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4"/>
  </p:sldMasterIdLst>
  <p:notesMasterIdLst>
    <p:notesMasterId r:id="rId35"/>
  </p:notesMasterIdLst>
  <p:handoutMasterIdLst>
    <p:handoutMasterId r:id="rId36"/>
  </p:handoutMasterIdLst>
  <p:sldIdLst>
    <p:sldId id="320" r:id="rId5"/>
    <p:sldId id="334" r:id="rId6"/>
    <p:sldId id="335" r:id="rId7"/>
    <p:sldId id="336" r:id="rId8"/>
    <p:sldId id="330" r:id="rId9"/>
    <p:sldId id="337" r:id="rId10"/>
    <p:sldId id="338" r:id="rId11"/>
    <p:sldId id="340" r:id="rId12"/>
    <p:sldId id="341" r:id="rId13"/>
    <p:sldId id="343" r:id="rId14"/>
    <p:sldId id="366" r:id="rId15"/>
    <p:sldId id="346" r:id="rId16"/>
    <p:sldId id="345" r:id="rId17"/>
    <p:sldId id="347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2" r:id="rId31"/>
    <p:sldId id="363" r:id="rId32"/>
    <p:sldId id="364" r:id="rId33"/>
    <p:sldId id="365" r:id="rId34"/>
  </p:sldIdLst>
  <p:sldSz cx="9144000" cy="6858000" type="screen4x3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95"/>
    <a:srgbClr val="024D6E"/>
    <a:srgbClr val="EEEBE6"/>
    <a:srgbClr val="9B9997"/>
    <a:srgbClr val="B0BBC8"/>
    <a:srgbClr val="BFBF4D"/>
    <a:srgbClr val="A3BE4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iddels stil 2 - aks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5" autoAdjust="0"/>
    <p:restoredTop sz="86917" autoAdjust="0"/>
  </p:normalViewPr>
  <p:slideViewPr>
    <p:cSldViewPr snapToGrid="0">
      <p:cViewPr>
        <p:scale>
          <a:sx n="100" d="100"/>
          <a:sy n="100" d="100"/>
        </p:scale>
        <p:origin x="-780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-2994" y="534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F8BD78E2-55D4-49A5-87E1-5EF7B033E92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0721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nb-NO"/>
              <a:t>Generell presentasjon om Agder Energi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nb-NO"/>
              <a:t>2010</a:t>
            </a:r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A96749B3-571A-4E5F-9A6C-4C8F8FCE87A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2648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nb-NO" dirty="0">
              <a:ea typeface="ＭＳ Ｐゴシック" pitchFamily="16" charset="-128"/>
            </a:endParaRPr>
          </a:p>
        </p:txBody>
      </p:sp>
      <p:sp>
        <p:nvSpPr>
          <p:cNvPr id="3379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74D8AFD-510B-4928-A542-92BD6B384F1B}" type="slidenum">
              <a:rPr lang="nb-NO" altLang="nb-NO" smtClean="0">
                <a:cs typeface="Arial" charset="0"/>
              </a:rPr>
              <a:pPr>
                <a:spcBef>
                  <a:spcPct val="0"/>
                </a:spcBef>
              </a:pPr>
              <a:t>1</a:t>
            </a:fld>
            <a:endParaRPr lang="nb-NO" altLang="nb-NO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smtClean="0"/>
          </a:p>
        </p:txBody>
      </p:sp>
      <p:sp>
        <p:nvSpPr>
          <p:cNvPr id="3482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20DD161-FE67-45EB-ABCF-DDFDD113CDE2}" type="slidenum">
              <a:rPr lang="nb-NO" altLang="nb-NO" smtClean="0">
                <a:cs typeface="Arial" charset="0"/>
              </a:rPr>
              <a:pPr>
                <a:spcBef>
                  <a:spcPct val="0"/>
                </a:spcBef>
              </a:pPr>
              <a:t>2</a:t>
            </a:fld>
            <a:endParaRPr lang="nb-NO" altLang="nb-NO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3584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9637A18-6417-4E12-9C67-6DCA322B045C}" type="slidenum">
              <a:rPr lang="nb-NO" altLang="nb-NO" smtClean="0">
                <a:cs typeface="Arial" charset="0"/>
              </a:rPr>
              <a:pPr>
                <a:spcBef>
                  <a:spcPct val="0"/>
                </a:spcBef>
              </a:pPr>
              <a:t>3</a:t>
            </a:fld>
            <a:endParaRPr lang="nb-NO" altLang="nb-NO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smtClean="0"/>
          </a:p>
        </p:txBody>
      </p:sp>
      <p:sp>
        <p:nvSpPr>
          <p:cNvPr id="3686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E33E8EF-C1BF-49F6-8B03-5A695AD36A22}" type="slidenum">
              <a:rPr lang="nb-NO" altLang="nb-NO" smtClean="0">
                <a:cs typeface="Arial" charset="0"/>
              </a:rPr>
              <a:pPr>
                <a:spcBef>
                  <a:spcPct val="0"/>
                </a:spcBef>
              </a:pPr>
              <a:t>5</a:t>
            </a:fld>
            <a:endParaRPr lang="nb-NO" altLang="nb-NO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altLang="nb-NO" smtClean="0"/>
              <a:t>Grimstad Vest trafostasjon</a:t>
            </a:r>
          </a:p>
        </p:txBody>
      </p:sp>
      <p:sp>
        <p:nvSpPr>
          <p:cNvPr id="3789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C0A3BB-BF41-4BB3-A5DA-4F4E1CC35818}" type="slidenum">
              <a:rPr lang="nb-NO" altLang="nb-NO" smtClean="0">
                <a:cs typeface="Arial" charset="0"/>
              </a:rPr>
              <a:pPr>
                <a:spcBef>
                  <a:spcPct val="0"/>
                </a:spcBef>
              </a:pPr>
              <a:t>7</a:t>
            </a:fld>
            <a:endParaRPr lang="nb-NO" altLang="nb-NO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749B3-571A-4E5F-9A6C-4C8F8FCE87A8}" type="slidenum">
              <a:rPr lang="nb-NO" smtClean="0"/>
              <a:pPr>
                <a:defRPr/>
              </a:pPr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32515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749B3-571A-4E5F-9A6C-4C8F8FCE87A8}" type="slidenum">
              <a:rPr lang="nb-NO" smtClean="0"/>
              <a:pPr>
                <a:defRPr/>
              </a:pPr>
              <a:t>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04654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5" descr="2_boelg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nb-NO" altLang="nb-NO" smtClean="0">
              <a:ea typeface="MS PGothic" pitchFamily="34" charset="-128"/>
            </a:endParaRPr>
          </a:p>
        </p:txBody>
      </p:sp>
      <p:pic>
        <p:nvPicPr>
          <p:cNvPr id="7" name="Bilde 9" descr="linje til ppt_A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7838"/>
            <a:ext cx="914400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727075"/>
            <a:ext cx="7772400" cy="1082675"/>
          </a:xfrm>
        </p:spPr>
        <p:txBody>
          <a:bodyPr/>
          <a:lstStyle>
            <a:lvl1pPr>
              <a:defRPr sz="43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01675" y="2017713"/>
            <a:ext cx="7786688" cy="411162"/>
          </a:xfrm>
        </p:spPr>
        <p:txBody>
          <a:bodyPr anchor="ctr"/>
          <a:lstStyle>
            <a:lvl1pPr>
              <a:lnSpc>
                <a:spcPts val="2000"/>
              </a:lnSpc>
              <a:spcBef>
                <a:spcPts val="1000"/>
              </a:spcBef>
              <a:defRPr sz="16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2880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9505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728663"/>
            <a:ext cx="77724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3962400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962400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495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728663"/>
            <a:ext cx="77724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3962400"/>
          </a:xfrm>
        </p:spPr>
        <p:txBody>
          <a:bodyPr/>
          <a:lstStyle>
            <a:lvl1pPr marL="0" indent="11113"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05000"/>
          </a:xfrm>
        </p:spPr>
        <p:txBody>
          <a:bodyPr/>
          <a:lstStyle>
            <a:lvl1pPr marL="0" indent="0">
              <a:defRPr sz="1400"/>
            </a:lvl1pPr>
            <a:lvl4pPr marL="3175" indent="-3175">
              <a:defRPr/>
            </a:lvl4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3810000" cy="1905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71981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/>
          </p:nvPr>
        </p:nvSpPr>
        <p:spPr>
          <a:xfrm>
            <a:off x="685800" y="728663"/>
            <a:ext cx="7772400" cy="521493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92884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728663"/>
            <a:ext cx="77724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iagram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3962400"/>
          </a:xfrm>
          <a:noFill/>
        </p:spPr>
        <p:txBody>
          <a:bodyPr/>
          <a:lstStyle/>
          <a:p>
            <a:pPr lvl="0"/>
            <a:r>
              <a:rPr lang="nb-NO" noProof="0" dirty="0" smtClean="0"/>
              <a:t>Klikk ikonet for å legge til et diagram</a:t>
            </a:r>
          </a:p>
        </p:txBody>
      </p:sp>
    </p:spTree>
    <p:extLst>
      <p:ext uri="{BB962C8B-B14F-4D97-AF65-F5344CB8AC3E}">
        <p14:creationId xmlns:p14="http://schemas.microsoft.com/office/powerpoint/2010/main" val="22513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nb-NO" altLang="nb-NO" smtClean="0">
              <a:ea typeface="MS PGothic" pitchFamily="34" charset="-128"/>
            </a:endParaRPr>
          </a:p>
        </p:txBody>
      </p:sp>
      <p:sp>
        <p:nvSpPr>
          <p:cNvPr id="1027" name="Rectangle 102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762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1028" name="Rectangle 10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pic>
        <p:nvPicPr>
          <p:cNvPr id="1029" name="Bilde 6" descr="AE_strok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3" r:id="rId2"/>
    <p:sldLayoutId id="2147483844" r:id="rId3"/>
    <p:sldLayoutId id="2147483845" r:id="rId4"/>
    <p:sldLayoutId id="2147483846" r:id="rId5"/>
    <p:sldLayoutId id="2147483847" r:id="rId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24D6E"/>
          </a:solidFill>
          <a:latin typeface="+mj-lt"/>
          <a:ea typeface="MS PGothic" pitchFamily="34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24D6E"/>
          </a:solidFill>
          <a:latin typeface="Verdana" pitchFamily="-110" charset="0"/>
          <a:ea typeface="MS PGothic" pitchFamily="34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24D6E"/>
          </a:solidFill>
          <a:latin typeface="Verdana" pitchFamily="-110" charset="0"/>
          <a:ea typeface="MS PGothic" pitchFamily="34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24D6E"/>
          </a:solidFill>
          <a:latin typeface="Verdana" pitchFamily="-110" charset="0"/>
          <a:ea typeface="MS PGothic" pitchFamily="34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24D6E"/>
          </a:solidFill>
          <a:latin typeface="Verdana" pitchFamily="-110" charset="0"/>
          <a:ea typeface="MS PGothic" pitchFamily="34" charset="-128"/>
          <a:cs typeface="ＭＳ Ｐゴシック" pitchFamily="-11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24D6E"/>
          </a:solidFill>
          <a:latin typeface="Arial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24D6E"/>
          </a:solidFill>
          <a:latin typeface="Arial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24D6E"/>
          </a:solidFill>
          <a:latin typeface="Arial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24D6E"/>
          </a:solidFill>
          <a:latin typeface="Arial" charset="0"/>
          <a:ea typeface="ＭＳ Ｐゴシック" pitchFamily="16" charset="-128"/>
        </a:defRPr>
      </a:lvl9pPr>
    </p:titleStyle>
    <p:bodyStyle>
      <a:lvl1pPr marL="342900" indent="-342900" algn="l" rtl="0" eaLnBrk="0" fontAlgn="base" hangingPunct="0">
        <a:lnSpc>
          <a:spcPts val="2600"/>
        </a:lnSpc>
        <a:spcBef>
          <a:spcPts val="2000"/>
        </a:spcBef>
        <a:spcAft>
          <a:spcPts val="400"/>
        </a:spcAft>
        <a:buSzPct val="80000"/>
        <a:buChar char="•"/>
        <a:defRPr sz="2200">
          <a:solidFill>
            <a:srgbClr val="024D6E"/>
          </a:solidFill>
          <a:latin typeface="+mn-lt"/>
          <a:ea typeface="MS PGothic" pitchFamily="34" charset="-128"/>
          <a:cs typeface="ＭＳ Ｐゴシック" pitchFamily="-110" charset="-128"/>
        </a:defRPr>
      </a:lvl1pPr>
      <a:lvl2pPr marL="379413" indent="-188913" algn="l" rtl="0" eaLnBrk="0" fontAlgn="base" hangingPunct="0">
        <a:lnSpc>
          <a:spcPts val="2000"/>
        </a:lnSpc>
        <a:spcBef>
          <a:spcPts val="2000"/>
        </a:spcBef>
        <a:spcAft>
          <a:spcPts val="400"/>
        </a:spcAft>
        <a:buSzPct val="80000"/>
        <a:buFont typeface="Times" pitchFamily="18" charset="0"/>
        <a:buChar char="•"/>
        <a:defRPr sz="2200">
          <a:solidFill>
            <a:srgbClr val="024D6E"/>
          </a:solidFill>
          <a:latin typeface="+mn-lt"/>
          <a:ea typeface="MS PGothic" pitchFamily="34" charset="-128"/>
        </a:defRPr>
      </a:lvl2pPr>
      <a:lvl3pPr marL="758825" indent="-188913" algn="l" rtl="0" eaLnBrk="0" fontAlgn="base" hangingPunct="0">
        <a:lnSpc>
          <a:spcPts val="2000"/>
        </a:lnSpc>
        <a:spcBef>
          <a:spcPts val="2000"/>
        </a:spcBef>
        <a:spcAft>
          <a:spcPts val="400"/>
        </a:spcAft>
        <a:buSzPct val="90000"/>
        <a:buFont typeface="Times" pitchFamily="18" charset="0"/>
        <a:buChar char="•"/>
        <a:defRPr sz="2000">
          <a:solidFill>
            <a:srgbClr val="024D6E"/>
          </a:solidFill>
          <a:latin typeface="+mn-lt"/>
          <a:ea typeface="MS PGothic" pitchFamily="34" charset="-128"/>
        </a:defRPr>
      </a:lvl3pPr>
      <a:lvl4pPr marL="1047750" indent="-98425" algn="l" rtl="0" eaLnBrk="0" fontAlgn="base" hangingPunct="0">
        <a:lnSpc>
          <a:spcPts val="2000"/>
        </a:lnSpc>
        <a:spcBef>
          <a:spcPts val="2000"/>
        </a:spcBef>
        <a:spcAft>
          <a:spcPts val="400"/>
        </a:spcAft>
        <a:buChar char="–"/>
        <a:defRPr sz="1400">
          <a:solidFill>
            <a:srgbClr val="024D6E"/>
          </a:solidFill>
          <a:latin typeface="+mn-lt"/>
          <a:ea typeface="MS PGothic" pitchFamily="34" charset="-128"/>
        </a:defRPr>
      </a:lvl4pPr>
      <a:lvl5pPr marL="1427163" indent="-188913" algn="l" rtl="0" eaLnBrk="0" fontAlgn="base" hangingPunct="0">
        <a:lnSpc>
          <a:spcPts val="2000"/>
        </a:lnSpc>
        <a:spcBef>
          <a:spcPts val="2000"/>
        </a:spcBef>
        <a:spcAft>
          <a:spcPts val="400"/>
        </a:spcAft>
        <a:buChar char="»"/>
        <a:defRPr sz="1400">
          <a:solidFill>
            <a:srgbClr val="024D6E"/>
          </a:solidFill>
          <a:latin typeface="+mn-lt"/>
          <a:ea typeface="MS PGothic" pitchFamily="34" charset="-128"/>
        </a:defRPr>
      </a:lvl5pPr>
      <a:lvl6pPr marL="1884363" indent="-188913" algn="l" rtl="0" eaLnBrk="1" fontAlgn="base" hangingPunct="1">
        <a:lnSpc>
          <a:spcPts val="2000"/>
        </a:lnSpc>
        <a:spcBef>
          <a:spcPts val="2000"/>
        </a:spcBef>
        <a:spcAft>
          <a:spcPts val="400"/>
        </a:spcAft>
        <a:defRPr sz="1400">
          <a:solidFill>
            <a:srgbClr val="024D6E"/>
          </a:solidFill>
          <a:latin typeface="+mn-lt"/>
          <a:ea typeface="+mn-ea"/>
        </a:defRPr>
      </a:lvl6pPr>
      <a:lvl7pPr marL="2341563" indent="-188913" algn="l" rtl="0" eaLnBrk="1" fontAlgn="base" hangingPunct="1">
        <a:lnSpc>
          <a:spcPts val="2000"/>
        </a:lnSpc>
        <a:spcBef>
          <a:spcPts val="2000"/>
        </a:spcBef>
        <a:spcAft>
          <a:spcPts val="400"/>
        </a:spcAft>
        <a:defRPr sz="1400">
          <a:solidFill>
            <a:srgbClr val="024D6E"/>
          </a:solidFill>
          <a:latin typeface="+mn-lt"/>
          <a:ea typeface="+mn-ea"/>
        </a:defRPr>
      </a:lvl7pPr>
      <a:lvl8pPr marL="2798763" indent="-188913" algn="l" rtl="0" eaLnBrk="1" fontAlgn="base" hangingPunct="1">
        <a:lnSpc>
          <a:spcPts val="2000"/>
        </a:lnSpc>
        <a:spcBef>
          <a:spcPts val="2000"/>
        </a:spcBef>
        <a:spcAft>
          <a:spcPts val="400"/>
        </a:spcAft>
        <a:defRPr sz="1400">
          <a:solidFill>
            <a:srgbClr val="024D6E"/>
          </a:solidFill>
          <a:latin typeface="+mn-lt"/>
          <a:ea typeface="+mn-ea"/>
        </a:defRPr>
      </a:lvl8pPr>
      <a:lvl9pPr marL="3255963" indent="-188913" algn="l" rtl="0" eaLnBrk="1" fontAlgn="base" hangingPunct="1">
        <a:lnSpc>
          <a:spcPts val="2000"/>
        </a:lnSpc>
        <a:spcBef>
          <a:spcPts val="2000"/>
        </a:spcBef>
        <a:spcAft>
          <a:spcPts val="400"/>
        </a:spcAft>
        <a:defRPr sz="1400">
          <a:solidFill>
            <a:srgbClr val="024D6E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www.google.no/url?sa=i&amp;rct=j&amp;q=&amp;esrc=s&amp;frm=1&amp;source=images&amp;cd=&amp;cad=rja&amp;docid=dqyvubjooIbAeM&amp;tbnid=6ULxthosr1CsiM:&amp;ved=0CAUQjRw&amp;url=http://www.fotos.sc/PHPSESSID=b61b38f452e5eb0e908e5932a95aec5e/gali_+216992/uf+11466/gallery.html&amp;ei=Gj5IUZntMOGq4ATCm4DICw&amp;bvm=bv.43828540,d.bGE&amp;psig=AFQjCNFJs3kec34JBLRaTCGq2Tx5lppntA&amp;ust=1363775368015797" TargetMode="Externa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emf"/><Relationship Id="rId5" Type="http://schemas.openxmlformats.org/officeDocument/2006/relationships/oleObject" Target="../embeddings/Microsoft_Excel_97-2003_Worksheet6.xls"/><Relationship Id="rId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emf"/><Relationship Id="rId5" Type="http://schemas.openxmlformats.org/officeDocument/2006/relationships/oleObject" Target="../embeddings/Microsoft_Excel_97-2003_Worksheet8.xls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emf"/><Relationship Id="rId5" Type="http://schemas.openxmlformats.org/officeDocument/2006/relationships/oleObject" Target="../embeddings/Microsoft_Excel_97-2003_Worksheet10.xls"/><Relationship Id="rId4" Type="http://schemas.openxmlformats.org/officeDocument/2006/relationships/image" Target="../media/image3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Bilde 22" descr="avlang_el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1738"/>
            <a:ext cx="9144000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Bilde 9" descr="linje til ppt_A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7838"/>
            <a:ext cx="914400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7"/>
          <p:cNvSpPr txBox="1">
            <a:spLocks/>
          </p:cNvSpPr>
          <p:nvPr/>
        </p:nvSpPr>
        <p:spPr bwMode="auto">
          <a:xfrm>
            <a:off x="685800" y="727075"/>
            <a:ext cx="77724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nb-NO" sz="4300" kern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ＭＳ Ｐゴシック" pitchFamily="-110" charset="-128"/>
              </a:rPr>
              <a:t>Investor presentation </a:t>
            </a:r>
            <a:endParaRPr lang="nb-NO" sz="4300" kern="0" dirty="0">
              <a:solidFill>
                <a:schemeClr val="bg1"/>
              </a:solidFill>
              <a:latin typeface="+mj-lt"/>
              <a:ea typeface="ＭＳ Ｐゴシック" pitchFamily="34" charset="-128"/>
              <a:cs typeface="ＭＳ Ｐゴシック" pitchFamily="-110" charset="-128"/>
            </a:endParaRPr>
          </a:p>
        </p:txBody>
      </p:sp>
      <p:sp>
        <p:nvSpPr>
          <p:cNvPr id="11" name="Subtitle 8"/>
          <p:cNvSpPr txBox="1">
            <a:spLocks/>
          </p:cNvSpPr>
          <p:nvPr/>
        </p:nvSpPr>
        <p:spPr bwMode="auto">
          <a:xfrm>
            <a:off x="714375" y="1704975"/>
            <a:ext cx="7786688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600"/>
              </a:lnSpc>
              <a:spcBef>
                <a:spcPts val="2000"/>
              </a:spcBef>
              <a:spcAft>
                <a:spcPts val="400"/>
              </a:spcAft>
              <a:buSzPct val="80000"/>
              <a:defRPr/>
            </a:pPr>
            <a:r>
              <a:rPr lang="nb-NO" sz="1800" kern="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ＭＳ Ｐゴシック" pitchFamily="-110" charset="-128"/>
              </a:rPr>
              <a:t>Annual report 2015</a:t>
            </a:r>
            <a:r>
              <a:rPr lang="nb-NO" sz="1800" kern="0" dirty="0">
                <a:solidFill>
                  <a:schemeClr val="bg1"/>
                </a:solidFill>
                <a:latin typeface="+mn-lt"/>
                <a:ea typeface="ＭＳ Ｐゴシック" pitchFamily="34" charset="-128"/>
                <a:cs typeface="ＭＳ Ｐゴシック" pitchFamily="-110" charset="-128"/>
              </a:rPr>
              <a:t>				</a:t>
            </a:r>
            <a:r>
              <a:rPr lang="nb-NO" sz="1800" kern="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ＭＳ Ｐゴシック" pitchFamily="-110" charset="-128"/>
              </a:rPr>
              <a:t>April 29, 2016 </a:t>
            </a:r>
            <a:endParaRPr lang="nb-NO" sz="1800" kern="0" dirty="0">
              <a:solidFill>
                <a:schemeClr val="bg1"/>
              </a:solidFill>
              <a:latin typeface="+mn-lt"/>
              <a:ea typeface="ＭＳ Ｐゴシック" pitchFamily="34" charset="-128"/>
              <a:cs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tel 1"/>
          <p:cNvSpPr>
            <a:spLocks noGrp="1"/>
          </p:cNvSpPr>
          <p:nvPr>
            <p:ph type="title"/>
          </p:nvPr>
        </p:nvSpPr>
        <p:spPr>
          <a:xfrm>
            <a:off x="952500" y="0"/>
            <a:ext cx="7772400" cy="1143000"/>
          </a:xfrm>
        </p:spPr>
        <p:txBody>
          <a:bodyPr/>
          <a:lstStyle/>
          <a:p>
            <a:r>
              <a:rPr lang="nb-NO" altLang="nb-NO" dirty="0" smtClean="0"/>
              <a:t>Core business activities</a:t>
            </a:r>
          </a:p>
        </p:txBody>
      </p:sp>
      <p:pic>
        <p:nvPicPr>
          <p:cNvPr id="12291" name="Picture 2" descr="http://www.ae.no/ae/multimedia/archive/00022/427_Ny_Nomeland_3063_2221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1449388"/>
            <a:ext cx="24145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 descr="http://portal.a-e.no/ae/portal/SiteCollectionImages/nettbil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449388"/>
            <a:ext cx="24304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http://portal.a-e.no/ae/portal/SiteCollectionImages/01%20Seksjon%20sikring%20hov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3913188"/>
            <a:ext cx="244633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4" name="Gruppe 27"/>
          <p:cNvGrpSpPr>
            <a:grpSpLocks/>
          </p:cNvGrpSpPr>
          <p:nvPr/>
        </p:nvGrpSpPr>
        <p:grpSpPr bwMode="auto">
          <a:xfrm>
            <a:off x="4887913" y="3913188"/>
            <a:ext cx="2398712" cy="1603375"/>
            <a:chOff x="4499992" y="1556792"/>
            <a:chExt cx="4320480" cy="2880743"/>
          </a:xfrm>
        </p:grpSpPr>
        <p:pic>
          <p:nvPicPr>
            <p:cNvPr id="12303" name="Picture 10" descr="http://www.fotos.sc/img2/u/wolfspirit1/n/Grill__Feuer__Flamme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62"/>
            <a:stretch>
              <a:fillRect/>
            </a:stretch>
          </p:blipFill>
          <p:spPr bwMode="auto">
            <a:xfrm>
              <a:off x="7380312" y="1556792"/>
              <a:ext cx="1440160" cy="2880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4" name="Picture 8" descr="Elkraf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93" t="2438" r="64929"/>
            <a:stretch>
              <a:fillRect/>
            </a:stretch>
          </p:blipFill>
          <p:spPr bwMode="auto">
            <a:xfrm>
              <a:off x="6372200" y="1556792"/>
              <a:ext cx="1368152" cy="2880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5" name="Picture 12" descr="http://www.agderposten.no/polopoly_fs/1.7223534!/image/1437039647.jpg_gen/derivatives/derivative_article_980/143703964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48" t="8385" r="23920" b="39217"/>
            <a:stretch>
              <a:fillRect/>
            </a:stretch>
          </p:blipFill>
          <p:spPr bwMode="auto">
            <a:xfrm>
              <a:off x="4499992" y="1556792"/>
              <a:ext cx="1872208" cy="2880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kstSylinder 12"/>
          <p:cNvSpPr txBox="1"/>
          <p:nvPr/>
        </p:nvSpPr>
        <p:spPr>
          <a:xfrm>
            <a:off x="973138" y="1017588"/>
            <a:ext cx="165423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800" dirty="0" smtClean="0">
                <a:solidFill>
                  <a:srgbClr val="024D6E"/>
                </a:solidFill>
                <a:latin typeface="+mn-lt"/>
                <a:ea typeface="+mj-ea"/>
                <a:cs typeface="+mj-cs"/>
              </a:rPr>
              <a:t>Hydro Power</a:t>
            </a:r>
            <a:endParaRPr lang="nb-NO" sz="1800" dirty="0">
              <a:solidFill>
                <a:srgbClr val="024D6E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4765675" y="1017588"/>
            <a:ext cx="114967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800" dirty="0" smtClean="0">
                <a:solidFill>
                  <a:srgbClr val="024D6E"/>
                </a:solidFill>
                <a:latin typeface="+mn-lt"/>
                <a:ea typeface="+mj-ea"/>
                <a:cs typeface="+mj-cs"/>
              </a:rPr>
              <a:t>Network</a:t>
            </a:r>
            <a:endParaRPr lang="nb-NO" sz="1800" dirty="0">
              <a:solidFill>
                <a:srgbClr val="024D6E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960438" y="3451225"/>
            <a:ext cx="257153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800" dirty="0" smtClean="0">
                <a:solidFill>
                  <a:srgbClr val="024D6E"/>
                </a:solidFill>
                <a:latin typeface="+mn-lt"/>
                <a:ea typeface="+mj-ea"/>
                <a:cs typeface="+mj-cs"/>
              </a:rPr>
              <a:t>Energy Management</a:t>
            </a:r>
            <a:endParaRPr lang="nb-NO" sz="1800" dirty="0">
              <a:solidFill>
                <a:srgbClr val="024D6E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4808538" y="3465513"/>
            <a:ext cx="97751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800" dirty="0" smtClean="0">
                <a:solidFill>
                  <a:srgbClr val="024D6E"/>
                </a:solidFill>
                <a:latin typeface="+mn-lt"/>
                <a:ea typeface="+mj-ea"/>
                <a:cs typeface="+mj-cs"/>
              </a:rPr>
              <a:t>Market</a:t>
            </a:r>
            <a:endParaRPr lang="nb-NO" sz="1800" dirty="0">
              <a:solidFill>
                <a:srgbClr val="024D6E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4838700" y="5538788"/>
            <a:ext cx="2813591" cy="6001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100" dirty="0">
                <a:solidFill>
                  <a:srgbClr val="024D6E"/>
                </a:solidFill>
                <a:latin typeface="+mn-lt"/>
                <a:ea typeface="+mj-ea"/>
                <a:cs typeface="+mj-cs"/>
              </a:rPr>
              <a:t>LOS     </a:t>
            </a:r>
            <a:r>
              <a:rPr lang="nb-NO" sz="1100" dirty="0" smtClean="0">
                <a:solidFill>
                  <a:srgbClr val="024D6E"/>
                </a:solidFill>
                <a:latin typeface="+mn-lt"/>
                <a:ea typeface="+mj-ea"/>
                <a:cs typeface="+mj-cs"/>
              </a:rPr>
              <a:t>– enduser sales</a:t>
            </a:r>
            <a:endParaRPr lang="nb-NO" sz="1100" dirty="0">
              <a:solidFill>
                <a:srgbClr val="024D6E"/>
              </a:solidFill>
              <a:latin typeface="+mn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100" dirty="0">
                <a:solidFill>
                  <a:srgbClr val="024D6E"/>
                </a:solidFill>
                <a:latin typeface="+mn-lt"/>
                <a:ea typeface="+mj-ea"/>
                <a:cs typeface="+mj-cs"/>
              </a:rPr>
              <a:t>Otera   </a:t>
            </a:r>
            <a:r>
              <a:rPr lang="nb-NO" sz="1100" dirty="0" smtClean="0">
                <a:solidFill>
                  <a:srgbClr val="024D6E"/>
                </a:solidFill>
                <a:latin typeface="+mn-lt"/>
                <a:ea typeface="+mj-ea"/>
                <a:cs typeface="+mj-cs"/>
              </a:rPr>
              <a:t>– infrastructure contractor</a:t>
            </a:r>
            <a:endParaRPr lang="nb-NO" sz="1100" dirty="0">
              <a:solidFill>
                <a:srgbClr val="024D6E"/>
              </a:solidFill>
              <a:latin typeface="+mn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100" dirty="0">
                <a:solidFill>
                  <a:srgbClr val="024D6E"/>
                </a:solidFill>
                <a:latin typeface="+mn-lt"/>
                <a:ea typeface="+mj-ea"/>
                <a:cs typeface="+mj-cs"/>
              </a:rPr>
              <a:t>Varme  – </a:t>
            </a:r>
            <a:r>
              <a:rPr lang="nb-NO" sz="1100" dirty="0" smtClean="0">
                <a:solidFill>
                  <a:srgbClr val="024D6E"/>
                </a:solidFill>
                <a:latin typeface="+mn-lt"/>
                <a:ea typeface="+mj-ea"/>
                <a:cs typeface="+mj-cs"/>
              </a:rPr>
              <a:t>district heating and cooling</a:t>
            </a:r>
            <a:endParaRPr lang="nb-NO" sz="1100" dirty="0">
              <a:solidFill>
                <a:srgbClr val="024D6E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8" name="TekstSylinder 17"/>
          <p:cNvSpPr txBox="1"/>
          <p:nvPr/>
        </p:nvSpPr>
        <p:spPr>
          <a:xfrm>
            <a:off x="973138" y="3033713"/>
            <a:ext cx="2986715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100" dirty="0" smtClean="0">
                <a:solidFill>
                  <a:srgbClr val="024D6E"/>
                </a:solidFill>
                <a:latin typeface="+mn-lt"/>
                <a:ea typeface="+mj-ea"/>
                <a:cs typeface="+mj-cs"/>
              </a:rPr>
              <a:t>Build and operate hydro power stations</a:t>
            </a:r>
            <a:endParaRPr lang="nb-NO" sz="1100" dirty="0">
              <a:solidFill>
                <a:srgbClr val="024D6E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9" name="TekstSylinder 18"/>
          <p:cNvSpPr txBox="1"/>
          <p:nvPr/>
        </p:nvSpPr>
        <p:spPr>
          <a:xfrm>
            <a:off x="4791075" y="3059113"/>
            <a:ext cx="291618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100" dirty="0" smtClean="0">
                <a:solidFill>
                  <a:srgbClr val="024D6E"/>
                </a:solidFill>
                <a:latin typeface="+mn-lt"/>
                <a:ea typeface="+mj-ea"/>
                <a:cs typeface="+mj-cs"/>
              </a:rPr>
              <a:t>Build and operate distribution network</a:t>
            </a:r>
            <a:endParaRPr lang="nb-NO" sz="1100" dirty="0">
              <a:solidFill>
                <a:srgbClr val="024D6E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0" name="TekstSylinder 19"/>
          <p:cNvSpPr txBox="1"/>
          <p:nvPr/>
        </p:nvSpPr>
        <p:spPr>
          <a:xfrm>
            <a:off x="973138" y="5543550"/>
            <a:ext cx="2635658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100" dirty="0" smtClean="0">
                <a:solidFill>
                  <a:srgbClr val="024D6E"/>
                </a:solidFill>
                <a:latin typeface="+mn-lt"/>
                <a:ea typeface="+mj-ea"/>
                <a:cs typeface="+mj-cs"/>
              </a:rPr>
              <a:t>Energy management and trading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100" dirty="0" smtClean="0">
                <a:solidFill>
                  <a:srgbClr val="024D6E"/>
                </a:solidFill>
                <a:latin typeface="+mn-lt"/>
                <a:ea typeface="+mj-ea"/>
                <a:cs typeface="+mj-cs"/>
              </a:rPr>
              <a:t>Value creation of the portfolio</a:t>
            </a:r>
            <a:endParaRPr lang="nb-NO" sz="1100" dirty="0">
              <a:solidFill>
                <a:srgbClr val="024D6E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Focus on core activities and reallocation of capital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Agder Energi has divested considerable business activities that do not support core business the latter years, recently the share </a:t>
            </a:r>
            <a:r>
              <a:rPr lang="nb-NO" dirty="0" smtClean="0"/>
              <a:t>holdings </a:t>
            </a:r>
            <a:r>
              <a:rPr lang="nb-NO" dirty="0" smtClean="0"/>
              <a:t>in Småkraft, Fosen Vind and Bjerkreim Vind.</a:t>
            </a:r>
          </a:p>
          <a:p>
            <a:r>
              <a:rPr lang="nb-NO" dirty="0" smtClean="0"/>
              <a:t>Funds of approximately 1.3 bn. kr is reinvested within hydro power and network.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71817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tel 1"/>
          <p:cNvSpPr>
            <a:spLocks noGrp="1"/>
          </p:cNvSpPr>
          <p:nvPr>
            <p:ph type="title"/>
          </p:nvPr>
        </p:nvSpPr>
        <p:spPr>
          <a:xfrm>
            <a:off x="500063" y="119063"/>
            <a:ext cx="8501062" cy="1143000"/>
          </a:xfrm>
        </p:spPr>
        <p:txBody>
          <a:bodyPr/>
          <a:lstStyle/>
          <a:p>
            <a:r>
              <a:rPr lang="nb-NO" altLang="nb-NO" sz="3200" dirty="0" smtClean="0"/>
              <a:t>Expansion phase coming to an end</a:t>
            </a:r>
          </a:p>
        </p:txBody>
      </p:sp>
      <p:sp>
        <p:nvSpPr>
          <p:cNvPr id="14339" name="Plassholder for innhold 3"/>
          <p:cNvSpPr txBox="1">
            <a:spLocks/>
          </p:cNvSpPr>
          <p:nvPr/>
        </p:nvSpPr>
        <p:spPr bwMode="auto">
          <a:xfrm>
            <a:off x="4787900" y="1385888"/>
            <a:ext cx="396081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2600"/>
              </a:lnSpc>
              <a:spcBef>
                <a:spcPts val="2000"/>
              </a:spcBef>
              <a:spcAft>
                <a:spcPts val="400"/>
              </a:spcAft>
              <a:buSzPct val="8000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1pPr>
            <a:lvl2pPr marL="379413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80000"/>
              <a:buFont typeface="Times" pitchFamily="18" charset="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2pPr>
            <a:lvl3pPr marL="758825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90000"/>
              <a:buFont typeface="Times" pitchFamily="18" charset="0"/>
              <a:buChar char="•"/>
              <a:defRPr sz="20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3pPr>
            <a:lvl4pPr marL="1047750" indent="-98425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–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4pPr>
            <a:lvl5pPr marL="1427163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5pPr>
            <a:lvl6pPr marL="18843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6pPr>
            <a:lvl7pPr marL="23415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7pPr>
            <a:lvl8pPr marL="27987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8pPr>
            <a:lvl9pPr marL="32559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r>
              <a:rPr lang="nb-NO" altLang="nb-NO" sz="1600" b="1" dirty="0" smtClean="0"/>
              <a:t>Main projects:</a:t>
            </a:r>
            <a:endParaRPr lang="nb-NO" altLang="nb-NO" sz="16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r>
              <a:rPr lang="nb-NO" altLang="nb-NO" sz="1600" dirty="0"/>
              <a:t>Brokke </a:t>
            </a:r>
            <a:r>
              <a:rPr lang="nb-NO" altLang="nb-NO" sz="1600" dirty="0" smtClean="0"/>
              <a:t>North and South, </a:t>
            </a:r>
            <a:r>
              <a:rPr lang="nb-NO" altLang="nb-NO" sz="1600" dirty="0"/>
              <a:t>Skarg </a:t>
            </a:r>
            <a:r>
              <a:rPr lang="nb-NO" altLang="nb-NO" sz="1600" dirty="0" smtClean="0"/>
              <a:t>power station </a:t>
            </a:r>
            <a:r>
              <a:rPr lang="nb-NO" altLang="nb-NO" sz="1600" dirty="0"/>
              <a:t>175 GWh. </a:t>
            </a:r>
            <a:r>
              <a:rPr lang="nb-NO" altLang="nb-NO" sz="1600" dirty="0" smtClean="0"/>
              <a:t>Completed </a:t>
            </a:r>
            <a:r>
              <a:rPr lang="nb-NO" altLang="nb-NO" sz="1600" dirty="0"/>
              <a:t>Q2 2014.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endParaRPr lang="nb-NO" altLang="nb-NO" sz="16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endParaRPr lang="nb-NO" altLang="nb-NO" sz="16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endParaRPr lang="nb-NO" altLang="nb-NO" sz="16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r>
              <a:rPr lang="nb-NO" altLang="nb-NO" sz="1600" dirty="0" smtClean="0"/>
              <a:t>Åseral projects, potential of </a:t>
            </a:r>
            <a:r>
              <a:rPr lang="nb-NO" altLang="nb-NO" sz="1600" dirty="0"/>
              <a:t>ca. 200 GWh. 2014-2018. </a:t>
            </a:r>
            <a:r>
              <a:rPr lang="nb-NO" altLang="nb-NO" sz="1600" dirty="0" smtClean="0"/>
              <a:t>Skjerka dam initiated Q3 2014.</a:t>
            </a:r>
            <a:endParaRPr lang="nb-NO" altLang="nb-NO" sz="16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endParaRPr lang="nb-NO" altLang="nb-NO" sz="16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endParaRPr lang="nb-NO" altLang="nb-NO" sz="1600" dirty="0" smtClean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endParaRPr lang="nb-NO" altLang="nb-NO" sz="16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r>
              <a:rPr lang="nb-NO" altLang="nb-NO" sz="1600" dirty="0"/>
              <a:t>Iveland </a:t>
            </a:r>
            <a:r>
              <a:rPr lang="nb-NO" altLang="nb-NO" sz="1600" dirty="0" smtClean="0"/>
              <a:t>II </a:t>
            </a:r>
            <a:r>
              <a:rPr lang="nb-NO" altLang="nb-NO" sz="1600" dirty="0"/>
              <a:t>150 GWh. </a:t>
            </a:r>
            <a:r>
              <a:rPr lang="nb-NO" altLang="nb-NO" sz="1600" dirty="0" smtClean="0"/>
              <a:t>In operation from Q1 </a:t>
            </a:r>
            <a:r>
              <a:rPr lang="nb-NO" altLang="nb-NO" sz="1600" dirty="0"/>
              <a:t>2016</a:t>
            </a:r>
            <a:r>
              <a:rPr lang="nb-NO" altLang="nb-NO" sz="1600" dirty="0" smtClean="0"/>
              <a:t>.</a:t>
            </a:r>
            <a:endParaRPr lang="nb-NO" altLang="nb-NO" sz="1800" dirty="0">
              <a:solidFill>
                <a:srgbClr val="006595"/>
              </a:solidFill>
            </a:endParaRPr>
          </a:p>
        </p:txBody>
      </p:sp>
      <p:pic>
        <p:nvPicPr>
          <p:cNvPr id="31747" name="CFDD1C9D-2254-4550-91CC-34A5C3CCC53F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1485900"/>
            <a:ext cx="482729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Rett pil 10"/>
          <p:cNvCxnSpPr>
            <a:cxnSpLocks noChangeShapeType="1"/>
          </p:cNvCxnSpPr>
          <p:nvPr/>
        </p:nvCxnSpPr>
        <p:spPr bwMode="auto">
          <a:xfrm flipH="1" flipV="1">
            <a:off x="2819401" y="4927601"/>
            <a:ext cx="1978026" cy="454024"/>
          </a:xfrm>
          <a:prstGeom prst="straightConnector1">
            <a:avLst/>
          </a:prstGeom>
          <a:noFill/>
          <a:ln w="28575" algn="ctr">
            <a:solidFill>
              <a:srgbClr val="14B3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Rett pil 10"/>
          <p:cNvCxnSpPr>
            <a:cxnSpLocks noChangeShapeType="1"/>
          </p:cNvCxnSpPr>
          <p:nvPr/>
        </p:nvCxnSpPr>
        <p:spPr bwMode="auto">
          <a:xfrm flipH="1">
            <a:off x="2552700" y="1946275"/>
            <a:ext cx="2244727" cy="697058"/>
          </a:xfrm>
          <a:prstGeom prst="straightConnector1">
            <a:avLst/>
          </a:prstGeom>
          <a:noFill/>
          <a:ln w="28575" algn="ctr">
            <a:solidFill>
              <a:srgbClr val="14B3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Ellipse 36"/>
          <p:cNvSpPr/>
          <p:nvPr/>
        </p:nvSpPr>
        <p:spPr bwMode="auto">
          <a:xfrm>
            <a:off x="1647824" y="2343150"/>
            <a:ext cx="771525" cy="2667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41" name="Ellipse 40"/>
          <p:cNvSpPr/>
          <p:nvPr/>
        </p:nvSpPr>
        <p:spPr bwMode="auto">
          <a:xfrm rot="420000">
            <a:off x="1724025" y="3619500"/>
            <a:ext cx="266700" cy="8763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42" name="Rett pil 9"/>
          <p:cNvCxnSpPr>
            <a:cxnSpLocks noChangeShapeType="1"/>
          </p:cNvCxnSpPr>
          <p:nvPr/>
        </p:nvCxnSpPr>
        <p:spPr bwMode="auto">
          <a:xfrm flipH="1">
            <a:off x="2076452" y="3892550"/>
            <a:ext cx="2720973" cy="165100"/>
          </a:xfrm>
          <a:prstGeom prst="straightConnector1">
            <a:avLst/>
          </a:prstGeom>
          <a:noFill/>
          <a:ln w="28575" algn="ctr">
            <a:solidFill>
              <a:srgbClr val="14B3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Ellipse 42"/>
          <p:cNvSpPr/>
          <p:nvPr/>
        </p:nvSpPr>
        <p:spPr bwMode="auto">
          <a:xfrm>
            <a:off x="2333625" y="4810125"/>
            <a:ext cx="438150" cy="2667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44" name="Ellipse 43"/>
          <p:cNvSpPr/>
          <p:nvPr/>
        </p:nvSpPr>
        <p:spPr bwMode="auto">
          <a:xfrm rot="3660000">
            <a:off x="1917385" y="2726472"/>
            <a:ext cx="347212" cy="2667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tel 1"/>
          <p:cNvSpPr>
            <a:spLocks noGrp="1"/>
          </p:cNvSpPr>
          <p:nvPr>
            <p:ph type="title"/>
          </p:nvPr>
        </p:nvSpPr>
        <p:spPr>
          <a:xfrm>
            <a:off x="685800" y="376238"/>
            <a:ext cx="7772400" cy="1143000"/>
          </a:xfrm>
        </p:spPr>
        <p:txBody>
          <a:bodyPr/>
          <a:lstStyle/>
          <a:p>
            <a:r>
              <a:rPr lang="nb-NO" altLang="nb-NO" dirty="0" smtClean="0"/>
              <a:t>Investments 2016-2020</a:t>
            </a:r>
          </a:p>
        </p:txBody>
      </p:sp>
      <p:sp>
        <p:nvSpPr>
          <p:cNvPr id="13315" name="Plassholder for innhold 4"/>
          <p:cNvSpPr>
            <a:spLocks noGrp="1"/>
          </p:cNvSpPr>
          <p:nvPr>
            <p:ph sz="half" idx="2"/>
          </p:nvPr>
        </p:nvSpPr>
        <p:spPr>
          <a:xfrm>
            <a:off x="4857750" y="1857375"/>
            <a:ext cx="4038600" cy="3962400"/>
          </a:xfrm>
        </p:spPr>
        <p:txBody>
          <a:bodyPr/>
          <a:lstStyle/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r>
              <a:rPr lang="nb-NO" altLang="nb-NO" sz="1400" dirty="0" smtClean="0"/>
              <a:t>More than 95 % hydro power and network.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endParaRPr lang="nb-NO" altLang="nb-NO" sz="1400" dirty="0" smtClean="0"/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r>
              <a:rPr lang="nb-NO" altLang="nb-NO" sz="1400" dirty="0" smtClean="0"/>
              <a:t>Planned investments ca. 1 250 mill. kr per year througout 2018, thereafter down to level 800 mill. kr per year. Reinvestments within network included in the regulated tariffs. 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endParaRPr lang="nb-NO" altLang="nb-NO" sz="1400" dirty="0" smtClean="0"/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r>
              <a:rPr lang="nb-NO" altLang="nb-NO" sz="1400" dirty="0"/>
              <a:t>Comitted and gvt. imposed 550 mill. kr on annual average in the 5 year period. 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endParaRPr lang="nb-NO" altLang="nb-NO" sz="1400" dirty="0" smtClean="0"/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r>
              <a:rPr lang="nb-NO" altLang="nb-NO" sz="1400" dirty="0" smtClean="0"/>
              <a:t>Investments </a:t>
            </a:r>
            <a:r>
              <a:rPr lang="nb-NO" altLang="nb-NO" sz="1400" dirty="0"/>
              <a:t>within network include AMS, and Honna which will be taken over by Statnett in 2018</a:t>
            </a:r>
            <a:r>
              <a:rPr lang="nb-NO" altLang="nb-NO" sz="1400" dirty="0" smtClean="0"/>
              <a:t>.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endParaRPr lang="nb-NO" altLang="nb-NO" sz="1400" dirty="0"/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r>
              <a:rPr lang="nb-NO" altLang="nb-NO" sz="1400" dirty="0" smtClean="0"/>
              <a:t>Options within hydro power. 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endParaRPr lang="nb-NO" altLang="nb-NO" sz="1400" dirty="0" smtClean="0"/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endParaRPr lang="nb-NO" altLang="nb-NO" sz="1400" dirty="0" smtClean="0"/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endParaRPr lang="nb-NO" altLang="nb-NO" sz="1400" dirty="0" smtClean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</a:pPr>
            <a:r>
              <a:rPr lang="nb-NO" altLang="nb-NO" sz="1400" dirty="0" smtClean="0"/>
              <a:t> </a:t>
            </a:r>
          </a:p>
        </p:txBody>
      </p:sp>
      <p:graphicFrame>
        <p:nvGraphicFramePr>
          <p:cNvPr id="7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274567"/>
              </p:ext>
            </p:extLst>
          </p:nvPr>
        </p:nvGraphicFramePr>
        <p:xfrm>
          <a:off x="658813" y="4473575"/>
          <a:ext cx="4037012" cy="1146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271"/>
                <a:gridCol w="2315741"/>
              </a:tblGrid>
              <a:tr h="324259">
                <a:tc>
                  <a:txBody>
                    <a:bodyPr/>
                    <a:lstStyle/>
                    <a:p>
                      <a:endParaRPr lang="nb-NO" sz="1100" dirty="0">
                        <a:solidFill>
                          <a:srgbClr val="024D6E"/>
                        </a:solidFill>
                      </a:endParaRPr>
                    </a:p>
                  </a:txBody>
                  <a:tcPr marL="91438" marR="91438" marT="45660" marB="456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200" dirty="0" smtClean="0">
                          <a:solidFill>
                            <a:srgbClr val="024D6E"/>
                          </a:solidFill>
                        </a:rPr>
                        <a:t>Largest </a:t>
                      </a:r>
                      <a:r>
                        <a:rPr lang="nb-NO" sz="1200" baseline="0" dirty="0" smtClean="0">
                          <a:solidFill>
                            <a:srgbClr val="024D6E"/>
                          </a:solidFill>
                        </a:rPr>
                        <a:t>projects</a:t>
                      </a:r>
                      <a:endParaRPr lang="nb-NO" sz="1200" dirty="0">
                        <a:solidFill>
                          <a:srgbClr val="024D6E"/>
                        </a:solidFill>
                      </a:endParaRPr>
                    </a:p>
                  </a:txBody>
                  <a:tcPr marL="91438" marR="91438" marT="45660" marB="456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4199"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rgbClr val="024D6E"/>
                          </a:solidFill>
                        </a:rPr>
                        <a:t>Network</a:t>
                      </a:r>
                      <a:endParaRPr lang="nb-NO" sz="1200" dirty="0">
                        <a:solidFill>
                          <a:srgbClr val="024D6E"/>
                        </a:solidFill>
                      </a:endParaRPr>
                    </a:p>
                  </a:txBody>
                  <a:tcPr marL="91438" marR="91438" marT="45660" marB="45660"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200" dirty="0" smtClean="0">
                          <a:solidFill>
                            <a:srgbClr val="024D6E"/>
                          </a:solidFill>
                        </a:rPr>
                        <a:t>AMS</a:t>
                      </a:r>
                      <a:endParaRPr lang="nb-NO" sz="1200" dirty="0">
                        <a:solidFill>
                          <a:srgbClr val="024D6E"/>
                        </a:solidFill>
                      </a:endParaRPr>
                    </a:p>
                  </a:txBody>
                  <a:tcPr marL="91438" marR="91438" marT="45660" marB="45660"/>
                </a:tc>
              </a:tr>
              <a:tr h="2714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>
                          <a:solidFill>
                            <a:srgbClr val="024D6E"/>
                          </a:solidFill>
                        </a:rPr>
                        <a:t>Hydro power</a:t>
                      </a:r>
                    </a:p>
                  </a:txBody>
                  <a:tcPr marL="91438" marR="91438" marT="45660" marB="45660"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200" dirty="0" smtClean="0">
                          <a:solidFill>
                            <a:srgbClr val="024D6E"/>
                          </a:solidFill>
                        </a:rPr>
                        <a:t>Skjerka</a:t>
                      </a:r>
                      <a:r>
                        <a:rPr lang="nb-NO" sz="1200" baseline="0" dirty="0" smtClean="0">
                          <a:solidFill>
                            <a:srgbClr val="024D6E"/>
                          </a:solidFill>
                        </a:rPr>
                        <a:t> dam and generator</a:t>
                      </a:r>
                      <a:endParaRPr lang="nb-NO" sz="1200" dirty="0">
                        <a:solidFill>
                          <a:srgbClr val="024D6E"/>
                        </a:solidFill>
                      </a:endParaRPr>
                    </a:p>
                  </a:txBody>
                  <a:tcPr marL="91438" marR="91438" marT="45660" marB="45660"/>
                </a:tc>
              </a:tr>
              <a:tr h="274199"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rgbClr val="024D6E"/>
                          </a:solidFill>
                        </a:rPr>
                        <a:t>Hydro power</a:t>
                      </a:r>
                      <a:endParaRPr lang="nb-NO" sz="1200" dirty="0">
                        <a:solidFill>
                          <a:srgbClr val="024D6E"/>
                        </a:solidFill>
                      </a:endParaRPr>
                    </a:p>
                  </a:txBody>
                  <a:tcPr marL="91438" marR="91438" marT="45660" marB="45660"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200" dirty="0" smtClean="0">
                          <a:solidFill>
                            <a:srgbClr val="024D6E"/>
                          </a:solidFill>
                        </a:rPr>
                        <a:t>Iveland</a:t>
                      </a:r>
                      <a:r>
                        <a:rPr lang="nb-NO" sz="1200" baseline="0" dirty="0" smtClean="0">
                          <a:solidFill>
                            <a:srgbClr val="024D6E"/>
                          </a:solidFill>
                        </a:rPr>
                        <a:t> II</a:t>
                      </a:r>
                      <a:endParaRPr lang="nb-NO" sz="1200" dirty="0">
                        <a:solidFill>
                          <a:srgbClr val="024D6E"/>
                        </a:solidFill>
                      </a:endParaRPr>
                    </a:p>
                  </a:txBody>
                  <a:tcPr marL="91438" marR="91438" marT="45660" marB="45660"/>
                </a:tc>
              </a:tr>
            </a:tbl>
          </a:graphicData>
        </a:graphic>
      </p:graphicFrame>
      <p:graphicFrame>
        <p:nvGraphicFramePr>
          <p:cNvPr id="2" name="Objek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528516"/>
              </p:ext>
            </p:extLst>
          </p:nvPr>
        </p:nvGraphicFramePr>
        <p:xfrm>
          <a:off x="690563" y="836613"/>
          <a:ext cx="4002087" cy="430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6" name="Regneark" r:id="rId3" imgW="4019584" imgH="4010053" progId="Excel.Sheet.8">
                  <p:embed/>
                </p:oleObj>
              </mc:Choice>
              <mc:Fallback>
                <p:oleObj name="Regneark" r:id="rId3" imgW="4019584" imgH="4010053" progId="Excel.Sheet.8">
                  <p:embed/>
                  <p:pic>
                    <p:nvPicPr>
                      <p:cNvPr id="0" name="Objek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3" y="836613"/>
                        <a:ext cx="4002087" cy="430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smtClean="0"/>
              <a:t>Focus on profit improvement</a:t>
            </a:r>
          </a:p>
        </p:txBody>
      </p:sp>
      <p:sp>
        <p:nvSpPr>
          <p:cNvPr id="15363" name="Plassholder for innhold 2"/>
          <p:cNvSpPr txBox="1">
            <a:spLocks/>
          </p:cNvSpPr>
          <p:nvPr/>
        </p:nvSpPr>
        <p:spPr bwMode="auto">
          <a:xfrm>
            <a:off x="762000" y="1762125"/>
            <a:ext cx="8229600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342900" eaLnBrk="0" hangingPunct="0">
              <a:lnSpc>
                <a:spcPts val="2600"/>
              </a:lnSpc>
              <a:spcBef>
                <a:spcPts val="2000"/>
              </a:spcBef>
              <a:spcAft>
                <a:spcPts val="400"/>
              </a:spcAft>
              <a:buSzPct val="8000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1pPr>
            <a:lvl2pPr marL="379413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80000"/>
              <a:buFont typeface="Times" pitchFamily="18" charset="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2pPr>
            <a:lvl3pPr indent="-285750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90000"/>
              <a:buFont typeface="Times" pitchFamily="18" charset="0"/>
              <a:buChar char="•"/>
              <a:defRPr sz="20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3pPr>
            <a:lvl4pPr marL="914400" indent="-342900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–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4pPr>
            <a:lvl5pPr marL="914400" indent="-285750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5pPr>
            <a:lvl6pPr marL="1371600" indent="-28575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6pPr>
            <a:lvl7pPr marL="1828800" indent="-28575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7pPr>
            <a:lvl8pPr marL="2286000" indent="-28575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8pPr>
            <a:lvl9pPr marL="2743200" indent="-28575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Organization – a more transparent group structure.</a:t>
            </a:r>
            <a:endParaRPr lang="nb-NO" sz="2000" dirty="0"/>
          </a:p>
          <a:p>
            <a:pPr marL="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Focus on core business, several companies sold.</a:t>
            </a:r>
          </a:p>
          <a:p>
            <a:pPr marL="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Efficiency, reduction of staff.</a:t>
            </a:r>
            <a:endParaRPr lang="nb-NO" sz="2000" dirty="0"/>
          </a:p>
          <a:p>
            <a:pPr marL="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Continuously improving work processes.</a:t>
            </a:r>
            <a:endParaRPr lang="nb-NO" sz="2000" dirty="0"/>
          </a:p>
          <a:p>
            <a:pPr marL="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Focus on realization of benefits and gains. </a:t>
            </a:r>
            <a:endParaRPr lang="nb-NO" sz="2000" dirty="0"/>
          </a:p>
          <a:p>
            <a:pPr marL="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Ensure increased pace and ability to continuing restructuring.</a:t>
            </a:r>
            <a:endParaRPr lang="nb-NO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/>
              <a:t>Agenda</a:t>
            </a:r>
          </a:p>
        </p:txBody>
      </p:sp>
      <p:sp>
        <p:nvSpPr>
          <p:cNvPr id="4" name="Plassholder for tekst 2"/>
          <p:cNvSpPr txBox="1">
            <a:spLocks/>
          </p:cNvSpPr>
          <p:nvPr/>
        </p:nvSpPr>
        <p:spPr bwMode="auto">
          <a:xfrm>
            <a:off x="504825" y="2009775"/>
            <a:ext cx="48196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ts val="2600"/>
              </a:lnSpc>
              <a:spcBef>
                <a:spcPts val="2000"/>
              </a:spcBef>
              <a:spcAft>
                <a:spcPts val="400"/>
              </a:spcAft>
              <a:buSzPct val="80000"/>
              <a:buChar char="•"/>
              <a:defRPr sz="2200">
                <a:solidFill>
                  <a:srgbClr val="024D6E"/>
                </a:solidFill>
                <a:latin typeface="+mn-lt"/>
                <a:ea typeface="MS PGothic" pitchFamily="34" charset="-128"/>
                <a:cs typeface="ＭＳ Ｐゴシック" pitchFamily="-110" charset="-128"/>
              </a:defRPr>
            </a:lvl1pPr>
            <a:lvl2pPr marL="379413" indent="-188913" algn="l" rtl="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80000"/>
              <a:buFont typeface="Times" pitchFamily="18" charset="0"/>
              <a:buChar char="•"/>
              <a:defRPr sz="2200">
                <a:solidFill>
                  <a:srgbClr val="024D6E"/>
                </a:solidFill>
                <a:latin typeface="+mn-lt"/>
                <a:ea typeface="MS PGothic" pitchFamily="34" charset="-128"/>
              </a:defRPr>
            </a:lvl2pPr>
            <a:lvl3pPr marL="758825" indent="-188913" algn="l" rtl="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90000"/>
              <a:buFont typeface="Times" pitchFamily="18" charset="0"/>
              <a:buChar char="•"/>
              <a:defRPr sz="2000">
                <a:solidFill>
                  <a:srgbClr val="024D6E"/>
                </a:solidFill>
                <a:latin typeface="+mn-lt"/>
                <a:ea typeface="MS PGothic" pitchFamily="34" charset="-128"/>
              </a:defRPr>
            </a:lvl3pPr>
            <a:lvl4pPr marL="1047750" indent="-98425" algn="l" rtl="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–"/>
              <a:defRPr sz="1400">
                <a:solidFill>
                  <a:srgbClr val="024D6E"/>
                </a:solidFill>
                <a:latin typeface="+mn-lt"/>
                <a:ea typeface="MS PGothic" pitchFamily="34" charset="-128"/>
              </a:defRPr>
            </a:lvl4pPr>
            <a:lvl5pPr marL="1427163" indent="-188913" algn="l" rtl="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+mn-lt"/>
                <a:ea typeface="MS PGothic" pitchFamily="34" charset="-128"/>
              </a:defRPr>
            </a:lvl5pPr>
            <a:lvl6pPr marL="1884363" indent="-188913" algn="l" rtl="0" eaLnBrk="1" fontAlgn="base" hangingPunct="1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defRPr sz="1400">
                <a:solidFill>
                  <a:srgbClr val="024D6E"/>
                </a:solidFill>
                <a:latin typeface="+mn-lt"/>
                <a:ea typeface="+mn-ea"/>
              </a:defRPr>
            </a:lvl6pPr>
            <a:lvl7pPr marL="2341563" indent="-188913" algn="l" rtl="0" eaLnBrk="1" fontAlgn="base" hangingPunct="1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defRPr sz="1400">
                <a:solidFill>
                  <a:srgbClr val="024D6E"/>
                </a:solidFill>
                <a:latin typeface="+mn-lt"/>
                <a:ea typeface="+mn-ea"/>
              </a:defRPr>
            </a:lvl7pPr>
            <a:lvl8pPr marL="2798763" indent="-188913" algn="l" rtl="0" eaLnBrk="1" fontAlgn="base" hangingPunct="1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defRPr sz="1400">
                <a:solidFill>
                  <a:srgbClr val="024D6E"/>
                </a:solidFill>
                <a:latin typeface="+mn-lt"/>
                <a:ea typeface="+mn-ea"/>
              </a:defRPr>
            </a:lvl8pPr>
            <a:lvl9pPr marL="3255963" indent="-188913" algn="l" rtl="0" eaLnBrk="1" fontAlgn="base" hangingPunct="1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defRPr sz="1400">
                <a:solidFill>
                  <a:srgbClr val="024D6E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nb-NO" altLang="nb-NO" kern="0" dirty="0" smtClean="0">
                <a:solidFill>
                  <a:schemeClr val="accent5"/>
                </a:solidFill>
              </a:rPr>
              <a:t>Company overview</a:t>
            </a:r>
          </a:p>
          <a:p>
            <a:pPr eaLnBrk="1" hangingPunct="1">
              <a:defRPr/>
            </a:pPr>
            <a:r>
              <a:rPr lang="nb-NO" altLang="nb-NO" kern="0" dirty="0" smtClean="0">
                <a:solidFill>
                  <a:schemeClr val="accent5"/>
                </a:solidFill>
              </a:rPr>
              <a:t>Strategy and investments</a:t>
            </a:r>
          </a:p>
          <a:p>
            <a:pPr eaLnBrk="1" hangingPunct="1">
              <a:defRPr/>
            </a:pPr>
            <a:r>
              <a:rPr lang="nb-NO" altLang="nb-NO" b="1" kern="0" dirty="0" smtClean="0"/>
              <a:t>Financial info</a:t>
            </a:r>
          </a:p>
          <a:p>
            <a:pPr eaLnBrk="1" hangingPunct="1">
              <a:defRPr/>
            </a:pPr>
            <a:r>
              <a:rPr lang="nb-NO" altLang="nb-NO" kern="0" dirty="0" smtClean="0">
                <a:solidFill>
                  <a:schemeClr val="accent5"/>
                </a:solidFill>
              </a:rPr>
              <a:t>Funding and liquidity</a:t>
            </a: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823" y="1866900"/>
            <a:ext cx="2730002" cy="385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smtClean="0"/>
              <a:t>Highlights 2015</a:t>
            </a:r>
          </a:p>
        </p:txBody>
      </p:sp>
      <p:sp>
        <p:nvSpPr>
          <p:cNvPr id="17411" name="Plassholder for innhold 2"/>
          <p:cNvSpPr txBox="1">
            <a:spLocks/>
          </p:cNvSpPr>
          <p:nvPr/>
        </p:nvSpPr>
        <p:spPr bwMode="auto">
          <a:xfrm>
            <a:off x="790575" y="1828800"/>
            <a:ext cx="8229600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ts val="2600"/>
              </a:lnSpc>
              <a:spcBef>
                <a:spcPts val="2000"/>
              </a:spcBef>
              <a:spcAft>
                <a:spcPts val="400"/>
              </a:spcAft>
              <a:buSzPct val="8000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1pPr>
            <a:lvl2pPr marL="800100" indent="-342900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80000"/>
              <a:buFont typeface="Times" pitchFamily="18" charset="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2pPr>
            <a:lvl3pPr marL="758825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90000"/>
              <a:buFont typeface="Times" pitchFamily="18" charset="0"/>
              <a:buChar char="•"/>
              <a:defRPr sz="20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3pPr>
            <a:lvl4pPr marL="1047750" indent="-98425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–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4pPr>
            <a:lvl5pPr marL="1427163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5pPr>
            <a:lvl6pPr marL="18843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6pPr>
            <a:lvl7pPr marL="23415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7pPr>
            <a:lvl8pPr marL="27987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8pPr>
            <a:lvl9pPr marL="32559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r>
              <a:rPr lang="nb-NO" altLang="nb-NO" sz="1800" dirty="0" smtClean="0"/>
              <a:t>Robust profit from operations.</a:t>
            </a: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Arial" charset="0"/>
              <a:buChar char="•"/>
            </a:pPr>
            <a:r>
              <a:rPr lang="nb-NO" altLang="nb-NO" sz="1800" dirty="0" smtClean="0"/>
              <a:t>2 235 mill. kr (2 467 mill. kr) underlying EBITDA.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endParaRPr lang="nb-NO" altLang="nb-NO" sz="18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r>
              <a:rPr lang="nb-NO" altLang="nb-NO" sz="1800" dirty="0" smtClean="0"/>
              <a:t>Sold share holdings in Småkraft and Fosen Vind.</a:t>
            </a:r>
            <a:endParaRPr lang="nb-NO" altLang="nb-NO" sz="1800" dirty="0"/>
          </a:p>
          <a:p>
            <a:pPr marL="0" indent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</a:pPr>
            <a:endParaRPr lang="nb-NO" altLang="nb-NO" sz="1800" dirty="0" smtClean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r>
              <a:rPr lang="nb-NO" altLang="nb-NO" sz="1800" dirty="0" smtClean="0"/>
              <a:t>High investment activity </a:t>
            </a:r>
            <a:r>
              <a:rPr lang="nb-NO" altLang="nb-NO" sz="1800" dirty="0"/>
              <a:t>1 </a:t>
            </a:r>
            <a:r>
              <a:rPr lang="nb-NO" altLang="nb-NO" sz="1800" dirty="0" smtClean="0"/>
              <a:t>367 mill. kr (1 200 mill. kr).</a:t>
            </a: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r>
              <a:rPr lang="nb-NO" altLang="nb-NO" sz="1800" dirty="0" smtClean="0"/>
              <a:t>Of which 90 mill. kr (100 mill. kr) of investments within network paid by customers.</a:t>
            </a:r>
            <a:endParaRPr lang="nb-NO" altLang="nb-NO" sz="18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endParaRPr lang="nb-NO" altLang="nb-NO" sz="18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r>
              <a:rPr lang="nb-NO" altLang="nb-NO" sz="1800" dirty="0" smtClean="0"/>
              <a:t>All-time low sickness absence.</a:t>
            </a:r>
            <a:endParaRPr lang="nb-NO" altLang="nb-NO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smtClean="0"/>
              <a:t>Key figures</a:t>
            </a:r>
          </a:p>
        </p:txBody>
      </p:sp>
      <p:graphicFrame>
        <p:nvGraphicFramePr>
          <p:cNvPr id="6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4418680"/>
              </p:ext>
            </p:extLst>
          </p:nvPr>
        </p:nvGraphicFramePr>
        <p:xfrm>
          <a:off x="703263" y="2024063"/>
          <a:ext cx="6939804" cy="3292479"/>
        </p:xfrm>
        <a:graphic>
          <a:graphicData uri="http://schemas.openxmlformats.org/drawingml/2006/table">
            <a:tbl>
              <a:tblPr firstRow="1" bandRow="1"/>
              <a:tblGrid>
                <a:gridCol w="2395809"/>
                <a:gridCol w="908799"/>
                <a:gridCol w="908799"/>
                <a:gridCol w="908799"/>
                <a:gridCol w="908799"/>
                <a:gridCol w="908799"/>
              </a:tblGrid>
              <a:tr h="365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b-NO" sz="1800" b="0" dirty="0" smtClean="0"/>
                        <a:t>(mill. kr)</a:t>
                      </a:r>
                      <a:endParaRPr lang="nb-NO" sz="1800" b="0" dirty="0"/>
                    </a:p>
                  </a:txBody>
                  <a:tcPr marT="45732" marB="45732">
                    <a:lnL w="12700" cmpd="sng">
                      <a:solidFill>
                        <a:srgbClr val="F4F1EE"/>
                      </a:solidFill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381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/>
                        <a:t>2015</a:t>
                      </a:r>
                      <a:endParaRPr lang="nb-NO" sz="1800" dirty="0"/>
                    </a:p>
                  </a:txBody>
                  <a:tcPr marT="45732" marB="45732">
                    <a:lnL w="12700" cmpd="sng">
                      <a:solidFill>
                        <a:srgbClr val="F4F1EE"/>
                      </a:solidFill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381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/>
                        <a:t>2014</a:t>
                      </a:r>
                      <a:endParaRPr lang="nb-NO" sz="1800" dirty="0"/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381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/>
                        <a:t>2013</a:t>
                      </a:r>
                      <a:endParaRPr lang="nb-NO" sz="1800" dirty="0"/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381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/>
                        <a:t>2012</a:t>
                      </a:r>
                      <a:endParaRPr lang="nb-NO" sz="1800" dirty="0"/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381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/>
                        <a:t>2011</a:t>
                      </a:r>
                      <a:endParaRPr lang="nb-NO" sz="1800" dirty="0"/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381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/>
                    </a:solidFill>
                  </a:tcPr>
                </a:tc>
              </a:tr>
              <a:tr h="365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Sales</a:t>
                      </a:r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mpd="sng">
                      <a:solidFill>
                        <a:srgbClr val="F4F1EE"/>
                      </a:solidFill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r>
                        <a:rPr lang="nb-NO" sz="1800" baseline="0" dirty="0" smtClean="0">
                          <a:solidFill>
                            <a:schemeClr val="bg2"/>
                          </a:solidFill>
                        </a:rPr>
                        <a:t> 361</a:t>
                      </a:r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mpd="sng">
                      <a:solidFill>
                        <a:srgbClr val="F4F1EE"/>
                      </a:solidFill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7 808</a:t>
                      </a:r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9 391</a:t>
                      </a:r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r>
                        <a:rPr lang="nb-NO" sz="1800" baseline="0" dirty="0" smtClean="0">
                          <a:solidFill>
                            <a:schemeClr val="bg2"/>
                          </a:solidFill>
                        </a:rPr>
                        <a:t> 946</a:t>
                      </a:r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10 684</a:t>
                      </a:r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4F1EE"/>
                      </a:solidFill>
                    </a:lnR>
                    <a:lnT w="381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</a:tr>
              <a:tr h="365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Underlying</a:t>
                      </a:r>
                      <a:r>
                        <a:rPr lang="nb-NO" sz="1800" baseline="0" dirty="0" smtClean="0">
                          <a:solidFill>
                            <a:schemeClr val="bg2"/>
                          </a:solidFill>
                        </a:rPr>
                        <a:t> EBITDA</a:t>
                      </a:r>
                    </a:p>
                  </a:txBody>
                  <a:tcPr marT="45732" marB="45732">
                    <a:lnL w="12700" cmpd="sng">
                      <a:solidFill>
                        <a:srgbClr val="F4F1EE"/>
                      </a:solidFill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2 235</a:t>
                      </a:r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mpd="sng">
                      <a:solidFill>
                        <a:srgbClr val="F4F1EE"/>
                      </a:solidFill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2 467</a:t>
                      </a:r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2 304</a:t>
                      </a:r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1 957</a:t>
                      </a:r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  1 924</a:t>
                      </a:r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4F1EE"/>
                      </a:solidFill>
                    </a:lnR>
                    <a:lnT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</a:tr>
              <a:tr h="365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Net income after taxes</a:t>
                      </a:r>
                    </a:p>
                  </a:txBody>
                  <a:tcPr marT="45732" marB="45732">
                    <a:lnL w="12700" cmpd="sng">
                      <a:solidFill>
                        <a:srgbClr val="F4F1EE"/>
                      </a:solidFill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   1 220</a:t>
                      </a:r>
                    </a:p>
                  </a:txBody>
                  <a:tcPr marT="45732" marB="45732">
                    <a:lnL w="12700" cmpd="sng">
                      <a:solidFill>
                        <a:srgbClr val="F4F1EE"/>
                      </a:solidFill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   475</a:t>
                      </a: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   834</a:t>
                      </a: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1 037</a:t>
                      </a:r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  1 153</a:t>
                      </a:r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4F1EE"/>
                      </a:solidFill>
                    </a:lnR>
                    <a:lnT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</a:tr>
              <a:tr h="365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nb-NO" sz="1800" dirty="0" smtClean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mpd="sng">
                      <a:solidFill>
                        <a:srgbClr val="F4F1EE"/>
                      </a:solidFill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nb-NO" sz="1800" dirty="0" smtClean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mpd="sng">
                      <a:solidFill>
                        <a:srgbClr val="F4F1EE"/>
                      </a:solidFill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nb-NO" sz="1800" dirty="0" smtClean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nb-NO" sz="1800" dirty="0" smtClean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4F1EE"/>
                      </a:solidFill>
                    </a:lnR>
                    <a:lnT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</a:tr>
              <a:tr h="365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Equity ratio</a:t>
                      </a:r>
                    </a:p>
                  </a:txBody>
                  <a:tcPr marT="45732" marB="45732">
                    <a:lnL w="12700" cmpd="sng">
                      <a:solidFill>
                        <a:srgbClr val="F4F1EE"/>
                      </a:solidFill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24.7 %</a:t>
                      </a:r>
                    </a:p>
                  </a:txBody>
                  <a:tcPr marT="45732" marB="45732">
                    <a:lnL w="12700" cmpd="sng">
                      <a:solidFill>
                        <a:srgbClr val="F4F1EE"/>
                      </a:solidFill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22.9 %</a:t>
                      </a: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26.1 %</a:t>
                      </a: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25.6 %</a:t>
                      </a:r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21.9 %</a:t>
                      </a:r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4F1EE"/>
                      </a:solidFill>
                    </a:lnR>
                    <a:lnT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</a:tr>
              <a:tr h="365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Net int. bearing debt</a:t>
                      </a:r>
                    </a:p>
                  </a:txBody>
                  <a:tcPr marT="45732" marB="45732">
                    <a:lnL w="12700" cmpd="sng">
                      <a:solidFill>
                        <a:srgbClr val="F4F1EE"/>
                      </a:solidFill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8 560</a:t>
                      </a:r>
                    </a:p>
                  </a:txBody>
                  <a:tcPr marT="45732" marB="45732">
                    <a:lnL w="12700" cmpd="sng">
                      <a:solidFill>
                        <a:srgbClr val="F4F1EE"/>
                      </a:solidFill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8 257</a:t>
                      </a: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7 647</a:t>
                      </a: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7 155</a:t>
                      </a:r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6 976</a:t>
                      </a:r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4F1EE"/>
                      </a:solidFill>
                    </a:lnR>
                    <a:lnT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</a:tr>
              <a:tr h="365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nb-NO" sz="1800" dirty="0" smtClean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mpd="sng">
                      <a:solidFill>
                        <a:srgbClr val="F4F1EE"/>
                      </a:solidFill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nb-NO" sz="1800" dirty="0" smtClean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mpd="sng">
                      <a:solidFill>
                        <a:srgbClr val="F4F1EE"/>
                      </a:solidFill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nb-NO" sz="1800" dirty="0" smtClean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nb-NO" sz="1800" dirty="0" smtClean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4F1EE"/>
                      </a:solidFill>
                    </a:lnR>
                    <a:lnT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</a:tr>
              <a:tr h="365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FFO/Net debt*</a:t>
                      </a:r>
                    </a:p>
                  </a:txBody>
                  <a:tcPr marT="45732" marB="45732">
                    <a:lnL w="12700" cmpd="sng">
                      <a:solidFill>
                        <a:srgbClr val="F4F1EE"/>
                      </a:solidFill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21.9 %</a:t>
                      </a:r>
                    </a:p>
                  </a:txBody>
                  <a:tcPr marT="45732" marB="45732">
                    <a:lnL w="12700" cmpd="sng">
                      <a:solidFill>
                        <a:srgbClr val="F4F1EE"/>
                      </a:solidFill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25.1 %</a:t>
                      </a: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21.8 %</a:t>
                      </a: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20.0 %</a:t>
                      </a:r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19.8 %</a:t>
                      </a:r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4F1EE"/>
                      </a:solidFill>
                    </a:lnR>
                    <a:lnT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Rektangel 6"/>
          <p:cNvSpPr/>
          <p:nvPr/>
        </p:nvSpPr>
        <p:spPr>
          <a:xfrm>
            <a:off x="642938" y="5697538"/>
            <a:ext cx="751359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50" dirty="0">
                <a:solidFill>
                  <a:srgbClr val="024D6E"/>
                </a:solidFill>
                <a:latin typeface="+mn-lt"/>
                <a:ea typeface="MS PGothic" pitchFamily="34" charset="-128"/>
                <a:cs typeface="ＭＳ Ｐゴシック" pitchFamily="-110" charset="-128"/>
              </a:rPr>
              <a:t>* </a:t>
            </a:r>
            <a:r>
              <a:rPr lang="nb-NO" sz="1050" dirty="0" smtClean="0">
                <a:solidFill>
                  <a:srgbClr val="024D6E"/>
                </a:solidFill>
                <a:latin typeface="+mn-lt"/>
                <a:ea typeface="MS PGothic" pitchFamily="34" charset="-128"/>
                <a:cs typeface="ＭＳ Ｐゴシック" pitchFamily="-110" charset="-128"/>
              </a:rPr>
              <a:t>FFO unadjusted, adjustments are made in rating process. Interest bearing debt on 4 quarter rolling basis. </a:t>
            </a:r>
            <a:endParaRPr lang="nb-NO" sz="1050" dirty="0">
              <a:solidFill>
                <a:srgbClr val="024D6E"/>
              </a:solidFill>
              <a:latin typeface="+mn-lt"/>
              <a:ea typeface="MS PGothic" pitchFamily="34" charset="-128"/>
              <a:cs typeface="ＭＳ Ｐゴシック" pitchFamily="-110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tel 1"/>
          <p:cNvSpPr>
            <a:spLocks noGrp="1"/>
          </p:cNvSpPr>
          <p:nvPr>
            <p:ph type="title"/>
          </p:nvPr>
        </p:nvSpPr>
        <p:spPr>
          <a:xfrm>
            <a:off x="685800" y="466725"/>
            <a:ext cx="7772400" cy="1143000"/>
          </a:xfrm>
        </p:spPr>
        <p:txBody>
          <a:bodyPr/>
          <a:lstStyle/>
          <a:p>
            <a:r>
              <a:rPr lang="nb-NO" altLang="nb-NO" dirty="0" smtClean="0"/>
              <a:t>Development in production</a:t>
            </a:r>
          </a:p>
        </p:txBody>
      </p:sp>
      <p:graphicFrame>
        <p:nvGraphicFramePr>
          <p:cNvPr id="3" name="Objek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234191"/>
              </p:ext>
            </p:extLst>
          </p:nvPr>
        </p:nvGraphicFramePr>
        <p:xfrm>
          <a:off x="590550" y="1482725"/>
          <a:ext cx="8001000" cy="452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7" name="Regneark" r:id="rId3" imgW="8362849" imgH="5067279" progId="Excel.Sheet.8">
                  <p:embed/>
                </p:oleObj>
              </mc:Choice>
              <mc:Fallback>
                <p:oleObj name="Regneark" r:id="rId3" imgW="8362849" imgH="5067279" progId="Excel.Sheet.8">
                  <p:embed/>
                  <p:pic>
                    <p:nvPicPr>
                      <p:cNvPr id="0" name="Plassholder for innhold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1482725"/>
                        <a:ext cx="8001000" cy="452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tel 1"/>
          <p:cNvSpPr>
            <a:spLocks noGrp="1"/>
          </p:cNvSpPr>
          <p:nvPr>
            <p:ph type="title"/>
          </p:nvPr>
        </p:nvSpPr>
        <p:spPr>
          <a:xfrm>
            <a:off x="685800" y="476250"/>
            <a:ext cx="7772400" cy="1143000"/>
          </a:xfrm>
        </p:spPr>
        <p:txBody>
          <a:bodyPr/>
          <a:lstStyle/>
          <a:p>
            <a:r>
              <a:rPr lang="nb-NO" altLang="nb-NO" dirty="0" smtClean="0"/>
              <a:t>Reservoir levels NO2</a:t>
            </a:r>
          </a:p>
        </p:txBody>
      </p:sp>
      <p:sp>
        <p:nvSpPr>
          <p:cNvPr id="5" name="Rektangel 4"/>
          <p:cNvSpPr>
            <a:spLocks noChangeArrowheads="1"/>
          </p:cNvSpPr>
          <p:nvPr/>
        </p:nvSpPr>
        <p:spPr bwMode="auto">
          <a:xfrm>
            <a:off x="612774" y="5649913"/>
            <a:ext cx="8664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1400" dirty="0" smtClean="0">
                <a:solidFill>
                  <a:srgbClr val="024D6E"/>
                </a:solidFill>
                <a:latin typeface="+mn-lt"/>
                <a:ea typeface="MS PGothic" pitchFamily="34" charset="-128"/>
                <a:cs typeface="ＭＳ Ｐゴシック" pitchFamily="-110" charset="-128"/>
              </a:rPr>
              <a:t>Agder Energi’s reservoir levels were considerably higher than average at the and of 2015.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409700"/>
            <a:ext cx="82105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5076824" y="5125224"/>
            <a:ext cx="216217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200" dirty="0" smtClean="0">
                <a:solidFill>
                  <a:schemeClr val="bg2"/>
                </a:solidFill>
                <a:latin typeface="+mn-lt"/>
              </a:rPr>
              <a:t>10 Y average </a:t>
            </a:r>
            <a:endParaRPr lang="nb-NO" sz="120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tel 1"/>
          <p:cNvSpPr>
            <a:spLocks noGrp="1"/>
          </p:cNvSpPr>
          <p:nvPr>
            <p:ph type="title"/>
          </p:nvPr>
        </p:nvSpPr>
        <p:spPr>
          <a:xfrm>
            <a:off x="749300" y="481013"/>
            <a:ext cx="7772400" cy="1143000"/>
          </a:xfrm>
        </p:spPr>
        <p:txBody>
          <a:bodyPr/>
          <a:lstStyle/>
          <a:p>
            <a:pPr eaLnBrk="1" hangingPunct="1"/>
            <a:r>
              <a:rPr lang="nb-NO" altLang="nb-NO" dirty="0" smtClean="0"/>
              <a:t>Agenda</a:t>
            </a:r>
          </a:p>
        </p:txBody>
      </p:sp>
      <p:sp>
        <p:nvSpPr>
          <p:cNvPr id="4099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0" y="2009775"/>
            <a:ext cx="4819650" cy="3962400"/>
          </a:xfrm>
        </p:spPr>
        <p:txBody>
          <a:bodyPr/>
          <a:lstStyle/>
          <a:p>
            <a:pPr marL="342900" indent="-342900" eaLnBrk="1" hangingPunct="1"/>
            <a:r>
              <a:rPr lang="nb-NO" altLang="nb-NO" b="1" dirty="0" smtClean="0">
                <a:solidFill>
                  <a:schemeClr val="bg2"/>
                </a:solidFill>
              </a:rPr>
              <a:t>Company overview</a:t>
            </a:r>
          </a:p>
          <a:p>
            <a:pPr marL="342900" indent="-342900" eaLnBrk="1" hangingPunct="1"/>
            <a:r>
              <a:rPr lang="nb-NO" altLang="nb-NO" dirty="0" smtClean="0">
                <a:solidFill>
                  <a:schemeClr val="accent5"/>
                </a:solidFill>
              </a:rPr>
              <a:t>Strategy and investments</a:t>
            </a:r>
          </a:p>
          <a:p>
            <a:pPr marL="342900" indent="-342900" eaLnBrk="1" hangingPunct="1"/>
            <a:r>
              <a:rPr lang="nb-NO" altLang="nb-NO" dirty="0" smtClean="0">
                <a:solidFill>
                  <a:schemeClr val="accent5"/>
                </a:solidFill>
              </a:rPr>
              <a:t>Financial info</a:t>
            </a:r>
          </a:p>
          <a:p>
            <a:pPr marL="342900" indent="-342900" eaLnBrk="1" hangingPunct="1"/>
            <a:r>
              <a:rPr lang="nb-NO" altLang="nb-NO" dirty="0" smtClean="0">
                <a:solidFill>
                  <a:schemeClr val="accent5"/>
                </a:solidFill>
              </a:rPr>
              <a:t>Funding and liquidity</a:t>
            </a:r>
          </a:p>
        </p:txBody>
      </p:sp>
      <p:pic>
        <p:nvPicPr>
          <p:cNvPr id="4100" name="Plassholder for innhold 9" descr="Vennesla_21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90725"/>
            <a:ext cx="2426502" cy="3581400"/>
          </a:xfrm>
          <a:prstGeom prst="rect">
            <a:avLst/>
          </a:prstGeom>
          <a:noFill/>
          <a:ln w="12700">
            <a:solidFill>
              <a:srgbClr val="0065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tel 1"/>
          <p:cNvSpPr>
            <a:spLocks noGrp="1"/>
          </p:cNvSpPr>
          <p:nvPr>
            <p:ph type="title"/>
          </p:nvPr>
        </p:nvSpPr>
        <p:spPr>
          <a:xfrm>
            <a:off x="685800" y="428625"/>
            <a:ext cx="7772400" cy="1143000"/>
          </a:xfrm>
        </p:spPr>
        <p:txBody>
          <a:bodyPr/>
          <a:lstStyle/>
          <a:p>
            <a:r>
              <a:rPr lang="nb-NO" altLang="nb-NO" dirty="0" smtClean="0"/>
              <a:t>Price development Nord Pool</a:t>
            </a:r>
          </a:p>
        </p:txBody>
      </p:sp>
      <p:sp>
        <p:nvSpPr>
          <p:cNvPr id="21508" name="Rektangel 5"/>
          <p:cNvSpPr>
            <a:spLocks noChangeArrowheads="1"/>
          </p:cNvSpPr>
          <p:nvPr/>
        </p:nvSpPr>
        <p:spPr bwMode="auto">
          <a:xfrm>
            <a:off x="755650" y="5314950"/>
            <a:ext cx="813752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lnSpc>
                <a:spcPts val="2600"/>
              </a:lnSpc>
              <a:spcBef>
                <a:spcPts val="2000"/>
              </a:spcBef>
              <a:spcAft>
                <a:spcPts val="400"/>
              </a:spcAft>
              <a:buSzPct val="8000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80000"/>
              <a:buFont typeface="Times" pitchFamily="18" charset="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90000"/>
              <a:buFont typeface="Times" pitchFamily="18" charset="0"/>
              <a:buChar char="•"/>
              <a:defRPr sz="20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–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Tx/>
            </a:pPr>
            <a:r>
              <a:rPr lang="nb-NO" altLang="nb-NO" sz="1400" dirty="0" smtClean="0"/>
              <a:t>Average spot price </a:t>
            </a:r>
            <a:r>
              <a:rPr lang="nb-NO" altLang="nb-NO" sz="1400" dirty="0"/>
              <a:t>(NO2) </a:t>
            </a:r>
            <a:r>
              <a:rPr lang="nb-NO" altLang="nb-NO" sz="1400" dirty="0" smtClean="0"/>
              <a:t>17.7 </a:t>
            </a:r>
            <a:r>
              <a:rPr lang="nb-NO" altLang="nb-NO" sz="1400" dirty="0"/>
              <a:t>øre/KWh </a:t>
            </a:r>
            <a:r>
              <a:rPr lang="nb-NO" altLang="nb-NO" sz="1400" dirty="0" smtClean="0"/>
              <a:t>in 2015, down 22 </a:t>
            </a:r>
            <a:r>
              <a:rPr lang="nb-NO" altLang="nb-NO" sz="1400" dirty="0"/>
              <a:t>% </a:t>
            </a:r>
            <a:r>
              <a:rPr lang="nb-NO" altLang="nb-NO" sz="1400" dirty="0" smtClean="0"/>
              <a:t>from 2014.</a:t>
            </a:r>
            <a:endParaRPr lang="nb-NO" altLang="nb-NO" sz="1400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Tx/>
            </a:pPr>
            <a:r>
              <a:rPr lang="nb-NO" altLang="nb-NO" sz="1400" dirty="0" smtClean="0"/>
              <a:t>Forward prices point to lower prices in 2016 than average spot price in 2015.</a:t>
            </a:r>
            <a:endParaRPr lang="nb-NO" altLang="nb-NO" sz="14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495425"/>
            <a:ext cx="7572375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smtClean="0"/>
              <a:t>Cash flow</a:t>
            </a:r>
          </a:p>
        </p:txBody>
      </p:sp>
      <p:sp>
        <p:nvSpPr>
          <p:cNvPr id="22532" name="Rektangel 6"/>
          <p:cNvSpPr>
            <a:spLocks noChangeArrowheads="1"/>
          </p:cNvSpPr>
          <p:nvPr/>
        </p:nvSpPr>
        <p:spPr bwMode="auto">
          <a:xfrm>
            <a:off x="755650" y="5143500"/>
            <a:ext cx="8264525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lnSpc>
                <a:spcPts val="2600"/>
              </a:lnSpc>
              <a:spcBef>
                <a:spcPts val="2000"/>
              </a:spcBef>
              <a:spcAft>
                <a:spcPts val="400"/>
              </a:spcAft>
              <a:buSzPct val="8000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80000"/>
              <a:buFont typeface="Times" pitchFamily="18" charset="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90000"/>
              <a:buFont typeface="Times" pitchFamily="18" charset="0"/>
              <a:buChar char="•"/>
              <a:defRPr sz="20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–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Tx/>
            </a:pPr>
            <a:r>
              <a:rPr lang="nb-NO" altLang="nb-NO" sz="1400" dirty="0" smtClean="0"/>
              <a:t>Strong cash flow and underlying EBITDA.</a:t>
            </a:r>
            <a:endParaRPr lang="nb-NO" altLang="nb-NO" sz="1400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Tx/>
            </a:pPr>
            <a:r>
              <a:rPr lang="nb-NO" altLang="nb-NO" sz="1400" dirty="0" smtClean="0"/>
              <a:t>Gross investments </a:t>
            </a:r>
            <a:r>
              <a:rPr lang="nb-NO" altLang="nb-NO" sz="1400" dirty="0"/>
              <a:t>1 </a:t>
            </a:r>
            <a:r>
              <a:rPr lang="nb-NO" altLang="nb-NO" sz="1400" dirty="0" smtClean="0"/>
              <a:t>286 </a:t>
            </a:r>
            <a:r>
              <a:rPr lang="nb-NO" altLang="nb-NO" sz="1400" dirty="0"/>
              <a:t>mill. </a:t>
            </a:r>
            <a:r>
              <a:rPr lang="nb-NO" altLang="nb-NO" sz="1400" dirty="0" smtClean="0"/>
              <a:t>kr.  (1 136 mill. kr)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Tx/>
            </a:pPr>
            <a:r>
              <a:rPr lang="nb-NO" altLang="nb-NO" sz="1400" dirty="0" smtClean="0"/>
              <a:t>Of which 90 mill. kr (100 mill. kr) investments within network paid by customers.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Tx/>
            </a:pPr>
            <a:r>
              <a:rPr lang="nb-NO" altLang="nb-NO" sz="1400" dirty="0" smtClean="0"/>
              <a:t>90% of investments within hydro power and network.</a:t>
            </a:r>
            <a:endParaRPr lang="nb-NO" altLang="nb-NO" sz="1400" dirty="0"/>
          </a:p>
        </p:txBody>
      </p:sp>
      <p:graphicFrame>
        <p:nvGraphicFramePr>
          <p:cNvPr id="2" name="Objek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012378"/>
              </p:ext>
            </p:extLst>
          </p:nvPr>
        </p:nvGraphicFramePr>
        <p:xfrm>
          <a:off x="992188" y="1577975"/>
          <a:ext cx="6875462" cy="362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8" name="Regneark" r:id="rId3" imgW="6877151" imgH="3629096" progId="Excel.Sheet.8">
                  <p:embed/>
                </p:oleObj>
              </mc:Choice>
              <mc:Fallback>
                <p:oleObj name="Regneark" r:id="rId3" imgW="6877151" imgH="3629096" progId="Excel.Sheet.8">
                  <p:embed/>
                  <p:pic>
                    <p:nvPicPr>
                      <p:cNvPr id="0" name="Plassholder for innhold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1577975"/>
                        <a:ext cx="6875462" cy="362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smtClean="0"/>
              <a:t>Development underlying EBITDA</a:t>
            </a:r>
            <a:r>
              <a:rPr lang="nb-NO" altLang="nb-NO" baseline="30000" dirty="0" smtClean="0"/>
              <a:t>1</a:t>
            </a:r>
          </a:p>
        </p:txBody>
      </p:sp>
      <p:sp>
        <p:nvSpPr>
          <p:cNvPr id="5" name="Rektangel 4"/>
          <p:cNvSpPr/>
          <p:nvPr/>
        </p:nvSpPr>
        <p:spPr>
          <a:xfrm>
            <a:off x="823913" y="6078538"/>
            <a:ext cx="50946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baseline="30000" dirty="0" smtClean="0">
                <a:solidFill>
                  <a:srgbClr val="024D6E"/>
                </a:solidFill>
                <a:latin typeface="+mn-lt"/>
                <a:ea typeface="MS PGothic" pitchFamily="34" charset="-128"/>
                <a:cs typeface="ＭＳ Ｐゴシック" pitchFamily="-110" charset="-128"/>
              </a:rPr>
              <a:t>1</a:t>
            </a:r>
            <a:r>
              <a:rPr lang="nb-NO" sz="1000" dirty="0" smtClean="0">
                <a:solidFill>
                  <a:srgbClr val="024D6E"/>
                </a:solidFill>
                <a:latin typeface="+mn-lt"/>
                <a:ea typeface="MS PGothic" pitchFamily="34" charset="-128"/>
                <a:cs typeface="ＭＳ Ｐゴシック" pitchFamily="-110" charset="-128"/>
              </a:rPr>
              <a:t>Adjusted for unrealized value changes in power derivatives and significant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dirty="0" smtClean="0">
                <a:solidFill>
                  <a:srgbClr val="024D6E"/>
                </a:solidFill>
                <a:latin typeface="+mn-lt"/>
                <a:ea typeface="MS PGothic" pitchFamily="34" charset="-128"/>
                <a:cs typeface="ＭＳ Ｐゴシック" pitchFamily="-110" charset="-128"/>
              </a:rPr>
              <a:t> non-recurring items.</a:t>
            </a:r>
            <a:endParaRPr lang="nb-NO" sz="1000" dirty="0">
              <a:solidFill>
                <a:srgbClr val="024D6E"/>
              </a:solidFill>
              <a:latin typeface="+mn-lt"/>
              <a:ea typeface="MS PGothic" pitchFamily="34" charset="-128"/>
              <a:cs typeface="ＭＳ Ｐゴシック" pitchFamily="-110" charset="-128"/>
            </a:endParaRPr>
          </a:p>
        </p:txBody>
      </p:sp>
      <p:graphicFrame>
        <p:nvGraphicFramePr>
          <p:cNvPr id="2" name="Objek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145990"/>
              </p:ext>
            </p:extLst>
          </p:nvPr>
        </p:nvGraphicFramePr>
        <p:xfrm>
          <a:off x="406400" y="1549400"/>
          <a:ext cx="8404225" cy="457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1" name="Regneark" r:id="rId3" imgW="8401151" imgH="4581490" progId="Excel.Sheet.8">
                  <p:embed/>
                </p:oleObj>
              </mc:Choice>
              <mc:Fallback>
                <p:oleObj name="Regneark" r:id="rId3" imgW="8401151" imgH="4581490" progId="Excel.Sheet.8">
                  <p:embed/>
                  <p:pic>
                    <p:nvPicPr>
                      <p:cNvPr id="0" name="Plassholder for innhold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404225" cy="457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smtClean="0"/>
              <a:t>Change in underlying EBITDA</a:t>
            </a:r>
            <a:r>
              <a:rPr lang="nb-NO" altLang="nb-NO" baseline="30000" dirty="0" smtClean="0"/>
              <a:t>1</a:t>
            </a:r>
          </a:p>
        </p:txBody>
      </p:sp>
      <p:sp>
        <p:nvSpPr>
          <p:cNvPr id="5" name="Rektangel 4"/>
          <p:cNvSpPr/>
          <p:nvPr/>
        </p:nvSpPr>
        <p:spPr>
          <a:xfrm>
            <a:off x="852488" y="6078538"/>
            <a:ext cx="50946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baseline="30000" dirty="0" smtClean="0">
                <a:solidFill>
                  <a:srgbClr val="024D6E"/>
                </a:solidFill>
                <a:latin typeface="+mn-lt"/>
                <a:ea typeface="MS PGothic" pitchFamily="34" charset="-128"/>
                <a:cs typeface="ＭＳ Ｐゴシック" pitchFamily="-110" charset="-128"/>
              </a:rPr>
              <a:t>1</a:t>
            </a:r>
            <a:r>
              <a:rPr lang="nb-NO" sz="1000" dirty="0" smtClean="0">
                <a:solidFill>
                  <a:srgbClr val="024D6E"/>
                </a:solidFill>
                <a:latin typeface="+mn-lt"/>
                <a:ea typeface="MS PGothic" pitchFamily="34" charset="-128"/>
                <a:cs typeface="ＭＳ Ｐゴシック" pitchFamily="-110" charset="-128"/>
              </a:rPr>
              <a:t>Adjusted for unrealized value changes in power derivatives and significant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dirty="0">
                <a:solidFill>
                  <a:srgbClr val="024D6E"/>
                </a:solidFill>
                <a:latin typeface="+mn-lt"/>
                <a:ea typeface="MS PGothic" pitchFamily="34" charset="-128"/>
                <a:cs typeface="ＭＳ Ｐゴシック" pitchFamily="-110" charset="-128"/>
              </a:rPr>
              <a:t> </a:t>
            </a:r>
            <a:r>
              <a:rPr lang="nb-NO" sz="1000" dirty="0" smtClean="0">
                <a:solidFill>
                  <a:srgbClr val="024D6E"/>
                </a:solidFill>
                <a:latin typeface="+mn-lt"/>
                <a:ea typeface="MS PGothic" pitchFamily="34" charset="-128"/>
                <a:cs typeface="ＭＳ Ｐゴシック" pitchFamily="-110" charset="-128"/>
              </a:rPr>
              <a:t>non-recurring items.</a:t>
            </a:r>
            <a:endParaRPr lang="nb-NO" sz="1000" dirty="0">
              <a:solidFill>
                <a:srgbClr val="024D6E"/>
              </a:solidFill>
              <a:latin typeface="+mn-lt"/>
              <a:ea typeface="MS PGothic" pitchFamily="34" charset="-128"/>
              <a:cs typeface="ＭＳ Ｐゴシック" pitchFamily="-110" charset="-128"/>
            </a:endParaRPr>
          </a:p>
        </p:txBody>
      </p:sp>
      <p:pic>
        <p:nvPicPr>
          <p:cNvPr id="24652" name="Picture 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374062"/>
            <a:ext cx="6859588" cy="434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/>
          <p:cNvSpPr>
            <a:spLocks noGrp="1"/>
          </p:cNvSpPr>
          <p:nvPr>
            <p:ph type="title"/>
          </p:nvPr>
        </p:nvSpPr>
        <p:spPr>
          <a:xfrm>
            <a:off x="685800" y="504825"/>
            <a:ext cx="7772400" cy="1143000"/>
          </a:xfrm>
        </p:spPr>
        <p:txBody>
          <a:bodyPr/>
          <a:lstStyle/>
          <a:p>
            <a:r>
              <a:rPr lang="nb-NO" altLang="nb-NO" dirty="0" smtClean="0"/>
              <a:t>EBITDA per profit center</a:t>
            </a:r>
            <a:r>
              <a:rPr lang="nb-NO" altLang="nb-NO" baseline="30000" dirty="0" smtClean="0"/>
              <a:t>2</a:t>
            </a:r>
          </a:p>
        </p:txBody>
      </p:sp>
      <p:sp>
        <p:nvSpPr>
          <p:cNvPr id="25603" name="Plassholder for tekst 2"/>
          <p:cNvSpPr txBox="1">
            <a:spLocks/>
          </p:cNvSpPr>
          <p:nvPr/>
        </p:nvSpPr>
        <p:spPr bwMode="auto">
          <a:xfrm>
            <a:off x="704850" y="1535113"/>
            <a:ext cx="40401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lnSpc>
                <a:spcPts val="2600"/>
              </a:lnSpc>
              <a:spcBef>
                <a:spcPts val="2000"/>
              </a:spcBef>
              <a:spcAft>
                <a:spcPts val="400"/>
              </a:spcAft>
              <a:buSzPct val="8000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1pPr>
            <a:lvl2pPr marL="379413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80000"/>
              <a:buFont typeface="Times" pitchFamily="18" charset="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2pPr>
            <a:lvl3pPr marL="758825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90000"/>
              <a:buFont typeface="Times" pitchFamily="18" charset="0"/>
              <a:buChar char="•"/>
              <a:defRPr sz="20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3pPr>
            <a:lvl4pPr marL="1047750" indent="-98425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–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4pPr>
            <a:lvl5pPr marL="1427163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5pPr>
            <a:lvl6pPr marL="18843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6pPr>
            <a:lvl7pPr marL="23415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7pPr>
            <a:lvl8pPr marL="27987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8pPr>
            <a:lvl9pPr marL="32559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r>
              <a:rPr lang="nb-NO" altLang="nb-NO" sz="2000" b="1" dirty="0" smtClean="0">
                <a:solidFill>
                  <a:srgbClr val="006595"/>
                </a:solidFill>
              </a:rPr>
              <a:t>Distribution 2015 </a:t>
            </a:r>
            <a:r>
              <a:rPr lang="nb-NO" altLang="nb-NO" sz="2000" dirty="0">
                <a:solidFill>
                  <a:srgbClr val="006595"/>
                </a:solidFill>
              </a:rPr>
              <a:t>(mill. kr)</a:t>
            </a:r>
          </a:p>
        </p:txBody>
      </p:sp>
      <p:sp>
        <p:nvSpPr>
          <p:cNvPr id="25604" name="Plassholder for tekst 4"/>
          <p:cNvSpPr txBox="1">
            <a:spLocks/>
          </p:cNvSpPr>
          <p:nvPr/>
        </p:nvSpPr>
        <p:spPr bwMode="auto">
          <a:xfrm>
            <a:off x="4845050" y="1517650"/>
            <a:ext cx="40417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lnSpc>
                <a:spcPts val="2600"/>
              </a:lnSpc>
              <a:spcBef>
                <a:spcPts val="2000"/>
              </a:spcBef>
              <a:spcAft>
                <a:spcPts val="400"/>
              </a:spcAft>
              <a:buSzPct val="8000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1pPr>
            <a:lvl2pPr marL="379413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80000"/>
              <a:buFont typeface="Times" pitchFamily="18" charset="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2pPr>
            <a:lvl3pPr marL="758825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90000"/>
              <a:buFont typeface="Times" pitchFamily="18" charset="0"/>
              <a:buChar char="•"/>
              <a:defRPr sz="20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3pPr>
            <a:lvl4pPr marL="1047750" indent="-98425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–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4pPr>
            <a:lvl5pPr marL="1427163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5pPr>
            <a:lvl6pPr marL="18843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6pPr>
            <a:lvl7pPr marL="23415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7pPr>
            <a:lvl8pPr marL="27987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8pPr>
            <a:lvl9pPr marL="32559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r>
              <a:rPr lang="nb-NO" altLang="nb-NO" sz="2000" b="1" dirty="0" smtClean="0">
                <a:solidFill>
                  <a:srgbClr val="006595"/>
                </a:solidFill>
              </a:rPr>
              <a:t>Development</a:t>
            </a:r>
            <a:endParaRPr lang="nb-NO" altLang="nb-NO" sz="2000" dirty="0">
              <a:solidFill>
                <a:srgbClr val="006595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755650" y="5938838"/>
            <a:ext cx="33794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baseline="30000" dirty="0" smtClean="0">
                <a:solidFill>
                  <a:srgbClr val="024D6E"/>
                </a:solidFill>
                <a:latin typeface="+mn-lt"/>
                <a:ea typeface="MS PGothic" pitchFamily="34" charset="-128"/>
                <a:cs typeface="ＭＳ Ｐゴシック" pitchFamily="-110" charset="-128"/>
              </a:rPr>
              <a:t>2</a:t>
            </a:r>
            <a:r>
              <a:rPr lang="nb-NO" sz="1000" dirty="0" smtClean="0">
                <a:solidFill>
                  <a:srgbClr val="024D6E"/>
                </a:solidFill>
                <a:latin typeface="+mn-lt"/>
                <a:ea typeface="MS PGothic" pitchFamily="34" charset="-128"/>
                <a:cs typeface="ＭＳ Ｐゴシック" pitchFamily="-110" charset="-128"/>
              </a:rPr>
              <a:t>Profit centers are reported according to NGAAP. </a:t>
            </a:r>
            <a:endParaRPr lang="nb-NO" sz="1000" dirty="0">
              <a:solidFill>
                <a:srgbClr val="024D6E"/>
              </a:solidFill>
              <a:latin typeface="+mn-lt"/>
              <a:ea typeface="MS PGothic" pitchFamily="34" charset="-128"/>
              <a:cs typeface="ＭＳ Ｐゴシック" pitchFamily="-110" charset="-128"/>
            </a:endParaRPr>
          </a:p>
        </p:txBody>
      </p:sp>
      <p:graphicFrame>
        <p:nvGraphicFramePr>
          <p:cNvPr id="2" name="Objek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042608"/>
              </p:ext>
            </p:extLst>
          </p:nvPr>
        </p:nvGraphicFramePr>
        <p:xfrm>
          <a:off x="409575" y="2151063"/>
          <a:ext cx="3814763" cy="4033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7" name="Regneark" r:id="rId3" imgW="3829151" imgH="4010053" progId="Excel.Sheet.8">
                  <p:embed/>
                </p:oleObj>
              </mc:Choice>
              <mc:Fallback>
                <p:oleObj name="Regneark" r:id="rId3" imgW="3829151" imgH="4010053" progId="Excel.Sheet.8">
                  <p:embed/>
                  <p:pic>
                    <p:nvPicPr>
                      <p:cNvPr id="0" name="Plassholder for innhold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2151063"/>
                        <a:ext cx="3814763" cy="4033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4209369"/>
              </p:ext>
            </p:extLst>
          </p:nvPr>
        </p:nvGraphicFramePr>
        <p:xfrm>
          <a:off x="4572000" y="2276475"/>
          <a:ext cx="3849688" cy="384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8" name="Regneark" r:id="rId5" imgW="3829151" imgH="3819575" progId="Excel.Sheet.8">
                  <p:embed/>
                </p:oleObj>
              </mc:Choice>
              <mc:Fallback>
                <p:oleObj name="Regneark" r:id="rId5" imgW="3829151" imgH="3819575" progId="Excel.Sheet.8">
                  <p:embed/>
                  <p:pic>
                    <p:nvPicPr>
                      <p:cNvPr id="0" name="Plassholder for innhold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276475"/>
                        <a:ext cx="3849688" cy="384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tel 1"/>
          <p:cNvSpPr>
            <a:spLocks noGrp="1"/>
          </p:cNvSpPr>
          <p:nvPr>
            <p:ph type="title"/>
          </p:nvPr>
        </p:nvSpPr>
        <p:spPr>
          <a:xfrm>
            <a:off x="457200" y="392113"/>
            <a:ext cx="7772400" cy="1143000"/>
          </a:xfrm>
        </p:spPr>
        <p:txBody>
          <a:bodyPr/>
          <a:lstStyle/>
          <a:p>
            <a:r>
              <a:rPr lang="nb-NO" altLang="nb-NO" dirty="0" smtClean="0"/>
              <a:t>Investment per profit </a:t>
            </a:r>
            <a:r>
              <a:rPr lang="nb-NO" altLang="nb-NO" dirty="0"/>
              <a:t>center</a:t>
            </a:r>
            <a:r>
              <a:rPr lang="nb-NO" altLang="nb-NO" baseline="30000" dirty="0"/>
              <a:t>2</a:t>
            </a:r>
            <a:endParaRPr lang="nb-NO" altLang="nb-NO" dirty="0" smtClean="0"/>
          </a:p>
        </p:txBody>
      </p:sp>
      <p:sp>
        <p:nvSpPr>
          <p:cNvPr id="26627" name="Plassholder for tekst 2"/>
          <p:cNvSpPr txBox="1">
            <a:spLocks/>
          </p:cNvSpPr>
          <p:nvPr/>
        </p:nvSpPr>
        <p:spPr bwMode="auto">
          <a:xfrm>
            <a:off x="457200" y="1392238"/>
            <a:ext cx="40401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lnSpc>
                <a:spcPts val="2600"/>
              </a:lnSpc>
              <a:spcBef>
                <a:spcPts val="2000"/>
              </a:spcBef>
              <a:spcAft>
                <a:spcPts val="400"/>
              </a:spcAft>
              <a:buSzPct val="8000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1pPr>
            <a:lvl2pPr marL="379413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80000"/>
              <a:buFont typeface="Times" pitchFamily="18" charset="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2pPr>
            <a:lvl3pPr marL="758825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90000"/>
              <a:buFont typeface="Times" pitchFamily="18" charset="0"/>
              <a:buChar char="•"/>
              <a:defRPr sz="20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3pPr>
            <a:lvl4pPr marL="1047750" indent="-98425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–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4pPr>
            <a:lvl5pPr marL="1427163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5pPr>
            <a:lvl6pPr marL="18843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6pPr>
            <a:lvl7pPr marL="23415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7pPr>
            <a:lvl8pPr marL="27987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8pPr>
            <a:lvl9pPr marL="32559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r>
              <a:rPr lang="nb-NO" altLang="nb-NO" sz="2000" b="1" dirty="0" smtClean="0">
                <a:solidFill>
                  <a:srgbClr val="006595"/>
                </a:solidFill>
              </a:rPr>
              <a:t>Distribution 2015 </a:t>
            </a:r>
            <a:r>
              <a:rPr lang="nb-NO" altLang="nb-NO" sz="2000" dirty="0">
                <a:solidFill>
                  <a:srgbClr val="006595"/>
                </a:solidFill>
              </a:rPr>
              <a:t>(mill. kr)</a:t>
            </a:r>
          </a:p>
        </p:txBody>
      </p:sp>
      <p:sp>
        <p:nvSpPr>
          <p:cNvPr id="26629" name="Plassholder for tekst 4"/>
          <p:cNvSpPr txBox="1">
            <a:spLocks/>
          </p:cNvSpPr>
          <p:nvPr/>
        </p:nvSpPr>
        <p:spPr bwMode="auto">
          <a:xfrm>
            <a:off x="4645025" y="1422400"/>
            <a:ext cx="40417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lnSpc>
                <a:spcPts val="2600"/>
              </a:lnSpc>
              <a:spcBef>
                <a:spcPts val="2000"/>
              </a:spcBef>
              <a:spcAft>
                <a:spcPts val="400"/>
              </a:spcAft>
              <a:buSzPct val="8000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1pPr>
            <a:lvl2pPr marL="379413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80000"/>
              <a:buFont typeface="Times" pitchFamily="18" charset="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2pPr>
            <a:lvl3pPr marL="758825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90000"/>
              <a:buFont typeface="Times" pitchFamily="18" charset="0"/>
              <a:buChar char="•"/>
              <a:defRPr sz="20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3pPr>
            <a:lvl4pPr marL="1047750" indent="-98425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–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4pPr>
            <a:lvl5pPr marL="1427163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5pPr>
            <a:lvl6pPr marL="18843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6pPr>
            <a:lvl7pPr marL="23415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7pPr>
            <a:lvl8pPr marL="27987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8pPr>
            <a:lvl9pPr marL="32559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r>
              <a:rPr lang="nb-NO" altLang="nb-NO" sz="2000" b="1" dirty="0" smtClean="0">
                <a:solidFill>
                  <a:srgbClr val="006595"/>
                </a:solidFill>
              </a:rPr>
              <a:t>Development</a:t>
            </a:r>
            <a:endParaRPr lang="nb-NO" altLang="nb-NO" sz="2000" b="1" dirty="0">
              <a:solidFill>
                <a:srgbClr val="006595"/>
              </a:solidFill>
            </a:endParaRPr>
          </a:p>
        </p:txBody>
      </p:sp>
      <p:graphicFrame>
        <p:nvGraphicFramePr>
          <p:cNvPr id="2" name="Objek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11961"/>
              </p:ext>
            </p:extLst>
          </p:nvPr>
        </p:nvGraphicFramePr>
        <p:xfrm>
          <a:off x="404813" y="2122488"/>
          <a:ext cx="3813175" cy="399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1" name="Regneark" r:id="rId3" imgW="3829151" imgH="4010053" progId="Excel.Sheet.8">
                  <p:embed/>
                </p:oleObj>
              </mc:Choice>
              <mc:Fallback>
                <p:oleObj name="Regneark" r:id="rId3" imgW="3829151" imgH="4010053" progId="Excel.Sheet.8">
                  <p:embed/>
                  <p:pic>
                    <p:nvPicPr>
                      <p:cNvPr id="0" name="Plassholder for innhold 1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2122488"/>
                        <a:ext cx="3813175" cy="399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176602"/>
              </p:ext>
            </p:extLst>
          </p:nvPr>
        </p:nvGraphicFramePr>
        <p:xfrm>
          <a:off x="4597400" y="2122488"/>
          <a:ext cx="3813175" cy="399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2" name="Regneark" r:id="rId5" imgW="3829151" imgH="4010053" progId="Excel.Sheet.8">
                  <p:embed/>
                </p:oleObj>
              </mc:Choice>
              <mc:Fallback>
                <p:oleObj name="Regneark" r:id="rId5" imgW="3829151" imgH="4010053" progId="Excel.Sheet.8">
                  <p:embed/>
                  <p:pic>
                    <p:nvPicPr>
                      <p:cNvPr id="0" name="Plassholder for innhold 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2122488"/>
                        <a:ext cx="3813175" cy="399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/>
          <p:cNvSpPr/>
          <p:nvPr/>
        </p:nvSpPr>
        <p:spPr>
          <a:xfrm>
            <a:off x="755650" y="5938838"/>
            <a:ext cx="33794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baseline="30000" dirty="0" smtClean="0">
                <a:solidFill>
                  <a:srgbClr val="024D6E"/>
                </a:solidFill>
                <a:latin typeface="+mn-lt"/>
                <a:ea typeface="MS PGothic" pitchFamily="34" charset="-128"/>
                <a:cs typeface="ＭＳ Ｐゴシック" pitchFamily="-110" charset="-128"/>
              </a:rPr>
              <a:t>2</a:t>
            </a:r>
            <a:r>
              <a:rPr lang="nb-NO" sz="1000" dirty="0" smtClean="0">
                <a:solidFill>
                  <a:srgbClr val="024D6E"/>
                </a:solidFill>
                <a:latin typeface="+mn-lt"/>
                <a:ea typeface="MS PGothic" pitchFamily="34" charset="-128"/>
                <a:cs typeface="ＭＳ Ｐゴシック" pitchFamily="-110" charset="-128"/>
              </a:rPr>
              <a:t>Profit centers are reported according to NGAAP. </a:t>
            </a:r>
            <a:endParaRPr lang="nb-NO" sz="1000" dirty="0">
              <a:solidFill>
                <a:srgbClr val="024D6E"/>
              </a:solidFill>
              <a:latin typeface="+mn-lt"/>
              <a:ea typeface="MS PGothic" pitchFamily="34" charset="-128"/>
              <a:cs typeface="ＭＳ Ｐゴシック" pitchFamily="-110" charset="-12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smtClean="0"/>
              <a:t>Current dividend policy</a:t>
            </a:r>
          </a:p>
        </p:txBody>
      </p:sp>
      <p:sp>
        <p:nvSpPr>
          <p:cNvPr id="27651" name="Plassholder for innhold 2"/>
          <p:cNvSpPr txBox="1">
            <a:spLocks/>
          </p:cNvSpPr>
          <p:nvPr/>
        </p:nvSpPr>
        <p:spPr bwMode="auto">
          <a:xfrm>
            <a:off x="457200" y="2076450"/>
            <a:ext cx="8229600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ts val="2600"/>
              </a:lnSpc>
              <a:spcBef>
                <a:spcPts val="2000"/>
              </a:spcBef>
              <a:spcAft>
                <a:spcPts val="400"/>
              </a:spcAft>
              <a:buSzPct val="8000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1pPr>
            <a:lvl2pPr marL="379413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80000"/>
              <a:buFont typeface="Times" pitchFamily="18" charset="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2pPr>
            <a:lvl3pPr marL="758825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90000"/>
              <a:buFont typeface="Times" pitchFamily="18" charset="0"/>
              <a:buChar char="•"/>
              <a:defRPr sz="20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3pPr>
            <a:lvl4pPr marL="1047750" indent="-98425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–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4pPr>
            <a:lvl5pPr marL="1427163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5pPr>
            <a:lvl6pPr marL="18843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6pPr>
            <a:lvl7pPr marL="23415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7pPr>
            <a:lvl8pPr marL="27987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8pPr>
            <a:lvl9pPr marL="32559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r>
              <a:rPr lang="nb-NO" altLang="nb-NO" sz="2000" dirty="0" smtClean="0"/>
              <a:t>Revised down to 400 </a:t>
            </a:r>
            <a:r>
              <a:rPr lang="nb-NO" altLang="nb-NO" sz="2000" dirty="0"/>
              <a:t>mill. kr </a:t>
            </a:r>
            <a:r>
              <a:rPr lang="nb-NO" altLang="nb-NO" sz="2000" dirty="0" smtClean="0"/>
              <a:t>plus </a:t>
            </a:r>
            <a:r>
              <a:rPr lang="nb-NO" altLang="nb-NO" sz="2000" dirty="0"/>
              <a:t>60 % </a:t>
            </a:r>
            <a:r>
              <a:rPr lang="nb-NO" altLang="nb-NO" sz="2000" dirty="0" smtClean="0"/>
              <a:t>of excess profit.</a:t>
            </a:r>
            <a:endParaRPr lang="nb-NO" altLang="nb-NO" sz="20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endParaRPr lang="nb-NO" altLang="nb-NO" sz="20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r>
              <a:rPr lang="nb-NO" altLang="nb-NO" sz="2000" dirty="0" smtClean="0"/>
              <a:t>Based on group income to majority according to NGAAP previous year.</a:t>
            </a:r>
            <a:endParaRPr lang="nb-NO" altLang="nb-NO" sz="20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endParaRPr lang="nb-NO" altLang="nb-NO" sz="20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r>
              <a:rPr lang="nb-NO" altLang="nb-NO" sz="2000" dirty="0" smtClean="0"/>
              <a:t>Policy is rule of thumb, qualitative assessment annually.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endParaRPr lang="nb-NO" altLang="nb-NO" sz="2000" dirty="0" smtClean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endParaRPr lang="nb-NO" altLang="nb-NO" sz="32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endParaRPr lang="nb-NO" altLang="nb-NO" sz="2000" dirty="0">
              <a:solidFill>
                <a:srgbClr val="006595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/>
              <a:t>Agenda</a:t>
            </a:r>
          </a:p>
        </p:txBody>
      </p:sp>
      <p:sp>
        <p:nvSpPr>
          <p:cNvPr id="4" name="Plassholder for tekst 2"/>
          <p:cNvSpPr txBox="1">
            <a:spLocks/>
          </p:cNvSpPr>
          <p:nvPr/>
        </p:nvSpPr>
        <p:spPr bwMode="auto">
          <a:xfrm>
            <a:off x="504825" y="2009775"/>
            <a:ext cx="48196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ts val="2600"/>
              </a:lnSpc>
              <a:spcBef>
                <a:spcPts val="2000"/>
              </a:spcBef>
              <a:spcAft>
                <a:spcPts val="400"/>
              </a:spcAft>
              <a:buSzPct val="80000"/>
              <a:buChar char="•"/>
              <a:defRPr sz="2200">
                <a:solidFill>
                  <a:srgbClr val="024D6E"/>
                </a:solidFill>
                <a:latin typeface="+mn-lt"/>
                <a:ea typeface="MS PGothic" pitchFamily="34" charset="-128"/>
                <a:cs typeface="ＭＳ Ｐゴシック" pitchFamily="-110" charset="-128"/>
              </a:defRPr>
            </a:lvl1pPr>
            <a:lvl2pPr marL="379413" indent="-188913" algn="l" rtl="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80000"/>
              <a:buFont typeface="Times" pitchFamily="18" charset="0"/>
              <a:buChar char="•"/>
              <a:defRPr sz="2200">
                <a:solidFill>
                  <a:srgbClr val="024D6E"/>
                </a:solidFill>
                <a:latin typeface="+mn-lt"/>
                <a:ea typeface="MS PGothic" pitchFamily="34" charset="-128"/>
              </a:defRPr>
            </a:lvl2pPr>
            <a:lvl3pPr marL="758825" indent="-188913" algn="l" rtl="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90000"/>
              <a:buFont typeface="Times" pitchFamily="18" charset="0"/>
              <a:buChar char="•"/>
              <a:defRPr sz="2000">
                <a:solidFill>
                  <a:srgbClr val="024D6E"/>
                </a:solidFill>
                <a:latin typeface="+mn-lt"/>
                <a:ea typeface="MS PGothic" pitchFamily="34" charset="-128"/>
              </a:defRPr>
            </a:lvl3pPr>
            <a:lvl4pPr marL="1047750" indent="-98425" algn="l" rtl="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–"/>
              <a:defRPr sz="1400">
                <a:solidFill>
                  <a:srgbClr val="024D6E"/>
                </a:solidFill>
                <a:latin typeface="+mn-lt"/>
                <a:ea typeface="MS PGothic" pitchFamily="34" charset="-128"/>
              </a:defRPr>
            </a:lvl4pPr>
            <a:lvl5pPr marL="1427163" indent="-188913" algn="l" rtl="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+mn-lt"/>
                <a:ea typeface="MS PGothic" pitchFamily="34" charset="-128"/>
              </a:defRPr>
            </a:lvl5pPr>
            <a:lvl6pPr marL="1884363" indent="-188913" algn="l" rtl="0" eaLnBrk="1" fontAlgn="base" hangingPunct="1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defRPr sz="1400">
                <a:solidFill>
                  <a:srgbClr val="024D6E"/>
                </a:solidFill>
                <a:latin typeface="+mn-lt"/>
                <a:ea typeface="+mn-ea"/>
              </a:defRPr>
            </a:lvl6pPr>
            <a:lvl7pPr marL="2341563" indent="-188913" algn="l" rtl="0" eaLnBrk="1" fontAlgn="base" hangingPunct="1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defRPr sz="1400">
                <a:solidFill>
                  <a:srgbClr val="024D6E"/>
                </a:solidFill>
                <a:latin typeface="+mn-lt"/>
                <a:ea typeface="+mn-ea"/>
              </a:defRPr>
            </a:lvl7pPr>
            <a:lvl8pPr marL="2798763" indent="-188913" algn="l" rtl="0" eaLnBrk="1" fontAlgn="base" hangingPunct="1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defRPr sz="1400">
                <a:solidFill>
                  <a:srgbClr val="024D6E"/>
                </a:solidFill>
                <a:latin typeface="+mn-lt"/>
                <a:ea typeface="+mn-ea"/>
              </a:defRPr>
            </a:lvl8pPr>
            <a:lvl9pPr marL="3255963" indent="-188913" algn="l" rtl="0" eaLnBrk="1" fontAlgn="base" hangingPunct="1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defRPr sz="1400">
                <a:solidFill>
                  <a:srgbClr val="024D6E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nb-NO" altLang="nb-NO" kern="0" dirty="0" smtClean="0">
                <a:solidFill>
                  <a:schemeClr val="accent5"/>
                </a:solidFill>
              </a:rPr>
              <a:t>Company overview</a:t>
            </a:r>
          </a:p>
          <a:p>
            <a:pPr eaLnBrk="1" hangingPunct="1">
              <a:defRPr/>
            </a:pPr>
            <a:r>
              <a:rPr lang="nb-NO" altLang="nb-NO" kern="0" dirty="0" smtClean="0">
                <a:solidFill>
                  <a:schemeClr val="accent5"/>
                </a:solidFill>
              </a:rPr>
              <a:t>Strategy and investments</a:t>
            </a:r>
          </a:p>
          <a:p>
            <a:pPr eaLnBrk="1" hangingPunct="1">
              <a:defRPr/>
            </a:pPr>
            <a:r>
              <a:rPr lang="nb-NO" altLang="nb-NO" kern="0" dirty="0" smtClean="0">
                <a:solidFill>
                  <a:schemeClr val="accent5"/>
                </a:solidFill>
              </a:rPr>
              <a:t>Financial info</a:t>
            </a:r>
          </a:p>
          <a:p>
            <a:pPr eaLnBrk="1" hangingPunct="1">
              <a:defRPr/>
            </a:pPr>
            <a:r>
              <a:rPr lang="nb-NO" altLang="nb-NO" b="1" kern="0" dirty="0" smtClean="0"/>
              <a:t>Funding and liquidity</a:t>
            </a:r>
          </a:p>
        </p:txBody>
      </p:sp>
      <p:pic>
        <p:nvPicPr>
          <p:cNvPr id="2867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33946"/>
            <a:ext cx="2876550" cy="379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tel 1"/>
          <p:cNvSpPr>
            <a:spLocks noGrp="1"/>
          </p:cNvSpPr>
          <p:nvPr>
            <p:ph type="title"/>
          </p:nvPr>
        </p:nvSpPr>
        <p:spPr>
          <a:xfrm>
            <a:off x="393700" y="485775"/>
            <a:ext cx="7772400" cy="1143000"/>
          </a:xfrm>
        </p:spPr>
        <p:txBody>
          <a:bodyPr/>
          <a:lstStyle/>
          <a:p>
            <a:r>
              <a:rPr lang="nb-NO" altLang="nb-NO" dirty="0" smtClean="0"/>
              <a:t>Robust funding structure</a:t>
            </a:r>
          </a:p>
        </p:txBody>
      </p:sp>
      <p:sp>
        <p:nvSpPr>
          <p:cNvPr id="29699" name="Plassholder for tekst 2"/>
          <p:cNvSpPr txBox="1">
            <a:spLocks/>
          </p:cNvSpPr>
          <p:nvPr/>
        </p:nvSpPr>
        <p:spPr bwMode="auto">
          <a:xfrm>
            <a:off x="457200" y="1382713"/>
            <a:ext cx="40401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lnSpc>
                <a:spcPts val="2600"/>
              </a:lnSpc>
              <a:spcBef>
                <a:spcPts val="2000"/>
              </a:spcBef>
              <a:spcAft>
                <a:spcPts val="400"/>
              </a:spcAft>
              <a:buSzPct val="8000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1pPr>
            <a:lvl2pPr marL="379413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80000"/>
              <a:buFont typeface="Times" pitchFamily="18" charset="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2pPr>
            <a:lvl3pPr marL="758825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90000"/>
              <a:buFont typeface="Times" pitchFamily="18" charset="0"/>
              <a:buChar char="•"/>
              <a:defRPr sz="20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3pPr>
            <a:lvl4pPr marL="1047750" indent="-98425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–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4pPr>
            <a:lvl5pPr marL="1427163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5pPr>
            <a:lvl6pPr marL="18843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6pPr>
            <a:lvl7pPr marL="23415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7pPr>
            <a:lvl8pPr marL="27987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8pPr>
            <a:lvl9pPr marL="32559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r>
              <a:rPr lang="nb-NO" altLang="nb-NO" sz="2000" dirty="0" smtClean="0"/>
              <a:t>Funding sources</a:t>
            </a:r>
            <a:endParaRPr lang="nb-NO" altLang="nb-NO" sz="2000" dirty="0"/>
          </a:p>
        </p:txBody>
      </p:sp>
      <p:sp>
        <p:nvSpPr>
          <p:cNvPr id="29701" name="Plassholder for tekst 4"/>
          <p:cNvSpPr txBox="1">
            <a:spLocks/>
          </p:cNvSpPr>
          <p:nvPr/>
        </p:nvSpPr>
        <p:spPr bwMode="auto">
          <a:xfrm>
            <a:off x="4645025" y="1382713"/>
            <a:ext cx="43910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lnSpc>
                <a:spcPts val="2600"/>
              </a:lnSpc>
              <a:spcBef>
                <a:spcPts val="2000"/>
              </a:spcBef>
              <a:spcAft>
                <a:spcPts val="400"/>
              </a:spcAft>
              <a:buSzPct val="8000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1pPr>
            <a:lvl2pPr marL="379413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80000"/>
              <a:buFont typeface="Times" pitchFamily="18" charset="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2pPr>
            <a:lvl3pPr marL="758825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90000"/>
              <a:buFont typeface="Times" pitchFamily="18" charset="0"/>
              <a:buChar char="•"/>
              <a:defRPr sz="20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3pPr>
            <a:lvl4pPr marL="1047750" indent="-98425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–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4pPr>
            <a:lvl5pPr marL="1427163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5pPr>
            <a:lvl6pPr marL="18843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6pPr>
            <a:lvl7pPr marL="23415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7pPr>
            <a:lvl8pPr marL="27987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8pPr>
            <a:lvl9pPr marL="32559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r>
              <a:rPr lang="nb-NO" altLang="nb-NO" sz="2000" dirty="0" smtClean="0"/>
              <a:t>Maturity </a:t>
            </a:r>
            <a:r>
              <a:rPr lang="nb-NO" altLang="nb-NO" sz="2000" dirty="0" err="1" smtClean="0"/>
              <a:t>profile</a:t>
            </a:r>
            <a:endParaRPr lang="nb-NO" altLang="nb-NO" sz="2000" dirty="0"/>
          </a:p>
        </p:txBody>
      </p:sp>
      <p:sp>
        <p:nvSpPr>
          <p:cNvPr id="29703" name="Plassholder for innhold 3"/>
          <p:cNvSpPr txBox="1">
            <a:spLocks/>
          </p:cNvSpPr>
          <p:nvPr/>
        </p:nvSpPr>
        <p:spPr bwMode="auto">
          <a:xfrm>
            <a:off x="541337" y="5694365"/>
            <a:ext cx="41036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2600"/>
              </a:lnSpc>
              <a:spcBef>
                <a:spcPts val="2000"/>
              </a:spcBef>
              <a:spcAft>
                <a:spcPts val="400"/>
              </a:spcAft>
              <a:buSzPct val="8000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80000"/>
              <a:buFont typeface="Times" pitchFamily="18" charset="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90000"/>
              <a:buFont typeface="Times" pitchFamily="18" charset="0"/>
              <a:buChar char="•"/>
              <a:defRPr sz="20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–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r>
              <a:rPr lang="nb-NO" altLang="nb-NO" sz="1600" dirty="0"/>
              <a:t>Backstop 2 x 500 mill. kr </a:t>
            </a:r>
            <a:r>
              <a:rPr lang="nb-NO" altLang="nb-NO" sz="1600" dirty="0" smtClean="0"/>
              <a:t>unutilized.</a:t>
            </a:r>
            <a:endParaRPr lang="nb-NO" altLang="nb-NO" sz="16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endParaRPr lang="nb-NO" altLang="nb-NO" sz="1600" dirty="0">
              <a:solidFill>
                <a:srgbClr val="006595"/>
              </a:solidFill>
            </a:endParaRPr>
          </a:p>
        </p:txBody>
      </p:sp>
      <p:graphicFrame>
        <p:nvGraphicFramePr>
          <p:cNvPr id="2" name="Objek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118674"/>
              </p:ext>
            </p:extLst>
          </p:nvPr>
        </p:nvGraphicFramePr>
        <p:xfrm>
          <a:off x="404813" y="2122488"/>
          <a:ext cx="3813175" cy="399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9" name="Regneark" r:id="rId3" imgW="3829151" imgH="4010053" progId="Excel.Sheet.8">
                  <p:embed/>
                </p:oleObj>
              </mc:Choice>
              <mc:Fallback>
                <p:oleObj name="Regneark" r:id="rId3" imgW="3829151" imgH="4010053" progId="Excel.Sheet.8">
                  <p:embed/>
                  <p:pic>
                    <p:nvPicPr>
                      <p:cNvPr id="0" name="Objek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2122488"/>
                        <a:ext cx="3813175" cy="399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659925"/>
              </p:ext>
            </p:extLst>
          </p:nvPr>
        </p:nvGraphicFramePr>
        <p:xfrm>
          <a:off x="4597400" y="2122488"/>
          <a:ext cx="3803650" cy="399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80" name="Regneark" r:id="rId5" imgW="3819441" imgH="4010053" progId="Excel.Sheet.8">
                  <p:embed/>
                </p:oleObj>
              </mc:Choice>
              <mc:Fallback>
                <p:oleObj name="Regneark" r:id="rId5" imgW="3819441" imgH="4010053" progId="Excel.Sheet.8">
                  <p:embed/>
                  <p:pic>
                    <p:nvPicPr>
                      <p:cNvPr id="0" name="Objekt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2122488"/>
                        <a:ext cx="3803650" cy="399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ktangel 7"/>
          <p:cNvSpPr/>
          <p:nvPr/>
        </p:nvSpPr>
        <p:spPr>
          <a:xfrm>
            <a:off x="2648744" y="6176140"/>
            <a:ext cx="39616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baseline="30000" dirty="0" smtClean="0">
                <a:solidFill>
                  <a:srgbClr val="024D6E"/>
                </a:solidFill>
                <a:latin typeface="+mn-lt"/>
                <a:ea typeface="MS PGothic" pitchFamily="34" charset="-128"/>
                <a:cs typeface="ＭＳ Ｐゴシック" pitchFamily="-110" charset="-128"/>
              </a:rPr>
              <a:t>*</a:t>
            </a:r>
            <a:r>
              <a:rPr lang="nb-NO" sz="1000" dirty="0" smtClean="0">
                <a:solidFill>
                  <a:srgbClr val="024D6E"/>
                </a:solidFill>
                <a:latin typeface="+mn-lt"/>
                <a:ea typeface="MS PGothic" pitchFamily="34" charset="-128"/>
                <a:cs typeface="ＭＳ Ｐゴシック" pitchFamily="-110" charset="-128"/>
              </a:rPr>
              <a:t>Including basis swaps from NOK to EUR.</a:t>
            </a:r>
            <a:endParaRPr lang="nb-NO" sz="1000" dirty="0">
              <a:solidFill>
                <a:srgbClr val="024D6E"/>
              </a:solidFill>
              <a:latin typeface="+mn-lt"/>
              <a:ea typeface="MS PGothic" pitchFamily="34" charset="-128"/>
              <a:cs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smtClean="0"/>
              <a:t>Financial strength and rating</a:t>
            </a:r>
          </a:p>
        </p:txBody>
      </p:sp>
      <p:sp>
        <p:nvSpPr>
          <p:cNvPr id="30724" name="Plassholder for innhold 3"/>
          <p:cNvSpPr txBox="1">
            <a:spLocks/>
          </p:cNvSpPr>
          <p:nvPr/>
        </p:nvSpPr>
        <p:spPr bwMode="auto">
          <a:xfrm>
            <a:off x="4648200" y="1566863"/>
            <a:ext cx="4038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2600"/>
              </a:lnSpc>
              <a:spcBef>
                <a:spcPts val="2000"/>
              </a:spcBef>
              <a:spcAft>
                <a:spcPts val="400"/>
              </a:spcAft>
              <a:buSzPct val="8000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1pPr>
            <a:lvl2pPr marL="379413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80000"/>
              <a:buFont typeface="Times" pitchFamily="18" charset="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2pPr>
            <a:lvl3pPr marL="758825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90000"/>
              <a:buFont typeface="Times" pitchFamily="18" charset="0"/>
              <a:buChar char="•"/>
              <a:defRPr sz="20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3pPr>
            <a:lvl4pPr marL="1047750" indent="-98425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–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4pPr>
            <a:lvl5pPr marL="1427163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5pPr>
            <a:lvl6pPr marL="18843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6pPr>
            <a:lvl7pPr marL="23415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7pPr>
            <a:lvl8pPr marL="27987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8pPr>
            <a:lvl9pPr marL="32559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endParaRPr lang="nb-NO" altLang="nb-NO" sz="2400" dirty="0">
              <a:solidFill>
                <a:srgbClr val="006595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r>
              <a:rPr lang="nb-NO" altLang="nb-NO" sz="2400" dirty="0" smtClean="0">
                <a:solidFill>
                  <a:srgbClr val="006595"/>
                </a:solidFill>
              </a:rPr>
              <a:t>Long term objective shadow rating: </a:t>
            </a:r>
            <a:endParaRPr lang="nb-NO" altLang="nb-NO" sz="2400" dirty="0">
              <a:solidFill>
                <a:srgbClr val="006595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endParaRPr lang="nb-NO" altLang="nb-NO" sz="2400" dirty="0">
              <a:solidFill>
                <a:srgbClr val="006595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r>
              <a:rPr lang="nb-NO" altLang="nb-NO" sz="2400" b="1" dirty="0">
                <a:solidFill>
                  <a:srgbClr val="006595"/>
                </a:solidFill>
              </a:rPr>
              <a:t>Minimum BBB+</a:t>
            </a:r>
          </a:p>
        </p:txBody>
      </p:sp>
      <p:sp>
        <p:nvSpPr>
          <p:cNvPr id="30725" name="Plassholder for innhold 3"/>
          <p:cNvSpPr txBox="1">
            <a:spLocks/>
          </p:cNvSpPr>
          <p:nvPr/>
        </p:nvSpPr>
        <p:spPr bwMode="auto">
          <a:xfrm>
            <a:off x="746125" y="5013325"/>
            <a:ext cx="76422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2600"/>
              </a:lnSpc>
              <a:spcBef>
                <a:spcPts val="2000"/>
              </a:spcBef>
              <a:spcAft>
                <a:spcPts val="400"/>
              </a:spcAft>
              <a:buSzPct val="8000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80000"/>
              <a:buFont typeface="Times" pitchFamily="18" charset="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90000"/>
              <a:buFont typeface="Times" pitchFamily="18" charset="0"/>
              <a:buChar char="•"/>
              <a:defRPr sz="20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–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Tx/>
              <a:buFontTx/>
              <a:buNone/>
            </a:pPr>
            <a:r>
              <a:rPr lang="nb-NO" altLang="nb-NO" sz="1600" dirty="0" smtClean="0"/>
              <a:t>Net interest bearing debt</a:t>
            </a:r>
            <a:r>
              <a:rPr lang="nb-NO" sz="1600" baseline="30000" dirty="0">
                <a:cs typeface="ＭＳ Ｐゴシック" pitchFamily="-110" charset="-128"/>
              </a:rPr>
              <a:t>4</a:t>
            </a:r>
            <a:r>
              <a:rPr lang="nb-NO" altLang="nb-NO" sz="1600" dirty="0" smtClean="0"/>
              <a:t> 8 522 </a:t>
            </a:r>
            <a:r>
              <a:rPr lang="nb-NO" altLang="nb-NO" sz="1600" dirty="0"/>
              <a:t>mill. kr (7 </a:t>
            </a:r>
            <a:r>
              <a:rPr lang="nb-NO" altLang="nb-NO" sz="1600" dirty="0" smtClean="0"/>
              <a:t>935 </a:t>
            </a:r>
            <a:r>
              <a:rPr lang="nb-NO" altLang="nb-NO" sz="1600" dirty="0"/>
              <a:t>mill. kr </a:t>
            </a:r>
            <a:r>
              <a:rPr lang="nb-NO" altLang="nb-NO" sz="1600" dirty="0" smtClean="0"/>
              <a:t>in 2014)</a:t>
            </a:r>
            <a:endParaRPr lang="nb-NO" altLang="nb-NO" sz="1600" dirty="0"/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Tx/>
              <a:buFontTx/>
              <a:buNone/>
            </a:pPr>
            <a:r>
              <a:rPr lang="nb-NO" altLang="nb-NO" sz="1600" dirty="0"/>
              <a:t>FFO 1 </a:t>
            </a:r>
            <a:r>
              <a:rPr lang="nb-NO" altLang="nb-NO" sz="1600" dirty="0" smtClean="0"/>
              <a:t>865 </a:t>
            </a:r>
            <a:r>
              <a:rPr lang="nb-NO" altLang="nb-NO" sz="1600" dirty="0"/>
              <a:t>mill. kr (1 </a:t>
            </a:r>
            <a:r>
              <a:rPr lang="nb-NO" altLang="nb-NO" sz="1600" dirty="0" smtClean="0"/>
              <a:t>992 </a:t>
            </a:r>
            <a:r>
              <a:rPr lang="nb-NO" altLang="nb-NO" sz="1600" dirty="0"/>
              <a:t>mill. kr </a:t>
            </a:r>
            <a:r>
              <a:rPr lang="nb-NO" altLang="nb-NO" sz="1600" dirty="0" smtClean="0"/>
              <a:t>in 2014)</a:t>
            </a:r>
            <a:endParaRPr lang="nb-NO" altLang="nb-NO" sz="16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endParaRPr lang="nb-NO" altLang="nb-NO" sz="1800" dirty="0">
              <a:solidFill>
                <a:srgbClr val="006595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881063" y="5913438"/>
            <a:ext cx="38122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baseline="30000" dirty="0">
                <a:solidFill>
                  <a:srgbClr val="024D6E"/>
                </a:solidFill>
                <a:latin typeface="+mn-lt"/>
                <a:ea typeface="MS PGothic" pitchFamily="34" charset="-128"/>
                <a:cs typeface="ＭＳ Ｐゴシック" pitchFamily="-110" charset="-128"/>
              </a:rPr>
              <a:t>3</a:t>
            </a:r>
            <a:r>
              <a:rPr lang="nb-NO" sz="1000" dirty="0" smtClean="0">
                <a:solidFill>
                  <a:srgbClr val="024D6E"/>
                </a:solidFill>
                <a:latin typeface="+mn-lt"/>
                <a:ea typeface="MS PGothic" pitchFamily="34" charset="-128"/>
                <a:cs typeface="ＭＳ Ｐゴシック" pitchFamily="-110" charset="-128"/>
              </a:rPr>
              <a:t> Unadjusted, adjustments are made in shadow rating.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baseline="30000" dirty="0">
                <a:solidFill>
                  <a:srgbClr val="024D6E"/>
                </a:solidFill>
                <a:latin typeface="+mn-lt"/>
                <a:ea typeface="MS PGothic" pitchFamily="34" charset="-128"/>
                <a:cs typeface="ＭＳ Ｐゴシック" pitchFamily="-110" charset="-128"/>
              </a:rPr>
              <a:t>4</a:t>
            </a:r>
            <a:r>
              <a:rPr lang="nb-NO" sz="1000" dirty="0" smtClean="0">
                <a:solidFill>
                  <a:srgbClr val="024D6E"/>
                </a:solidFill>
                <a:latin typeface="+mn-lt"/>
                <a:ea typeface="MS PGothic" pitchFamily="34" charset="-128"/>
                <a:cs typeface="ＭＳ Ｐゴシック" pitchFamily="-110" charset="-128"/>
              </a:rPr>
              <a:t> Interest bearing debt on 4 quarter rolling basis.</a:t>
            </a:r>
            <a:endParaRPr lang="nb-NO" sz="1000" dirty="0">
              <a:solidFill>
                <a:srgbClr val="024D6E"/>
              </a:solidFill>
              <a:latin typeface="+mn-lt"/>
              <a:ea typeface="MS PGothic" pitchFamily="34" charset="-128"/>
              <a:cs typeface="ＭＳ Ｐゴシック" pitchFamily="-110" charset="-128"/>
            </a:endParaRPr>
          </a:p>
        </p:txBody>
      </p:sp>
      <p:graphicFrame>
        <p:nvGraphicFramePr>
          <p:cNvPr id="2" name="Objek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065718"/>
              </p:ext>
            </p:extLst>
          </p:nvPr>
        </p:nvGraphicFramePr>
        <p:xfrm>
          <a:off x="661988" y="1546225"/>
          <a:ext cx="3676650" cy="324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4" name="Regneark" r:id="rId3" imgW="3676751" imgH="3248138" progId="Excel.Sheet.8">
                  <p:embed/>
                </p:oleObj>
              </mc:Choice>
              <mc:Fallback>
                <p:oleObj name="Regneark" r:id="rId3" imgW="3676751" imgH="3248138" progId="Excel.Sheet.8">
                  <p:embed/>
                  <p:pic>
                    <p:nvPicPr>
                      <p:cNvPr id="0" name="Objekt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8" y="1546225"/>
                        <a:ext cx="3676650" cy="324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tel 1"/>
          <p:cNvSpPr>
            <a:spLocks noGrp="1"/>
          </p:cNvSpPr>
          <p:nvPr>
            <p:ph type="title"/>
          </p:nvPr>
        </p:nvSpPr>
        <p:spPr>
          <a:xfrm>
            <a:off x="625475" y="542925"/>
            <a:ext cx="7981950" cy="1143000"/>
          </a:xfrm>
        </p:spPr>
        <p:txBody>
          <a:bodyPr/>
          <a:lstStyle/>
          <a:p>
            <a:r>
              <a:rPr lang="nb-NO" altLang="nb-NO" dirty="0" smtClean="0"/>
              <a:t>Our vision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1790700"/>
            <a:ext cx="8134350" cy="295275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nb-NO" dirty="0" smtClean="0"/>
              <a:t>A leading Norwegian renewable energy group</a:t>
            </a:r>
          </a:p>
          <a:p>
            <a:pPr>
              <a:defRPr/>
            </a:pPr>
            <a:endParaRPr lang="nb-NO" dirty="0"/>
          </a:p>
        </p:txBody>
      </p:sp>
      <p:pic>
        <p:nvPicPr>
          <p:cNvPr id="5" name="Picture 2" descr="europ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7"/>
          <a:stretch>
            <a:fillRect/>
          </a:stretch>
        </p:blipFill>
        <p:spPr bwMode="auto">
          <a:xfrm>
            <a:off x="2051050" y="2492375"/>
            <a:ext cx="4486275" cy="3313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lassholder for innhold 9" descr="Vennesla_212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92375"/>
            <a:ext cx="2244725" cy="3313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urop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7"/>
          <a:stretch>
            <a:fillRect/>
          </a:stretch>
        </p:blipFill>
        <p:spPr bwMode="auto">
          <a:xfrm>
            <a:off x="2524125" y="2492375"/>
            <a:ext cx="3800475" cy="3313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lassholder for innhold 9" descr="Vennesla_212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92375"/>
            <a:ext cx="2244725" cy="3313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ljøbilder_039._reduser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1" y="2492376"/>
            <a:ext cx="2351492" cy="33131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tel 1"/>
          <p:cNvSpPr>
            <a:spLocks noGrp="1"/>
          </p:cNvSpPr>
          <p:nvPr>
            <p:ph type="title"/>
          </p:nvPr>
        </p:nvSpPr>
        <p:spPr>
          <a:xfrm>
            <a:off x="685800" y="447675"/>
            <a:ext cx="7772400" cy="1143000"/>
          </a:xfrm>
        </p:spPr>
        <p:txBody>
          <a:bodyPr/>
          <a:lstStyle/>
          <a:p>
            <a:r>
              <a:rPr lang="nb-NO" altLang="nb-NO" dirty="0" smtClean="0"/>
              <a:t>Funding overview</a:t>
            </a:r>
          </a:p>
        </p:txBody>
      </p:sp>
      <p:sp>
        <p:nvSpPr>
          <p:cNvPr id="31747" name="Plassholder for innhold 2"/>
          <p:cNvSpPr txBox="1">
            <a:spLocks/>
          </p:cNvSpPr>
          <p:nvPr/>
        </p:nvSpPr>
        <p:spPr bwMode="auto">
          <a:xfrm>
            <a:off x="809625" y="1571625"/>
            <a:ext cx="8229600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ts val="2600"/>
              </a:lnSpc>
              <a:spcBef>
                <a:spcPts val="2000"/>
              </a:spcBef>
              <a:spcAft>
                <a:spcPts val="400"/>
              </a:spcAft>
              <a:buSzPct val="8000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1pPr>
            <a:lvl2pPr marL="379413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80000"/>
              <a:buFont typeface="Times" pitchFamily="18" charset="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2pPr>
            <a:lvl3pPr marL="758825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90000"/>
              <a:buFont typeface="Times" pitchFamily="18" charset="0"/>
              <a:buChar char="•"/>
              <a:defRPr sz="20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3pPr>
            <a:lvl4pPr marL="1047750" indent="-98425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–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4pPr>
            <a:lvl5pPr marL="1427163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5pPr>
            <a:lvl6pPr marL="18843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6pPr>
            <a:lvl7pPr marL="23415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7pPr>
            <a:lvl8pPr marL="27987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8pPr>
            <a:lvl9pPr marL="32559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r>
              <a:rPr lang="nb-NO" altLang="nb-NO" sz="2000" dirty="0" smtClean="0"/>
              <a:t>Funding is done at parent company level.</a:t>
            </a:r>
            <a:endParaRPr lang="nb-NO" altLang="nb-NO" sz="20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endParaRPr lang="nb-NO" altLang="nb-NO" sz="20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r>
              <a:rPr lang="nb-NO" altLang="nb-NO" sz="2000" dirty="0" smtClean="0"/>
              <a:t>Flexibility by diversified funding sources and sufficient back stop facilities.</a:t>
            </a:r>
            <a:endParaRPr lang="nb-NO" altLang="nb-NO" sz="20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endParaRPr lang="nb-NO" altLang="nb-NO" sz="20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r>
              <a:rPr lang="nb-NO" altLang="nb-NO" sz="2000" dirty="0" smtClean="0"/>
              <a:t>Funding need is decided by cash flow from operations and investment activites and dividend.</a:t>
            </a:r>
            <a:endParaRPr lang="nb-NO" altLang="nb-NO" sz="20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endParaRPr lang="nb-NO" altLang="nb-NO" sz="20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r>
              <a:rPr lang="nb-NO" altLang="nb-NO" sz="2000" dirty="0" smtClean="0"/>
              <a:t>Maturity 790 mill. </a:t>
            </a:r>
            <a:r>
              <a:rPr lang="nb-NO" altLang="nb-NO" sz="2000" dirty="0"/>
              <a:t>kr </a:t>
            </a:r>
            <a:r>
              <a:rPr lang="nb-NO" altLang="nb-NO" sz="2000" dirty="0" smtClean="0"/>
              <a:t>rest 2016.</a:t>
            </a:r>
            <a:endParaRPr lang="nb-NO" altLang="nb-NO" sz="20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endParaRPr lang="nb-NO" altLang="nb-NO" sz="20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r>
              <a:rPr lang="nb-NO" altLang="nb-NO" sz="2000" dirty="0" smtClean="0"/>
              <a:t>Possible funding sources: Domestic bond and CP market, banks, private placement markets, </a:t>
            </a:r>
            <a:r>
              <a:rPr lang="nb-NO" altLang="nb-NO" sz="2000" dirty="0"/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smtClean="0"/>
              <a:t>Facts about Agder Energi</a:t>
            </a:r>
          </a:p>
        </p:txBody>
      </p:sp>
      <p:sp>
        <p:nvSpPr>
          <p:cNvPr id="6147" name="Plassholder for innhold 2"/>
          <p:cNvSpPr>
            <a:spLocks noGrp="1"/>
          </p:cNvSpPr>
          <p:nvPr>
            <p:ph idx="1"/>
          </p:nvPr>
        </p:nvSpPr>
        <p:spPr>
          <a:xfrm>
            <a:off x="762000" y="1638300"/>
            <a:ext cx="7496175" cy="4229100"/>
          </a:xfrm>
        </p:spPr>
        <p:txBody>
          <a:bodyPr/>
          <a:lstStyle/>
          <a:p>
            <a:r>
              <a:rPr lang="nb-NO" altLang="nb-NO" sz="2000" dirty="0" smtClean="0"/>
              <a:t>Vertically integrated energy group, ca. 1 </a:t>
            </a:r>
            <a:r>
              <a:rPr lang="nb-NO" altLang="nb-NO" sz="2000" dirty="0" smtClean="0"/>
              <a:t>250 </a:t>
            </a:r>
            <a:r>
              <a:rPr lang="nb-NO" altLang="nb-NO" sz="2000" dirty="0" smtClean="0"/>
              <a:t>employees, sales ca. 8 bn. kr.</a:t>
            </a:r>
          </a:p>
          <a:p>
            <a:r>
              <a:rPr lang="nb-NO" altLang="nb-NO" sz="2000" dirty="0" smtClean="0"/>
              <a:t>Fourth largest energy producer, mean production 7.9 TWh, 49 power stations.</a:t>
            </a:r>
          </a:p>
          <a:p>
            <a:r>
              <a:rPr lang="nb-NO" altLang="nb-NO" sz="2000" dirty="0" smtClean="0"/>
              <a:t>Fourth largest network company, 190 000 customers.</a:t>
            </a:r>
          </a:p>
          <a:p>
            <a:r>
              <a:rPr lang="nb-NO" altLang="nb-NO" sz="2000" dirty="0" smtClean="0"/>
              <a:t>Ca. 9 TWh enduser sales, largest in corporate segment. </a:t>
            </a:r>
          </a:p>
          <a:p>
            <a:r>
              <a:rPr lang="nb-NO" altLang="nb-NO" sz="2000" dirty="0" smtClean="0"/>
              <a:t>45.5 % owned by Statkraft and 54.5 % Agder municipalities.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Rett linje 38"/>
          <p:cNvCxnSpPr/>
          <p:nvPr/>
        </p:nvCxnSpPr>
        <p:spPr bwMode="auto">
          <a:xfrm flipH="1" flipV="1">
            <a:off x="3190875" y="3216275"/>
            <a:ext cx="141763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Rektangel 51"/>
          <p:cNvSpPr/>
          <p:nvPr/>
        </p:nvSpPr>
        <p:spPr bwMode="auto">
          <a:xfrm>
            <a:off x="2843213" y="2967038"/>
            <a:ext cx="1512887" cy="431800"/>
          </a:xfrm>
          <a:prstGeom prst="rect">
            <a:avLst/>
          </a:prstGeom>
          <a:solidFill>
            <a:srgbClr val="EEEBE6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nb-NO" sz="105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Public affairs</a:t>
            </a:r>
            <a:endParaRPr lang="nb-NO" sz="1050" b="1" dirty="0">
              <a:solidFill>
                <a:schemeClr val="accent1"/>
              </a:solidFill>
            </a:endParaRPr>
          </a:p>
        </p:txBody>
      </p:sp>
      <p:cxnSp>
        <p:nvCxnSpPr>
          <p:cNvPr id="44" name="Rett linje 43"/>
          <p:cNvCxnSpPr>
            <a:endCxn id="6" idx="2"/>
          </p:cNvCxnSpPr>
          <p:nvPr/>
        </p:nvCxnSpPr>
        <p:spPr bwMode="auto">
          <a:xfrm flipV="1">
            <a:off x="4608513" y="2135188"/>
            <a:ext cx="0" cy="1441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Rett linje 35"/>
          <p:cNvCxnSpPr>
            <a:stCxn id="8" idx="3"/>
            <a:endCxn id="9" idx="1"/>
          </p:cNvCxnSpPr>
          <p:nvPr/>
        </p:nvCxnSpPr>
        <p:spPr bwMode="auto">
          <a:xfrm>
            <a:off x="4356100" y="2640013"/>
            <a:ext cx="431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ittel 4"/>
          <p:cNvSpPr>
            <a:spLocks noGrp="1"/>
          </p:cNvSpPr>
          <p:nvPr>
            <p:ph type="title"/>
          </p:nvPr>
        </p:nvSpPr>
        <p:spPr>
          <a:xfrm>
            <a:off x="685800" y="636588"/>
            <a:ext cx="7867650" cy="784225"/>
          </a:xfrm>
        </p:spPr>
        <p:txBody>
          <a:bodyPr/>
          <a:lstStyle/>
          <a:p>
            <a:pPr eaLnBrk="1" hangingPunct="1">
              <a:defRPr/>
            </a:pPr>
            <a:r>
              <a:rPr lang="nb-NO" dirty="0" smtClean="0">
                <a:ea typeface="ＭＳ Ｐゴシック" pitchFamily="-110" charset="-128"/>
              </a:rPr>
              <a:t>Organization</a:t>
            </a:r>
            <a:endParaRPr lang="nb-NO" dirty="0" smtClean="0">
              <a:solidFill>
                <a:schemeClr val="tx1">
                  <a:lumMod val="75000"/>
                  <a:lumOff val="25000"/>
                </a:schemeClr>
              </a:solidFill>
              <a:ea typeface="ＭＳ Ｐゴシック" pitchFamily="-110" charset="-128"/>
            </a:endParaRPr>
          </a:p>
        </p:txBody>
      </p:sp>
      <p:cxnSp>
        <p:nvCxnSpPr>
          <p:cNvPr id="73" name="Vinkel 72"/>
          <p:cNvCxnSpPr>
            <a:stCxn id="55" idx="0"/>
          </p:cNvCxnSpPr>
          <p:nvPr/>
        </p:nvCxnSpPr>
        <p:spPr bwMode="auto">
          <a:xfrm rot="5400000" flipH="1" flipV="1">
            <a:off x="3649663" y="2024063"/>
            <a:ext cx="206375" cy="3330575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Rett linje 86"/>
          <p:cNvCxnSpPr/>
          <p:nvPr/>
        </p:nvCxnSpPr>
        <p:spPr bwMode="auto">
          <a:xfrm>
            <a:off x="3808413" y="3576638"/>
            <a:ext cx="0" cy="2349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Rett linje 87"/>
          <p:cNvCxnSpPr/>
          <p:nvPr/>
        </p:nvCxnSpPr>
        <p:spPr bwMode="auto">
          <a:xfrm>
            <a:off x="5418138" y="3586163"/>
            <a:ext cx="0" cy="2349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ktangel 5"/>
          <p:cNvSpPr/>
          <p:nvPr/>
        </p:nvSpPr>
        <p:spPr bwMode="auto">
          <a:xfrm>
            <a:off x="3851275" y="1703388"/>
            <a:ext cx="1512888" cy="431800"/>
          </a:xfrm>
          <a:prstGeom prst="rect">
            <a:avLst/>
          </a:prstGeom>
          <a:solidFill>
            <a:srgbClr val="0065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nb-NO" sz="1050" b="1" dirty="0" smtClean="0">
                <a:solidFill>
                  <a:schemeClr val="bg1"/>
                </a:solidFill>
                <a:ea typeface="ＭＳ Ｐゴシック" pitchFamily="16" charset="-128"/>
              </a:rPr>
              <a:t>Group CEO</a:t>
            </a:r>
            <a:endParaRPr lang="nb-NO" sz="1050" dirty="0">
              <a:solidFill>
                <a:schemeClr val="bg1"/>
              </a:solidFill>
              <a:ea typeface="ＭＳ Ｐゴシック" pitchFamily="16" charset="-128"/>
            </a:endParaRPr>
          </a:p>
        </p:txBody>
      </p:sp>
      <p:sp>
        <p:nvSpPr>
          <p:cNvPr id="8" name="Rektangel 7"/>
          <p:cNvSpPr/>
          <p:nvPr/>
        </p:nvSpPr>
        <p:spPr bwMode="auto">
          <a:xfrm>
            <a:off x="2843213" y="2424113"/>
            <a:ext cx="1512887" cy="431800"/>
          </a:xfrm>
          <a:prstGeom prst="rect">
            <a:avLst/>
          </a:prstGeom>
          <a:solidFill>
            <a:srgbClr val="EEEBE6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nb-NO" sz="105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Finance and risk management</a:t>
            </a:r>
            <a:endParaRPr lang="nb-NO" sz="1050" b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ktangel 8"/>
          <p:cNvSpPr/>
          <p:nvPr/>
        </p:nvSpPr>
        <p:spPr bwMode="auto">
          <a:xfrm>
            <a:off x="4787900" y="2424113"/>
            <a:ext cx="1512888" cy="431800"/>
          </a:xfrm>
          <a:prstGeom prst="rect">
            <a:avLst/>
          </a:prstGeom>
          <a:solidFill>
            <a:srgbClr val="EEEBE6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nb-NO" sz="105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HR and shared services</a:t>
            </a:r>
            <a:endParaRPr lang="nb-NO" sz="1050" b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Rektangel 54"/>
          <p:cNvSpPr/>
          <p:nvPr/>
        </p:nvSpPr>
        <p:spPr bwMode="auto">
          <a:xfrm>
            <a:off x="1331913" y="3792538"/>
            <a:ext cx="1511300" cy="431800"/>
          </a:xfrm>
          <a:prstGeom prst="rect">
            <a:avLst/>
          </a:prstGeom>
          <a:solidFill>
            <a:srgbClr val="0065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nb-NO" sz="1050" b="1" dirty="0" smtClean="0">
                <a:solidFill>
                  <a:schemeClr val="bg1"/>
                </a:solidFill>
                <a:ea typeface="ＭＳ Ｐゴシック" pitchFamily="16" charset="-128"/>
              </a:rPr>
              <a:t>Market/business development</a:t>
            </a:r>
            <a:endParaRPr lang="nb-NO" sz="1050" b="1" dirty="0">
              <a:solidFill>
                <a:schemeClr val="bg1"/>
              </a:solidFill>
              <a:ea typeface="ＭＳ Ｐゴシック" pitchFamily="16" charset="-128"/>
            </a:endParaRPr>
          </a:p>
        </p:txBody>
      </p:sp>
      <p:sp>
        <p:nvSpPr>
          <p:cNvPr id="62" name="Rektangel 61"/>
          <p:cNvSpPr/>
          <p:nvPr/>
        </p:nvSpPr>
        <p:spPr bwMode="auto">
          <a:xfrm>
            <a:off x="2916238" y="3792538"/>
            <a:ext cx="1655762" cy="431800"/>
          </a:xfrm>
          <a:prstGeom prst="rect">
            <a:avLst/>
          </a:prstGeom>
          <a:solidFill>
            <a:srgbClr val="0065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nb-NO" sz="1050" b="1" dirty="0" smtClean="0">
                <a:solidFill>
                  <a:schemeClr val="bg1"/>
                </a:solidFill>
                <a:ea typeface="ＭＳ Ｐゴシック" pitchFamily="16" charset="-128"/>
              </a:rPr>
              <a:t>Energy management</a:t>
            </a:r>
            <a:endParaRPr lang="nb-NO" sz="1050" b="1" dirty="0">
              <a:solidFill>
                <a:schemeClr val="bg1"/>
              </a:solidFill>
              <a:ea typeface="ＭＳ Ｐゴシック" pitchFamily="16" charset="-128"/>
            </a:endParaRPr>
          </a:p>
        </p:txBody>
      </p:sp>
      <p:sp>
        <p:nvSpPr>
          <p:cNvPr id="63" name="Rektangel 62"/>
          <p:cNvSpPr/>
          <p:nvPr/>
        </p:nvSpPr>
        <p:spPr bwMode="auto">
          <a:xfrm>
            <a:off x="4643438" y="3792538"/>
            <a:ext cx="1512887" cy="431800"/>
          </a:xfrm>
          <a:prstGeom prst="rect">
            <a:avLst/>
          </a:prstGeom>
          <a:solidFill>
            <a:srgbClr val="0065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nb-NO" sz="1050" b="1" dirty="0" smtClean="0">
                <a:solidFill>
                  <a:schemeClr val="bg1"/>
                </a:solidFill>
                <a:ea typeface="ＭＳ Ｐゴシック" pitchFamily="16" charset="-128"/>
              </a:rPr>
              <a:t>Hydro electric power</a:t>
            </a:r>
            <a:endParaRPr lang="nb-NO" sz="1050" b="1" dirty="0">
              <a:solidFill>
                <a:schemeClr val="bg1"/>
              </a:solidFill>
              <a:ea typeface="ＭＳ Ｐゴシック" pitchFamily="16" charset="-128"/>
            </a:endParaRPr>
          </a:p>
        </p:txBody>
      </p:sp>
      <p:sp>
        <p:nvSpPr>
          <p:cNvPr id="64" name="Rektangel 63"/>
          <p:cNvSpPr/>
          <p:nvPr/>
        </p:nvSpPr>
        <p:spPr bwMode="auto">
          <a:xfrm>
            <a:off x="6227763" y="3792538"/>
            <a:ext cx="1512887" cy="431800"/>
          </a:xfrm>
          <a:prstGeom prst="rect">
            <a:avLst/>
          </a:prstGeom>
          <a:solidFill>
            <a:srgbClr val="00659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nb-NO" sz="1050" b="1" dirty="0" smtClean="0">
                <a:solidFill>
                  <a:schemeClr val="bg1"/>
                </a:solidFill>
                <a:ea typeface="ＭＳ Ｐゴシック" pitchFamily="16" charset="-128"/>
              </a:rPr>
              <a:t>Network</a:t>
            </a:r>
            <a:endParaRPr lang="nb-NO" sz="1050" b="1" dirty="0">
              <a:solidFill>
                <a:schemeClr val="bg1"/>
              </a:solidFill>
              <a:ea typeface="ＭＳ Ｐゴシック" pitchFamily="16" charset="-128"/>
            </a:endParaRPr>
          </a:p>
        </p:txBody>
      </p:sp>
      <p:cxnSp>
        <p:nvCxnSpPr>
          <p:cNvPr id="22" name="Rett linje 21"/>
          <p:cNvCxnSpPr/>
          <p:nvPr/>
        </p:nvCxnSpPr>
        <p:spPr bwMode="auto">
          <a:xfrm>
            <a:off x="1420813" y="4224338"/>
            <a:ext cx="0" cy="14033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Rett linje 22"/>
          <p:cNvCxnSpPr/>
          <p:nvPr/>
        </p:nvCxnSpPr>
        <p:spPr bwMode="auto">
          <a:xfrm>
            <a:off x="1408113" y="4910138"/>
            <a:ext cx="16668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Rett linje 23"/>
          <p:cNvCxnSpPr/>
          <p:nvPr/>
        </p:nvCxnSpPr>
        <p:spPr bwMode="auto">
          <a:xfrm>
            <a:off x="1409700" y="4560888"/>
            <a:ext cx="1666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Rett linje 24"/>
          <p:cNvCxnSpPr/>
          <p:nvPr/>
        </p:nvCxnSpPr>
        <p:spPr bwMode="auto">
          <a:xfrm>
            <a:off x="1408113" y="5265738"/>
            <a:ext cx="16668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ktangel 25"/>
          <p:cNvSpPr/>
          <p:nvPr/>
        </p:nvSpPr>
        <p:spPr bwMode="auto">
          <a:xfrm>
            <a:off x="1571625" y="4386263"/>
            <a:ext cx="1203325" cy="285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nb-NO" sz="1050" dirty="0">
                <a:ea typeface="ＭＳ Ｐゴシック" pitchFamily="16" charset="-128"/>
              </a:rPr>
              <a:t>LOS </a:t>
            </a:r>
          </a:p>
        </p:txBody>
      </p:sp>
      <p:sp>
        <p:nvSpPr>
          <p:cNvPr id="27" name="Rektangel 26"/>
          <p:cNvSpPr/>
          <p:nvPr/>
        </p:nvSpPr>
        <p:spPr bwMode="auto">
          <a:xfrm>
            <a:off x="1571625" y="4770438"/>
            <a:ext cx="1203325" cy="2889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nb-NO" sz="1050" dirty="0">
                <a:ea typeface="ＭＳ Ｐゴシック" pitchFamily="16" charset="-128"/>
              </a:rPr>
              <a:t>Otera </a:t>
            </a:r>
          </a:p>
        </p:txBody>
      </p:sp>
      <p:sp>
        <p:nvSpPr>
          <p:cNvPr id="28" name="Rektangel 27"/>
          <p:cNvSpPr/>
          <p:nvPr/>
        </p:nvSpPr>
        <p:spPr bwMode="auto">
          <a:xfrm>
            <a:off x="1571625" y="5129213"/>
            <a:ext cx="1203325" cy="2889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nb-NO" sz="1050" dirty="0">
                <a:ea typeface="ＭＳ Ｐゴシック" pitchFamily="16" charset="-128"/>
              </a:rPr>
              <a:t>AE Varme </a:t>
            </a:r>
          </a:p>
        </p:txBody>
      </p:sp>
      <p:cxnSp>
        <p:nvCxnSpPr>
          <p:cNvPr id="32" name="Rett linje 31"/>
          <p:cNvCxnSpPr/>
          <p:nvPr/>
        </p:nvCxnSpPr>
        <p:spPr bwMode="auto">
          <a:xfrm>
            <a:off x="1397000" y="5627688"/>
            <a:ext cx="1666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ektangel 32"/>
          <p:cNvSpPr/>
          <p:nvPr/>
        </p:nvSpPr>
        <p:spPr bwMode="auto">
          <a:xfrm>
            <a:off x="1560513" y="5492750"/>
            <a:ext cx="1203325" cy="2889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nb-NO" sz="1050" dirty="0">
                <a:ea typeface="ＭＳ Ｐゴシック" pitchFamily="16" charset="-128"/>
              </a:rPr>
              <a:t>AE Venture </a:t>
            </a:r>
          </a:p>
        </p:txBody>
      </p:sp>
      <p:cxnSp>
        <p:nvCxnSpPr>
          <p:cNvPr id="7194" name="Rett linje 6"/>
          <p:cNvCxnSpPr>
            <a:cxnSpLocks noChangeShapeType="1"/>
          </p:cNvCxnSpPr>
          <p:nvPr/>
        </p:nvCxnSpPr>
        <p:spPr bwMode="auto">
          <a:xfrm>
            <a:off x="5418138" y="3576638"/>
            <a:ext cx="1565275" cy="95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5" name="Rett linje 10"/>
          <p:cNvCxnSpPr>
            <a:cxnSpLocks noChangeShapeType="1"/>
            <a:endCxn id="64" idx="0"/>
          </p:cNvCxnSpPr>
          <p:nvPr/>
        </p:nvCxnSpPr>
        <p:spPr bwMode="auto">
          <a:xfrm>
            <a:off x="6983413" y="3586163"/>
            <a:ext cx="1587" cy="20637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smtClean="0"/>
              <a:t>High production flexibility</a:t>
            </a:r>
          </a:p>
        </p:txBody>
      </p:sp>
      <p:graphicFrame>
        <p:nvGraphicFramePr>
          <p:cNvPr id="8195" name="Objek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08970821"/>
              </p:ext>
            </p:extLst>
          </p:nvPr>
        </p:nvGraphicFramePr>
        <p:xfrm>
          <a:off x="823913" y="1844675"/>
          <a:ext cx="3074987" cy="420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5" name="Photo Editor-bilde" r:id="rId3" imgW="3304762" imgH="4525007" progId="">
                  <p:embed/>
                </p:oleObj>
              </mc:Choice>
              <mc:Fallback>
                <p:oleObj name="Photo Editor-bilde" r:id="rId3" imgW="3304762" imgH="4525007" progId="">
                  <p:embed/>
                  <p:pic>
                    <p:nvPicPr>
                      <p:cNvPr id="0" name="Objek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1844675"/>
                        <a:ext cx="3074987" cy="420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1196845"/>
              </p:ext>
            </p:extLst>
          </p:nvPr>
        </p:nvGraphicFramePr>
        <p:xfrm>
          <a:off x="4648200" y="1916113"/>
          <a:ext cx="4100513" cy="2693590"/>
        </p:xfrm>
        <a:graphic>
          <a:graphicData uri="http://schemas.openxmlformats.org/drawingml/2006/table">
            <a:tbl>
              <a:tblPr firstRow="1" bandRow="1"/>
              <a:tblGrid>
                <a:gridCol w="1019311"/>
                <a:gridCol w="1568942"/>
                <a:gridCol w="1512260"/>
              </a:tblGrid>
              <a:tr h="559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b-NO" sz="1400" dirty="0" smtClean="0"/>
                        <a:t>Water</a:t>
                      </a:r>
                      <a:r>
                        <a:rPr lang="nb-NO" sz="1400" baseline="0" dirty="0" smtClean="0"/>
                        <a:t> course</a:t>
                      </a:r>
                      <a:endParaRPr lang="nb-NO" sz="1400" dirty="0"/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381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400" dirty="0" smtClean="0"/>
                        <a:t>Mean production TWh/year</a:t>
                      </a:r>
                      <a:endParaRPr lang="nb-NO" sz="1400" dirty="0"/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381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400" dirty="0" smtClean="0"/>
                        <a:t>Reservoir capacity TWh</a:t>
                      </a:r>
                      <a:endParaRPr lang="nb-NO" sz="1400" dirty="0"/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381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/>
                    </a:solidFill>
                  </a:tcPr>
                </a:tc>
              </a:tr>
              <a:tr h="3049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b-NO" sz="1400" baseline="0" dirty="0" smtClean="0">
                          <a:solidFill>
                            <a:schemeClr val="bg2"/>
                          </a:solidFill>
                        </a:rPr>
                        <a:t>Otra</a:t>
                      </a:r>
                      <a:endParaRPr lang="nb-NO" sz="1400" baseline="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381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400" baseline="0" dirty="0" smtClean="0">
                          <a:solidFill>
                            <a:schemeClr val="bg2"/>
                          </a:solidFill>
                        </a:rPr>
                        <a:t>3.4</a:t>
                      </a:r>
                      <a:endParaRPr lang="nb-NO" sz="1400" baseline="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381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400" baseline="0" dirty="0" smtClean="0">
                          <a:solidFill>
                            <a:schemeClr val="bg2"/>
                          </a:solidFill>
                        </a:rPr>
                        <a:t>2.7</a:t>
                      </a:r>
                      <a:endParaRPr lang="nb-NO" sz="1400" baseline="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381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</a:tr>
              <a:tr h="3049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b-NO" sz="1400" baseline="0" dirty="0" smtClean="0">
                          <a:solidFill>
                            <a:schemeClr val="bg2"/>
                          </a:solidFill>
                        </a:rPr>
                        <a:t>Mandal</a:t>
                      </a:r>
                      <a:endParaRPr lang="nb-NO" sz="1400" baseline="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400" baseline="0" dirty="0" smtClean="0">
                          <a:solidFill>
                            <a:schemeClr val="bg2"/>
                          </a:solidFill>
                        </a:rPr>
                        <a:t>1.7</a:t>
                      </a:r>
                      <a:endParaRPr lang="nb-NO" sz="1400" baseline="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400" baseline="0" dirty="0" smtClean="0">
                          <a:solidFill>
                            <a:schemeClr val="bg2"/>
                          </a:solidFill>
                        </a:rPr>
                        <a:t>0.5</a:t>
                      </a:r>
                      <a:endParaRPr lang="nb-NO" sz="1400" baseline="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</a:tr>
              <a:tr h="3049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b-NO" sz="1400" baseline="0" dirty="0" smtClean="0">
                          <a:solidFill>
                            <a:schemeClr val="bg2"/>
                          </a:solidFill>
                        </a:rPr>
                        <a:t>Arendal</a:t>
                      </a:r>
                      <a:endParaRPr lang="nb-NO" sz="1400" baseline="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400" baseline="0" dirty="0" smtClean="0">
                          <a:solidFill>
                            <a:schemeClr val="bg2"/>
                          </a:solidFill>
                        </a:rPr>
                        <a:t>1.3</a:t>
                      </a:r>
                      <a:endParaRPr lang="nb-NO" sz="1400" baseline="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400" baseline="0" dirty="0" smtClean="0">
                          <a:solidFill>
                            <a:schemeClr val="bg2"/>
                          </a:solidFill>
                        </a:rPr>
                        <a:t>0.7</a:t>
                      </a:r>
                      <a:endParaRPr lang="nb-NO" sz="1400" baseline="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</a:tr>
              <a:tr h="2102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b-NO" sz="1400" baseline="0" dirty="0" smtClean="0">
                          <a:solidFill>
                            <a:schemeClr val="bg2"/>
                          </a:solidFill>
                        </a:rPr>
                        <a:t>Sira-Kvina</a:t>
                      </a:r>
                      <a:endParaRPr lang="nb-NO" sz="1400" baseline="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400" baseline="0" dirty="0" smtClean="0">
                          <a:solidFill>
                            <a:schemeClr val="bg2"/>
                          </a:solidFill>
                        </a:rPr>
                        <a:t>0.8</a:t>
                      </a:r>
                      <a:endParaRPr lang="nb-NO" sz="1400" baseline="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400" baseline="0" dirty="0" smtClean="0">
                          <a:solidFill>
                            <a:schemeClr val="bg2"/>
                          </a:solidFill>
                        </a:rPr>
                        <a:t>0.7</a:t>
                      </a:r>
                      <a:endParaRPr lang="nb-NO" sz="1400" baseline="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</a:tr>
              <a:tr h="2673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b-NO" sz="1400" baseline="0" dirty="0" smtClean="0">
                          <a:solidFill>
                            <a:schemeClr val="bg2"/>
                          </a:solidFill>
                        </a:rPr>
                        <a:t>Ulla-Førre</a:t>
                      </a:r>
                      <a:endParaRPr lang="nb-NO" sz="1400" baseline="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400" baseline="0" dirty="0" smtClean="0">
                          <a:solidFill>
                            <a:schemeClr val="bg2"/>
                          </a:solidFill>
                        </a:rPr>
                        <a:t>0.3</a:t>
                      </a:r>
                      <a:endParaRPr lang="nb-NO" sz="1400" baseline="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400" baseline="0" dirty="0" smtClean="0">
                          <a:solidFill>
                            <a:schemeClr val="bg2"/>
                          </a:solidFill>
                        </a:rPr>
                        <a:t>0.5</a:t>
                      </a:r>
                      <a:endParaRPr lang="nb-NO" sz="1400" baseline="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</a:tr>
              <a:tr h="2006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b-NO" sz="1400" baseline="0" dirty="0" smtClean="0">
                          <a:solidFill>
                            <a:schemeClr val="bg2"/>
                          </a:solidFill>
                        </a:rPr>
                        <a:t>Other</a:t>
                      </a:r>
                      <a:endParaRPr lang="nb-NO" sz="1400" baseline="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400" baseline="0" dirty="0" smtClean="0">
                          <a:solidFill>
                            <a:schemeClr val="bg2"/>
                          </a:solidFill>
                        </a:rPr>
                        <a:t>0.4</a:t>
                      </a:r>
                      <a:endParaRPr lang="nb-NO" sz="1400" baseline="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400" baseline="0" dirty="0" smtClean="0">
                          <a:solidFill>
                            <a:schemeClr val="bg2"/>
                          </a:solidFill>
                        </a:rPr>
                        <a:t>0.1</a:t>
                      </a:r>
                      <a:endParaRPr lang="nb-NO" sz="1400" baseline="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</a:tr>
              <a:tr h="3049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b-NO" sz="1400" baseline="0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nb-NO" sz="14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400" baseline="0" dirty="0" smtClean="0">
                          <a:solidFill>
                            <a:schemeClr val="bg1"/>
                          </a:solidFill>
                        </a:rPr>
                        <a:t>7.9</a:t>
                      </a:r>
                      <a:endParaRPr lang="nb-NO" sz="14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400" baseline="0" dirty="0" smtClean="0">
                          <a:solidFill>
                            <a:schemeClr val="bg1"/>
                          </a:solidFill>
                        </a:rPr>
                        <a:t>5.3</a:t>
                      </a:r>
                      <a:endParaRPr lang="nb-NO" sz="14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/>
                    </a:solidFill>
                  </a:tcPr>
                </a:tc>
              </a:tr>
            </a:tbl>
          </a:graphicData>
        </a:graphic>
      </p:graphicFrame>
      <p:sp>
        <p:nvSpPr>
          <p:cNvPr id="7" name="TekstSylinder 6"/>
          <p:cNvSpPr txBox="1"/>
          <p:nvPr/>
        </p:nvSpPr>
        <p:spPr>
          <a:xfrm>
            <a:off x="4552950" y="5229225"/>
            <a:ext cx="4114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sz="1400" dirty="0" smtClean="0">
                <a:solidFill>
                  <a:srgbClr val="024D6E"/>
                </a:solidFill>
                <a:latin typeface="+mn-lt"/>
              </a:rPr>
              <a:t>63 </a:t>
            </a:r>
            <a:r>
              <a:rPr lang="nb-NO" sz="1400" dirty="0">
                <a:solidFill>
                  <a:srgbClr val="024D6E"/>
                </a:solidFill>
                <a:latin typeface="+mn-lt"/>
              </a:rPr>
              <a:t>% </a:t>
            </a:r>
            <a:r>
              <a:rPr lang="nb-NO" sz="1400" dirty="0" smtClean="0">
                <a:solidFill>
                  <a:srgbClr val="024D6E"/>
                </a:solidFill>
                <a:latin typeface="+mn-lt"/>
              </a:rPr>
              <a:t>of annual mean inflow may be stored in reservoirs.</a:t>
            </a:r>
            <a:endParaRPr lang="nb-NO" sz="1400" dirty="0">
              <a:solidFill>
                <a:srgbClr val="024D6E"/>
              </a:solidFill>
              <a:latin typeface="+mn-lt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1333500" y="5636865"/>
            <a:ext cx="2158380" cy="288032"/>
          </a:xfrm>
          <a:prstGeom prst="rect">
            <a:avLst/>
          </a:prstGeom>
          <a:solidFill>
            <a:srgbClr val="EBF9FF"/>
          </a:solidFill>
        </p:spPr>
        <p:txBody>
          <a:bodyPr vert="horz" wrap="square" lIns="91440" tIns="45720" rIns="91440" bIns="45720" numCol="1" rtlCol="0">
            <a:noAutofit/>
          </a:bodyPr>
          <a:lstStyle/>
          <a:p>
            <a:pPr algn="ctr"/>
            <a:r>
              <a:rPr lang="nb-NO" sz="1600" b="1" dirty="0" smtClean="0">
                <a:solidFill>
                  <a:schemeClr val="accent6">
                    <a:lumMod val="10000"/>
                  </a:schemeClr>
                </a:solidFill>
              </a:rPr>
              <a:t>Precipitation Areas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tel 1"/>
          <p:cNvSpPr>
            <a:spLocks noGrp="1"/>
          </p:cNvSpPr>
          <p:nvPr>
            <p:ph type="title"/>
          </p:nvPr>
        </p:nvSpPr>
        <p:spPr>
          <a:xfrm>
            <a:off x="685800" y="466725"/>
            <a:ext cx="7772400" cy="1143000"/>
          </a:xfrm>
        </p:spPr>
        <p:txBody>
          <a:bodyPr/>
          <a:lstStyle/>
          <a:p>
            <a:r>
              <a:rPr lang="nb-NO" altLang="nb-NO" dirty="0" smtClean="0"/>
              <a:t>Network consolidated in Agder</a:t>
            </a:r>
          </a:p>
        </p:txBody>
      </p:sp>
      <p:sp>
        <p:nvSpPr>
          <p:cNvPr id="9219" name="Plassholder for innhold 2"/>
          <p:cNvSpPr>
            <a:spLocks noGrp="1"/>
          </p:cNvSpPr>
          <p:nvPr>
            <p:ph idx="1"/>
          </p:nvPr>
        </p:nvSpPr>
        <p:spPr>
          <a:xfrm>
            <a:off x="438150" y="2076450"/>
            <a:ext cx="4752975" cy="3762375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nb-NO" altLang="nb-NO" sz="2000" dirty="0" smtClean="0"/>
              <a:t>Agder Energi Nett owns and operates the local and regional distribution networks in Aust- and Vest-Agder.</a:t>
            </a:r>
          </a:p>
          <a:p>
            <a:pPr eaLnBrk="1" hangingPunct="1">
              <a:spcAft>
                <a:spcPct val="0"/>
              </a:spcAft>
            </a:pPr>
            <a:r>
              <a:rPr lang="nb-NO" altLang="nb-NO" sz="2000" dirty="0" smtClean="0"/>
              <a:t>Stable and considerable cash flow.</a:t>
            </a:r>
          </a:p>
          <a:p>
            <a:pPr eaLnBrk="1" hangingPunct="1">
              <a:spcAft>
                <a:spcPct val="0"/>
              </a:spcAft>
            </a:pPr>
            <a:r>
              <a:rPr lang="nb-NO" altLang="nb-NO" sz="2000" dirty="0" smtClean="0"/>
              <a:t>Network capital 3 833 mill. kr.</a:t>
            </a:r>
          </a:p>
          <a:p>
            <a:endParaRPr lang="nb-NO" altLang="nb-NO" dirty="0" smtClean="0"/>
          </a:p>
        </p:txBody>
      </p:sp>
      <p:pic>
        <p:nvPicPr>
          <p:cNvPr id="9220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2152649"/>
            <a:ext cx="2641626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tel 1"/>
          <p:cNvSpPr>
            <a:spLocks noGrp="1"/>
          </p:cNvSpPr>
          <p:nvPr>
            <p:ph type="title"/>
          </p:nvPr>
        </p:nvSpPr>
        <p:spPr>
          <a:xfrm>
            <a:off x="685800" y="428625"/>
            <a:ext cx="7772400" cy="1143000"/>
          </a:xfrm>
        </p:spPr>
        <p:txBody>
          <a:bodyPr/>
          <a:lstStyle/>
          <a:p>
            <a:r>
              <a:rPr lang="nb-NO" altLang="nb-NO" dirty="0" smtClean="0"/>
              <a:t>Key credit factors</a:t>
            </a:r>
          </a:p>
        </p:txBody>
      </p:sp>
      <p:sp>
        <p:nvSpPr>
          <p:cNvPr id="10243" name="Plassholder for innhold 4"/>
          <p:cNvSpPr>
            <a:spLocks noGrp="1"/>
          </p:cNvSpPr>
          <p:nvPr>
            <p:ph idx="1"/>
          </p:nvPr>
        </p:nvSpPr>
        <p:spPr>
          <a:xfrm>
            <a:off x="600075" y="1724025"/>
            <a:ext cx="7981950" cy="396240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nb-NO" altLang="nb-NO" sz="1600" dirty="0" smtClean="0"/>
              <a:t>Strong market position</a:t>
            </a:r>
          </a:p>
          <a:p>
            <a:pPr lvl="2">
              <a:spcBef>
                <a:spcPts val="400"/>
              </a:spcBef>
            </a:pPr>
            <a:r>
              <a:rPr lang="nb-NO" altLang="nb-NO" sz="1400" dirty="0" smtClean="0"/>
              <a:t>Competitive low cost and flexible producer of hydro power.</a:t>
            </a:r>
          </a:p>
          <a:p>
            <a:pPr lvl="2">
              <a:spcBef>
                <a:spcPts val="400"/>
              </a:spcBef>
            </a:pPr>
            <a:r>
              <a:rPr lang="nb-NO" altLang="nb-NO" sz="1400" dirty="0" smtClean="0"/>
              <a:t>Monopoly on regional and local distribution network in the Agder counties.</a:t>
            </a:r>
          </a:p>
          <a:p>
            <a:pPr>
              <a:spcBef>
                <a:spcPts val="400"/>
              </a:spcBef>
            </a:pPr>
            <a:r>
              <a:rPr lang="nb-NO" altLang="nb-NO" sz="1600" dirty="0" smtClean="0"/>
              <a:t>Strong cash flow</a:t>
            </a:r>
            <a:endParaRPr lang="nb-NO" altLang="nb-NO" sz="1400" dirty="0" smtClean="0"/>
          </a:p>
          <a:p>
            <a:pPr lvl="2">
              <a:spcBef>
                <a:spcPts val="400"/>
              </a:spcBef>
            </a:pPr>
            <a:r>
              <a:rPr lang="nb-NO" altLang="nb-NO" sz="1400" dirty="0" smtClean="0"/>
              <a:t>High level of el-price hedge next 3-5 years, robust hedge the following 10 years from long term power sales contracts.</a:t>
            </a:r>
          </a:p>
          <a:p>
            <a:pPr lvl="2">
              <a:spcBef>
                <a:spcPts val="400"/>
              </a:spcBef>
            </a:pPr>
            <a:r>
              <a:rPr lang="nb-NO" altLang="nb-NO" sz="1400" dirty="0" smtClean="0"/>
              <a:t>Stable and considerable cash flow contribution from monopoly business.</a:t>
            </a:r>
          </a:p>
          <a:p>
            <a:pPr>
              <a:spcBef>
                <a:spcPts val="400"/>
              </a:spcBef>
            </a:pPr>
            <a:r>
              <a:rPr lang="nb-NO" altLang="nb-NO" sz="1600" dirty="0" smtClean="0"/>
              <a:t>Investment flexibility</a:t>
            </a:r>
          </a:p>
          <a:p>
            <a:pPr lvl="2">
              <a:spcBef>
                <a:spcPts val="400"/>
              </a:spcBef>
            </a:pPr>
            <a:r>
              <a:rPr lang="nb-NO" altLang="nb-NO" sz="1400" dirty="0" smtClean="0"/>
              <a:t>Optionality in existing project portfolio.</a:t>
            </a:r>
          </a:p>
          <a:p>
            <a:pPr>
              <a:spcBef>
                <a:spcPts val="400"/>
              </a:spcBef>
            </a:pPr>
            <a:r>
              <a:rPr lang="nb-NO" altLang="nb-NO" sz="1600" dirty="0" smtClean="0"/>
              <a:t>Strong and stable ownership structure</a:t>
            </a:r>
          </a:p>
          <a:p>
            <a:pPr lvl="2">
              <a:spcBef>
                <a:spcPts val="400"/>
              </a:spcBef>
            </a:pPr>
            <a:r>
              <a:rPr lang="nb-NO" altLang="nb-NO" sz="1400" dirty="0" smtClean="0"/>
              <a:t>30 coordinated municipalities and Statkraft, which is 100% state owned (AAA).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/>
              <a:t>Agenda</a:t>
            </a:r>
          </a:p>
        </p:txBody>
      </p:sp>
      <p:sp>
        <p:nvSpPr>
          <p:cNvPr id="4" name="Plassholder for tekst 2"/>
          <p:cNvSpPr txBox="1">
            <a:spLocks/>
          </p:cNvSpPr>
          <p:nvPr/>
        </p:nvSpPr>
        <p:spPr bwMode="auto">
          <a:xfrm>
            <a:off x="504825" y="2009775"/>
            <a:ext cx="48196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ts val="2600"/>
              </a:lnSpc>
              <a:spcBef>
                <a:spcPts val="2000"/>
              </a:spcBef>
              <a:spcAft>
                <a:spcPts val="400"/>
              </a:spcAft>
              <a:buSzPct val="80000"/>
              <a:buChar char="•"/>
              <a:defRPr sz="2200">
                <a:solidFill>
                  <a:srgbClr val="024D6E"/>
                </a:solidFill>
                <a:latin typeface="+mn-lt"/>
                <a:ea typeface="MS PGothic" pitchFamily="34" charset="-128"/>
                <a:cs typeface="ＭＳ Ｐゴシック" pitchFamily="-110" charset="-128"/>
              </a:defRPr>
            </a:lvl1pPr>
            <a:lvl2pPr marL="379413" indent="-188913" algn="l" rtl="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80000"/>
              <a:buFont typeface="Times" pitchFamily="18" charset="0"/>
              <a:buChar char="•"/>
              <a:defRPr sz="2200">
                <a:solidFill>
                  <a:srgbClr val="024D6E"/>
                </a:solidFill>
                <a:latin typeface="+mn-lt"/>
                <a:ea typeface="MS PGothic" pitchFamily="34" charset="-128"/>
              </a:defRPr>
            </a:lvl2pPr>
            <a:lvl3pPr marL="758825" indent="-188913" algn="l" rtl="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90000"/>
              <a:buFont typeface="Times" pitchFamily="18" charset="0"/>
              <a:buChar char="•"/>
              <a:defRPr sz="2000">
                <a:solidFill>
                  <a:srgbClr val="024D6E"/>
                </a:solidFill>
                <a:latin typeface="+mn-lt"/>
                <a:ea typeface="MS PGothic" pitchFamily="34" charset="-128"/>
              </a:defRPr>
            </a:lvl3pPr>
            <a:lvl4pPr marL="1047750" indent="-98425" algn="l" rtl="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–"/>
              <a:defRPr sz="1400">
                <a:solidFill>
                  <a:srgbClr val="024D6E"/>
                </a:solidFill>
                <a:latin typeface="+mn-lt"/>
                <a:ea typeface="MS PGothic" pitchFamily="34" charset="-128"/>
              </a:defRPr>
            </a:lvl4pPr>
            <a:lvl5pPr marL="1427163" indent="-188913" algn="l" rtl="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+mn-lt"/>
                <a:ea typeface="MS PGothic" pitchFamily="34" charset="-128"/>
              </a:defRPr>
            </a:lvl5pPr>
            <a:lvl6pPr marL="1884363" indent="-188913" algn="l" rtl="0" eaLnBrk="1" fontAlgn="base" hangingPunct="1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defRPr sz="1400">
                <a:solidFill>
                  <a:srgbClr val="024D6E"/>
                </a:solidFill>
                <a:latin typeface="+mn-lt"/>
                <a:ea typeface="+mn-ea"/>
              </a:defRPr>
            </a:lvl6pPr>
            <a:lvl7pPr marL="2341563" indent="-188913" algn="l" rtl="0" eaLnBrk="1" fontAlgn="base" hangingPunct="1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defRPr sz="1400">
                <a:solidFill>
                  <a:srgbClr val="024D6E"/>
                </a:solidFill>
                <a:latin typeface="+mn-lt"/>
                <a:ea typeface="+mn-ea"/>
              </a:defRPr>
            </a:lvl7pPr>
            <a:lvl8pPr marL="2798763" indent="-188913" algn="l" rtl="0" eaLnBrk="1" fontAlgn="base" hangingPunct="1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defRPr sz="1400">
                <a:solidFill>
                  <a:srgbClr val="024D6E"/>
                </a:solidFill>
                <a:latin typeface="+mn-lt"/>
                <a:ea typeface="+mn-ea"/>
              </a:defRPr>
            </a:lvl8pPr>
            <a:lvl9pPr marL="3255963" indent="-188913" algn="l" rtl="0" eaLnBrk="1" fontAlgn="base" hangingPunct="1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defRPr sz="1400">
                <a:solidFill>
                  <a:srgbClr val="024D6E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nb-NO" altLang="nb-NO" kern="0" dirty="0" smtClean="0">
                <a:solidFill>
                  <a:schemeClr val="accent5"/>
                </a:solidFill>
              </a:rPr>
              <a:t>Company overview</a:t>
            </a:r>
          </a:p>
          <a:p>
            <a:pPr eaLnBrk="1" hangingPunct="1">
              <a:defRPr/>
            </a:pPr>
            <a:r>
              <a:rPr lang="nb-NO" altLang="nb-NO" b="1" kern="0" dirty="0" smtClean="0"/>
              <a:t>Strategy and investments</a:t>
            </a:r>
          </a:p>
          <a:p>
            <a:pPr eaLnBrk="1" hangingPunct="1">
              <a:defRPr/>
            </a:pPr>
            <a:r>
              <a:rPr lang="nb-NO" altLang="nb-NO" kern="0" dirty="0" smtClean="0">
                <a:solidFill>
                  <a:schemeClr val="accent5"/>
                </a:solidFill>
              </a:rPr>
              <a:t>Financial info</a:t>
            </a:r>
          </a:p>
          <a:p>
            <a:pPr eaLnBrk="1" hangingPunct="1">
              <a:defRPr/>
            </a:pPr>
            <a:r>
              <a:rPr lang="nb-NO" altLang="nb-NO" kern="0" dirty="0" smtClean="0">
                <a:solidFill>
                  <a:schemeClr val="accent5"/>
                </a:solidFill>
              </a:rPr>
              <a:t>Funding and liquidity</a:t>
            </a:r>
          </a:p>
        </p:txBody>
      </p:sp>
      <p:pic>
        <p:nvPicPr>
          <p:cNvPr id="11268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1847850"/>
            <a:ext cx="281276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E_konsernsvaberg">
  <a:themeElements>
    <a:clrScheme name="Konsernblå">
      <a:dk1>
        <a:srgbClr val="000000"/>
      </a:dk1>
      <a:lt1>
        <a:srgbClr val="FFFFFF"/>
      </a:lt1>
      <a:dk2>
        <a:srgbClr val="000000"/>
      </a:dk2>
      <a:lt2>
        <a:srgbClr val="024D6E"/>
      </a:lt2>
      <a:accent1>
        <a:srgbClr val="827D80"/>
      </a:accent1>
      <a:accent2>
        <a:srgbClr val="E89A15"/>
      </a:accent2>
      <a:accent3>
        <a:srgbClr val="FFFFFF"/>
      </a:accent3>
      <a:accent4>
        <a:srgbClr val="000000"/>
      </a:accent4>
      <a:accent5>
        <a:srgbClr val="C1BFC0"/>
      </a:accent5>
      <a:accent6>
        <a:srgbClr val="D28B12"/>
      </a:accent6>
      <a:hlink>
        <a:srgbClr val="000000"/>
      </a:hlink>
      <a:folHlink>
        <a:srgbClr val="D8D7D9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nyA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E2 13">
        <a:dk1>
          <a:srgbClr val="000000"/>
        </a:dk1>
        <a:lt1>
          <a:srgbClr val="FFFFFF"/>
        </a:lt1>
        <a:dk2>
          <a:srgbClr val="000000"/>
        </a:dk2>
        <a:lt2>
          <a:srgbClr val="949658"/>
        </a:lt2>
        <a:accent1>
          <a:srgbClr val="827D80"/>
        </a:accent1>
        <a:accent2>
          <a:srgbClr val="E89A15"/>
        </a:accent2>
        <a:accent3>
          <a:srgbClr val="FFFFFF"/>
        </a:accent3>
        <a:accent4>
          <a:srgbClr val="000000"/>
        </a:accent4>
        <a:accent5>
          <a:srgbClr val="C1BFC0"/>
        </a:accent5>
        <a:accent6>
          <a:srgbClr val="D28B12"/>
        </a:accent6>
        <a:hlink>
          <a:srgbClr val="C7D01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E2 14">
        <a:dk1>
          <a:srgbClr val="000000"/>
        </a:dk1>
        <a:lt1>
          <a:srgbClr val="FFFFFF"/>
        </a:lt1>
        <a:dk2>
          <a:srgbClr val="000000"/>
        </a:dk2>
        <a:lt2>
          <a:srgbClr val="EDF44B"/>
        </a:lt2>
        <a:accent1>
          <a:srgbClr val="827D80"/>
        </a:accent1>
        <a:accent2>
          <a:srgbClr val="E89A15"/>
        </a:accent2>
        <a:accent3>
          <a:srgbClr val="FFFFFF"/>
        </a:accent3>
        <a:accent4>
          <a:srgbClr val="000000"/>
        </a:accent4>
        <a:accent5>
          <a:srgbClr val="C1BFC0"/>
        </a:accent5>
        <a:accent6>
          <a:srgbClr val="D28B12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E2 15">
        <a:dk1>
          <a:srgbClr val="000000"/>
        </a:dk1>
        <a:lt1>
          <a:srgbClr val="FFFFFF"/>
        </a:lt1>
        <a:dk2>
          <a:srgbClr val="000000"/>
        </a:dk2>
        <a:lt2>
          <a:srgbClr val="D7D89A"/>
        </a:lt2>
        <a:accent1>
          <a:srgbClr val="827D80"/>
        </a:accent1>
        <a:accent2>
          <a:srgbClr val="E89A15"/>
        </a:accent2>
        <a:accent3>
          <a:srgbClr val="FFFFFF"/>
        </a:accent3>
        <a:accent4>
          <a:srgbClr val="000000"/>
        </a:accent4>
        <a:accent5>
          <a:srgbClr val="C1BFC0"/>
        </a:accent5>
        <a:accent6>
          <a:srgbClr val="D28B12"/>
        </a:accent6>
        <a:hlink>
          <a:srgbClr val="000000"/>
        </a:hlink>
        <a:folHlink>
          <a:srgbClr val="D8D7D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363E6C97B8B9046860E00E094C70AEC" ma:contentTypeVersion="9" ma:contentTypeDescription="Opprett et nytt dokument." ma:contentTypeScope="" ma:versionID="902166c3bc56acb961a386e0d700de50">
  <xsd:schema xmlns:xsd="http://www.w3.org/2001/XMLSchema" xmlns:xs="http://www.w3.org/2001/XMLSchema" xmlns:p="http://schemas.microsoft.com/office/2006/metadata/properties" xmlns:ns2="5ea3fd5e-6184-4674-8294-cf7c9d38b7af" xmlns:ns3="36639802-5839-4c29-b2fb-96ad095e5520" targetNamespace="http://schemas.microsoft.com/office/2006/metadata/properties" ma:root="true" ma:fieldsID="8eaeafd19e7aadbe93835972e09c8419" ns2:_="" ns3:_="">
    <xsd:import namespace="5ea3fd5e-6184-4674-8294-cf7c9d38b7af"/>
    <xsd:import namespace="36639802-5839-4c29-b2fb-96ad095e55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a3fd5e-6184-4674-8294-cf7c9d38b7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Bildemerkelapper" ma:readOnly="false" ma:fieldId="{5cf76f15-5ced-4ddc-b409-7134ff3c332f}" ma:taxonomyMulti="true" ma:sspId="244732ab-fd89-492b-ab7a-195786b2cd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639802-5839-4c29-b2fb-96ad095e552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2f0a260-eded-4bf0-ac86-90c4decd58c1}" ma:internalName="TaxCatchAll" ma:showField="CatchAllData" ma:web="36639802-5839-4c29-b2fb-96ad095e55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ea3fd5e-6184-4674-8294-cf7c9d38b7af">
      <Terms xmlns="http://schemas.microsoft.com/office/infopath/2007/PartnerControls"/>
    </lcf76f155ced4ddcb4097134ff3c332f>
    <TaxCatchAll xmlns="36639802-5839-4c29-b2fb-96ad095e5520" xsi:nil="true"/>
  </documentManagement>
</p:properties>
</file>

<file path=customXml/itemProps1.xml><?xml version="1.0" encoding="utf-8"?>
<ds:datastoreItem xmlns:ds="http://schemas.openxmlformats.org/officeDocument/2006/customXml" ds:itemID="{C46CB6AA-39C2-4A61-8E25-D7ADAFFA96CA}"/>
</file>

<file path=customXml/itemProps2.xml><?xml version="1.0" encoding="utf-8"?>
<ds:datastoreItem xmlns:ds="http://schemas.openxmlformats.org/officeDocument/2006/customXml" ds:itemID="{62EE7B8C-B5D4-48BA-9FE5-470F223BC7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10FD96-642D-4408-BE58-DB5150EB707B}">
  <ds:schemaRefs>
    <ds:schemaRef ds:uri="http://purl.org/dc/terms/"/>
    <ds:schemaRef ds:uri="772aae3e-9b17-450c-aabe-abd97fa3a82c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AE_konsernsvaberg</Template>
  <TotalTime>6437</TotalTime>
  <Words>1197</Words>
  <Application>Microsoft Office PowerPoint</Application>
  <PresentationFormat>Skjermfremvisning (4:3)</PresentationFormat>
  <Paragraphs>258</Paragraphs>
  <Slides>30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2</vt:i4>
      </vt:variant>
      <vt:variant>
        <vt:lpstr>Lysbildetitler</vt:lpstr>
      </vt:variant>
      <vt:variant>
        <vt:i4>30</vt:i4>
      </vt:variant>
    </vt:vector>
  </HeadingPairs>
  <TitlesOfParts>
    <vt:vector size="33" baseType="lpstr">
      <vt:lpstr>AE_konsernsvaberg</vt:lpstr>
      <vt:lpstr>Photo Editor-bilde</vt:lpstr>
      <vt:lpstr>Regneark</vt:lpstr>
      <vt:lpstr>PowerPoint-presentasjon</vt:lpstr>
      <vt:lpstr>Agenda</vt:lpstr>
      <vt:lpstr>Our vision</vt:lpstr>
      <vt:lpstr>Facts about Agder Energi</vt:lpstr>
      <vt:lpstr>Organization</vt:lpstr>
      <vt:lpstr>High production flexibility</vt:lpstr>
      <vt:lpstr>Network consolidated in Agder</vt:lpstr>
      <vt:lpstr>Key credit factors</vt:lpstr>
      <vt:lpstr>Agenda</vt:lpstr>
      <vt:lpstr>Core business activities</vt:lpstr>
      <vt:lpstr>Focus on core activities and reallocation of capital </vt:lpstr>
      <vt:lpstr>Expansion phase coming to an end</vt:lpstr>
      <vt:lpstr>Investments 2016-2020</vt:lpstr>
      <vt:lpstr>Focus on profit improvement</vt:lpstr>
      <vt:lpstr>Agenda</vt:lpstr>
      <vt:lpstr>Highlights 2015</vt:lpstr>
      <vt:lpstr>Key figures</vt:lpstr>
      <vt:lpstr>Development in production</vt:lpstr>
      <vt:lpstr>Reservoir levels NO2</vt:lpstr>
      <vt:lpstr>Price development Nord Pool</vt:lpstr>
      <vt:lpstr>Cash flow</vt:lpstr>
      <vt:lpstr>Development underlying EBITDA1</vt:lpstr>
      <vt:lpstr>Change in underlying EBITDA1</vt:lpstr>
      <vt:lpstr>EBITDA per profit center2</vt:lpstr>
      <vt:lpstr>Investment per profit center2</vt:lpstr>
      <vt:lpstr>Current dividend policy</vt:lpstr>
      <vt:lpstr>Agenda</vt:lpstr>
      <vt:lpstr>Robust funding structure</vt:lpstr>
      <vt:lpstr>Financial strength and rating</vt:lpstr>
      <vt:lpstr>Funding overview</vt:lpstr>
    </vt:vector>
  </TitlesOfParts>
  <Company>Agder Energi 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Presentasjon av Agder Energi</dc:title>
  <dc:creator>Marie Garmannslund Eide</dc:creator>
  <cp:lastModifiedBy>Johnsgård, Stein</cp:lastModifiedBy>
  <cp:revision>753</cp:revision>
  <cp:lastPrinted>2014-05-20T09:01:56Z</cp:lastPrinted>
  <dcterms:created xsi:type="dcterms:W3CDTF">2010-04-16T11:03:53Z</dcterms:created>
  <dcterms:modified xsi:type="dcterms:W3CDTF">2016-04-26T08:55:58Z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0x010100E363E6C97B8B9046860E00E094C70AEC</vt:lpwstr>
  </property>
  <property fmtid="{D5CDD505-2E9C-101B-9397-08002B2CF9AE}" pid="3" name="_AdHocReviewCycleID">
    <vt:i4>215530555</vt:i4>
  </property>
  <property fmtid="{D5CDD505-2E9C-101B-9397-08002B2CF9AE}" pid="4" name="_NewReviewCycle">
    <vt:lpwstr/>
  </property>
  <property fmtid="{D5CDD505-2E9C-101B-9397-08002B2CF9AE}" pid="5" name="_EmailSubject">
    <vt:lpwstr>AE Investor presentasjon 2015.pptx</vt:lpwstr>
  </property>
  <property fmtid="{D5CDD505-2E9C-101B-9397-08002B2CF9AE}" pid="6" name="_AuthorEmail">
    <vt:lpwstr>Stein.Johnsgard@ae.no</vt:lpwstr>
  </property>
  <property fmtid="{D5CDD505-2E9C-101B-9397-08002B2CF9AE}" pid="7" name="_AuthorEmailDisplayName">
    <vt:lpwstr>Johnsgård, Stein</vt:lpwstr>
  </property>
</Properties>
</file>