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34"/>
  </p:notesMasterIdLst>
  <p:handoutMasterIdLst>
    <p:handoutMasterId r:id="rId35"/>
  </p:handoutMasterIdLst>
  <p:sldIdLst>
    <p:sldId id="320" r:id="rId5"/>
    <p:sldId id="334" r:id="rId6"/>
    <p:sldId id="335" r:id="rId7"/>
    <p:sldId id="336" r:id="rId8"/>
    <p:sldId id="330" r:id="rId9"/>
    <p:sldId id="337" r:id="rId10"/>
    <p:sldId id="338" r:id="rId11"/>
    <p:sldId id="340" r:id="rId12"/>
    <p:sldId id="341" r:id="rId13"/>
    <p:sldId id="343" r:id="rId14"/>
    <p:sldId id="367" r:id="rId15"/>
    <p:sldId id="346" r:id="rId16"/>
    <p:sldId id="345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2" r:id="rId31"/>
    <p:sldId id="363" r:id="rId32"/>
    <p:sldId id="364" r:id="rId33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D6E"/>
    <a:srgbClr val="006595"/>
    <a:srgbClr val="EEEBE6"/>
    <a:srgbClr val="9B9997"/>
    <a:srgbClr val="B0BBC8"/>
    <a:srgbClr val="BFBF4D"/>
    <a:srgbClr val="A3BE4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0415" autoAdjust="0"/>
  </p:normalViewPr>
  <p:slideViewPr>
    <p:cSldViewPr snapToGrid="0">
      <p:cViewPr>
        <p:scale>
          <a:sx n="100" d="100"/>
          <a:sy n="100" d="100"/>
        </p:scale>
        <p:origin x="-78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2994" y="53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joh\AppData\Local\Microsoft\Windows\Temporary%20Internet%20Files\Content.Outlook\E46AZJ0F\ARKIV%20-%20551954%20-%20Agder%20Energi%20-%20investorpresentasjon%202015%20-%20underlagsfil%20%20%2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10688188641806"/>
          <c:y val="3.4966848921548402E-2"/>
          <c:w val="0.85680903876177505"/>
          <c:h val="0.7661938852032314"/>
        </c:manualLayout>
      </c:layout>
      <c:lineChart>
        <c:grouping val="standard"/>
        <c:varyColors val="0"/>
        <c:ser>
          <c:idx val="11"/>
          <c:order val="0"/>
          <c:tx>
            <c:strRef>
              <c:f>'18 Fyllingsgrad'!$Q$2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E89A15"/>
              </a:solidFill>
            </a:ln>
          </c:spPr>
          <c:marker>
            <c:symbol val="none"/>
          </c:marker>
          <c:cat>
            <c:strRef>
              <c:f>'18 Fyllingsgrad'!$O$3:$O$54</c:f>
              <c:strCache>
                <c:ptCount val="50"/>
                <c:pt idx="1">
                  <c:v>jan.</c:v>
                </c:pt>
                <c:pt idx="6">
                  <c:v>feb.</c:v>
                </c:pt>
                <c:pt idx="10">
                  <c:v>mar.</c:v>
                </c:pt>
                <c:pt idx="14">
                  <c:v>apr.</c:v>
                </c:pt>
                <c:pt idx="18">
                  <c:v>mai</c:v>
                </c:pt>
                <c:pt idx="23">
                  <c:v>jun.</c:v>
                </c:pt>
                <c:pt idx="27">
                  <c:v>jul.</c:v>
                </c:pt>
                <c:pt idx="32">
                  <c:v>aug.</c:v>
                </c:pt>
                <c:pt idx="36">
                  <c:v>sep.</c:v>
                </c:pt>
                <c:pt idx="40">
                  <c:v>okt.</c:v>
                </c:pt>
                <c:pt idx="45">
                  <c:v>nov.</c:v>
                </c:pt>
                <c:pt idx="49">
                  <c:v>des.</c:v>
                </c:pt>
              </c:strCache>
            </c:strRef>
          </c:cat>
          <c:val>
            <c:numRef>
              <c:f>'18 Fyllingsgrad'!$Q$3:$Q$54</c:f>
              <c:numCache>
                <c:formatCode>0.0\ %</c:formatCode>
                <c:ptCount val="52"/>
                <c:pt idx="0">
                  <c:v>0.71844155844155844</c:v>
                </c:pt>
                <c:pt idx="1">
                  <c:v>0.70799083269671503</c:v>
                </c:pt>
                <c:pt idx="2">
                  <c:v>0.67608861726508784</c:v>
                </c:pt>
                <c:pt idx="3">
                  <c:v>0.64421695951107716</c:v>
                </c:pt>
                <c:pt idx="4">
                  <c:v>0.613170359052712</c:v>
                </c:pt>
                <c:pt idx="5">
                  <c:v>0.58686019862490446</c:v>
                </c:pt>
                <c:pt idx="6">
                  <c:v>0.56513368983957224</c:v>
                </c:pt>
                <c:pt idx="7">
                  <c:v>0.54047364400305575</c:v>
                </c:pt>
                <c:pt idx="8">
                  <c:v>0.52333078686019863</c:v>
                </c:pt>
                <c:pt idx="9">
                  <c:v>0.50380443086325444</c:v>
                </c:pt>
                <c:pt idx="10">
                  <c:v>0.48873949579831932</c:v>
                </c:pt>
                <c:pt idx="11">
                  <c:v>0.48125286478227652</c:v>
                </c:pt>
                <c:pt idx="12">
                  <c:v>0.45772345301757067</c:v>
                </c:pt>
                <c:pt idx="13">
                  <c:v>0.4315049656226127</c:v>
                </c:pt>
                <c:pt idx="14">
                  <c:v>0.42374331550802141</c:v>
                </c:pt>
                <c:pt idx="15">
                  <c:v>0.40852559205500383</c:v>
                </c:pt>
                <c:pt idx="16">
                  <c:v>0.413598166539343</c:v>
                </c:pt>
                <c:pt idx="17">
                  <c:v>0.42016806722689076</c:v>
                </c:pt>
                <c:pt idx="18">
                  <c:v>0.4213903743315508</c:v>
                </c:pt>
                <c:pt idx="19">
                  <c:v>0.44531703590527122</c:v>
                </c:pt>
                <c:pt idx="20">
                  <c:v>0.53323147440794505</c:v>
                </c:pt>
                <c:pt idx="21">
                  <c:v>0.59899159663865542</c:v>
                </c:pt>
                <c:pt idx="22">
                  <c:v>0.65824293353705121</c:v>
                </c:pt>
                <c:pt idx="23">
                  <c:v>0.71416348357524828</c:v>
                </c:pt>
                <c:pt idx="24">
                  <c:v>0.74902979373567613</c:v>
                </c:pt>
                <c:pt idx="25">
                  <c:v>0.75822765469824294</c:v>
                </c:pt>
                <c:pt idx="26">
                  <c:v>0.77546218487394958</c:v>
                </c:pt>
                <c:pt idx="27">
                  <c:v>0.82145148968678383</c:v>
                </c:pt>
                <c:pt idx="28">
                  <c:v>0.83190221543162723</c:v>
                </c:pt>
                <c:pt idx="29">
                  <c:v>0.83245225362872421</c:v>
                </c:pt>
                <c:pt idx="30">
                  <c:v>0.83202444614209325</c:v>
                </c:pt>
                <c:pt idx="31">
                  <c:v>0.83893048128342251</c:v>
                </c:pt>
                <c:pt idx="32">
                  <c:v>0.85640947288006108</c:v>
                </c:pt>
                <c:pt idx="33">
                  <c:v>0.85677616501145915</c:v>
                </c:pt>
                <c:pt idx="34">
                  <c:v>0.85411764705882354</c:v>
                </c:pt>
                <c:pt idx="35">
                  <c:v>0.8545454545454545</c:v>
                </c:pt>
                <c:pt idx="36">
                  <c:v>0.85781512605042021</c:v>
                </c:pt>
                <c:pt idx="37">
                  <c:v>0.8382276546982429</c:v>
                </c:pt>
                <c:pt idx="38">
                  <c:v>0.82734912146676853</c:v>
                </c:pt>
                <c:pt idx="39">
                  <c:v>0.81595110771581358</c:v>
                </c:pt>
                <c:pt idx="40">
                  <c:v>0.8388693659281895</c:v>
                </c:pt>
                <c:pt idx="41">
                  <c:v>0.83370511841100081</c:v>
                </c:pt>
                <c:pt idx="42">
                  <c:v>0.87358288770053472</c:v>
                </c:pt>
                <c:pt idx="43">
                  <c:v>0.91547746371275784</c:v>
                </c:pt>
                <c:pt idx="44">
                  <c:v>0.91572192513368988</c:v>
                </c:pt>
                <c:pt idx="45">
                  <c:v>0.90887700534759364</c:v>
                </c:pt>
                <c:pt idx="46">
                  <c:v>0.88632543926661578</c:v>
                </c:pt>
                <c:pt idx="47">
                  <c:v>0.86380443086325442</c:v>
                </c:pt>
                <c:pt idx="48">
                  <c:v>0.83663865546218485</c:v>
                </c:pt>
                <c:pt idx="49">
                  <c:v>0.81650114591291056</c:v>
                </c:pt>
                <c:pt idx="50">
                  <c:v>0.79767761650114588</c:v>
                </c:pt>
                <c:pt idx="51">
                  <c:v>0.77592055003819704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'18 Fyllingsgrad'!$R$2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'18 Fyllingsgrad'!$O$3:$O$54</c:f>
              <c:strCache>
                <c:ptCount val="50"/>
                <c:pt idx="1">
                  <c:v>jan.</c:v>
                </c:pt>
                <c:pt idx="6">
                  <c:v>feb.</c:v>
                </c:pt>
                <c:pt idx="10">
                  <c:v>mar.</c:v>
                </c:pt>
                <c:pt idx="14">
                  <c:v>apr.</c:v>
                </c:pt>
                <c:pt idx="18">
                  <c:v>mai</c:v>
                </c:pt>
                <c:pt idx="23">
                  <c:v>jun.</c:v>
                </c:pt>
                <c:pt idx="27">
                  <c:v>jul.</c:v>
                </c:pt>
                <c:pt idx="32">
                  <c:v>aug.</c:v>
                </c:pt>
                <c:pt idx="36">
                  <c:v>sep.</c:v>
                </c:pt>
                <c:pt idx="40">
                  <c:v>okt.</c:v>
                </c:pt>
                <c:pt idx="45">
                  <c:v>nov.</c:v>
                </c:pt>
                <c:pt idx="49">
                  <c:v>des.</c:v>
                </c:pt>
              </c:strCache>
            </c:strRef>
          </c:cat>
          <c:val>
            <c:numRef>
              <c:f>'18 Fyllingsgrad'!$R$3:$R$55</c:f>
              <c:numCache>
                <c:formatCode>0.0\ %</c:formatCode>
                <c:ptCount val="53"/>
                <c:pt idx="0">
                  <c:v>0.76061115355233</c:v>
                </c:pt>
                <c:pt idx="1">
                  <c:v>0.74227654698242929</c:v>
                </c:pt>
                <c:pt idx="2">
                  <c:v>0.72385026737967917</c:v>
                </c:pt>
                <c:pt idx="3">
                  <c:v>0.69133689839572188</c:v>
                </c:pt>
                <c:pt idx="4">
                  <c:v>0.66099312452253633</c:v>
                </c:pt>
                <c:pt idx="5">
                  <c:v>0.6255156608097785</c:v>
                </c:pt>
                <c:pt idx="6">
                  <c:v>0.5930022918258212</c:v>
                </c:pt>
                <c:pt idx="7">
                  <c:v>0.56996180290297938</c:v>
                </c:pt>
                <c:pt idx="8">
                  <c:v>0.54716577540106948</c:v>
                </c:pt>
                <c:pt idx="9">
                  <c:v>0.52715049656226132</c:v>
                </c:pt>
                <c:pt idx="10">
                  <c:v>0.50951871657754011</c:v>
                </c:pt>
                <c:pt idx="11">
                  <c:v>0.48152788388082507</c:v>
                </c:pt>
                <c:pt idx="12">
                  <c:v>0.45292589763177998</c:v>
                </c:pt>
                <c:pt idx="13">
                  <c:v>0.42713521772345303</c:v>
                </c:pt>
                <c:pt idx="14">
                  <c:v>0.40660045836516423</c:v>
                </c:pt>
                <c:pt idx="15">
                  <c:v>0.38844919786096255</c:v>
                </c:pt>
                <c:pt idx="16">
                  <c:v>0.38145148968678383</c:v>
                </c:pt>
                <c:pt idx="17">
                  <c:v>0.36134453781512604</c:v>
                </c:pt>
                <c:pt idx="18">
                  <c:v>0.36763941940412531</c:v>
                </c:pt>
                <c:pt idx="19">
                  <c:v>0.386829640947288</c:v>
                </c:pt>
                <c:pt idx="20">
                  <c:v>0.39254392666157373</c:v>
                </c:pt>
                <c:pt idx="21">
                  <c:v>0.400550038197097</c:v>
                </c:pt>
                <c:pt idx="22">
                  <c:v>0.43275783040488924</c:v>
                </c:pt>
                <c:pt idx="23">
                  <c:v>0.47602750190985488</c:v>
                </c:pt>
                <c:pt idx="24">
                  <c:v>0.5107410236822002</c:v>
                </c:pt>
                <c:pt idx="25">
                  <c:v>0.54869365928189462</c:v>
                </c:pt>
                <c:pt idx="26">
                  <c:v>0.60953399541634834</c:v>
                </c:pt>
                <c:pt idx="27">
                  <c:v>0.68605042016806728</c:v>
                </c:pt>
                <c:pt idx="28">
                  <c:v>0.72232238349885414</c:v>
                </c:pt>
                <c:pt idx="29">
                  <c:v>0.75981665393430098</c:v>
                </c:pt>
                <c:pt idx="30">
                  <c:v>0.78514896867838047</c:v>
                </c:pt>
                <c:pt idx="31">
                  <c:v>0.81720397249809018</c:v>
                </c:pt>
                <c:pt idx="32">
                  <c:v>0.84446142093200915</c:v>
                </c:pt>
                <c:pt idx="33">
                  <c:v>0.8708021390374332</c:v>
                </c:pt>
                <c:pt idx="34">
                  <c:v>0.91162719633307865</c:v>
                </c:pt>
                <c:pt idx="35">
                  <c:v>0.93384262796027506</c:v>
                </c:pt>
                <c:pt idx="36">
                  <c:v>0.92482811306340718</c:v>
                </c:pt>
                <c:pt idx="37">
                  <c:v>0.94741023682200154</c:v>
                </c:pt>
                <c:pt idx="38">
                  <c:v>0.94851031321619561</c:v>
                </c:pt>
                <c:pt idx="39">
                  <c:v>0.93677616501145911</c:v>
                </c:pt>
                <c:pt idx="40">
                  <c:v>0.92330022918258214</c:v>
                </c:pt>
                <c:pt idx="41">
                  <c:v>0.90258212375859437</c:v>
                </c:pt>
                <c:pt idx="42">
                  <c:v>0.89549274255156608</c:v>
                </c:pt>
                <c:pt idx="43">
                  <c:v>0.8832696715049656</c:v>
                </c:pt>
                <c:pt idx="44">
                  <c:v>0.87324675324675327</c:v>
                </c:pt>
                <c:pt idx="45">
                  <c:v>0.88932009167303283</c:v>
                </c:pt>
                <c:pt idx="46">
                  <c:v>0.87459129106187927</c:v>
                </c:pt>
                <c:pt idx="47">
                  <c:v>0.86389610389610394</c:v>
                </c:pt>
                <c:pt idx="48">
                  <c:v>0.88803666921313984</c:v>
                </c:pt>
                <c:pt idx="49">
                  <c:v>0.89805958747135217</c:v>
                </c:pt>
                <c:pt idx="50">
                  <c:v>0.89980137509549274</c:v>
                </c:pt>
                <c:pt idx="51">
                  <c:v>0.91508021390374328</c:v>
                </c:pt>
                <c:pt idx="52">
                  <c:v>0.89478991596638657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'18 Fyllingsgrad'!$S$2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'18 Fyllingsgrad'!$O$3:$O$54</c:f>
              <c:strCache>
                <c:ptCount val="50"/>
                <c:pt idx="1">
                  <c:v>jan.</c:v>
                </c:pt>
                <c:pt idx="6">
                  <c:v>feb.</c:v>
                </c:pt>
                <c:pt idx="10">
                  <c:v>mar.</c:v>
                </c:pt>
                <c:pt idx="14">
                  <c:v>apr.</c:v>
                </c:pt>
                <c:pt idx="18">
                  <c:v>mai</c:v>
                </c:pt>
                <c:pt idx="23">
                  <c:v>jun.</c:v>
                </c:pt>
                <c:pt idx="27">
                  <c:v>jul.</c:v>
                </c:pt>
                <c:pt idx="32">
                  <c:v>aug.</c:v>
                </c:pt>
                <c:pt idx="36">
                  <c:v>sep.</c:v>
                </c:pt>
                <c:pt idx="40">
                  <c:v>okt.</c:v>
                </c:pt>
                <c:pt idx="45">
                  <c:v>nov.</c:v>
                </c:pt>
                <c:pt idx="49">
                  <c:v>des.</c:v>
                </c:pt>
              </c:strCache>
            </c:strRef>
          </c:cat>
          <c:val>
            <c:numRef>
              <c:f>'18 Fyllingsgrad'!$S$3:$S$54</c:f>
              <c:numCache>
                <c:formatCode>0.0\ %</c:formatCode>
                <c:ptCount val="52"/>
                <c:pt idx="0">
                  <c:v>0.86099999999999999</c:v>
                </c:pt>
                <c:pt idx="1">
                  <c:v>0.82499999999999996</c:v>
                </c:pt>
                <c:pt idx="2">
                  <c:v>0.78599999999999992</c:v>
                </c:pt>
                <c:pt idx="3">
                  <c:v>0.77800000000000002</c:v>
                </c:pt>
                <c:pt idx="4">
                  <c:v>0.76300000000000001</c:v>
                </c:pt>
                <c:pt idx="5">
                  <c:v>0.73499999999999999</c:v>
                </c:pt>
                <c:pt idx="6">
                  <c:v>0.70799999999999996</c:v>
                </c:pt>
                <c:pt idx="7">
                  <c:v>0.67299999999999993</c:v>
                </c:pt>
                <c:pt idx="8">
                  <c:v>0.63800000000000001</c:v>
                </c:pt>
                <c:pt idx="9">
                  <c:v>0.59899999999999998</c:v>
                </c:pt>
                <c:pt idx="10">
                  <c:v>0.57100000000000006</c:v>
                </c:pt>
                <c:pt idx="11">
                  <c:v>0.54700000000000004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'18 Fyllingsgrad'!$T$2</c:f>
              <c:strCache>
                <c:ptCount val="1"/>
                <c:pt idx="0">
                  <c:v>Gjennomsnitt siste 10 år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'18 Fyllingsgrad'!$O$3:$O$54</c:f>
              <c:strCache>
                <c:ptCount val="50"/>
                <c:pt idx="1">
                  <c:v>jan.</c:v>
                </c:pt>
                <c:pt idx="6">
                  <c:v>feb.</c:v>
                </c:pt>
                <c:pt idx="10">
                  <c:v>mar.</c:v>
                </c:pt>
                <c:pt idx="14">
                  <c:v>apr.</c:v>
                </c:pt>
                <c:pt idx="18">
                  <c:v>mai</c:v>
                </c:pt>
                <c:pt idx="23">
                  <c:v>jun.</c:v>
                </c:pt>
                <c:pt idx="27">
                  <c:v>jul.</c:v>
                </c:pt>
                <c:pt idx="32">
                  <c:v>aug.</c:v>
                </c:pt>
                <c:pt idx="36">
                  <c:v>sep.</c:v>
                </c:pt>
                <c:pt idx="40">
                  <c:v>okt.</c:v>
                </c:pt>
                <c:pt idx="45">
                  <c:v>nov.</c:v>
                </c:pt>
                <c:pt idx="49">
                  <c:v>des.</c:v>
                </c:pt>
              </c:strCache>
            </c:strRef>
          </c:cat>
          <c:val>
            <c:numRef>
              <c:f>'18 Fyllingsgrad'!$T$3:$T$54</c:f>
              <c:numCache>
                <c:formatCode>0.0\ %</c:formatCode>
                <c:ptCount val="52"/>
                <c:pt idx="0">
                  <c:v>0.69802886322765978</c:v>
                </c:pt>
                <c:pt idx="1">
                  <c:v>0.67749947408303834</c:v>
                </c:pt>
                <c:pt idx="2">
                  <c:v>0.65427890666850375</c:v>
                </c:pt>
                <c:pt idx="3">
                  <c:v>0.62480780331219721</c:v>
                </c:pt>
                <c:pt idx="4">
                  <c:v>0.59727811805010766</c:v>
                </c:pt>
                <c:pt idx="5">
                  <c:v>0.56819218023683227</c:v>
                </c:pt>
                <c:pt idx="6">
                  <c:v>0.53791869519127855</c:v>
                </c:pt>
                <c:pt idx="7">
                  <c:v>0.51114827054032186</c:v>
                </c:pt>
                <c:pt idx="8">
                  <c:v>0.48731255198763701</c:v>
                </c:pt>
                <c:pt idx="9">
                  <c:v>0.46248038170364197</c:v>
                </c:pt>
                <c:pt idx="10">
                  <c:v>0.44105436942916165</c:v>
                </c:pt>
                <c:pt idx="11">
                  <c:v>0.42120006436442192</c:v>
                </c:pt>
                <c:pt idx="12">
                  <c:v>0.40002854449010722</c:v>
                </c:pt>
                <c:pt idx="13">
                  <c:v>0.38184153705529689</c:v>
                </c:pt>
                <c:pt idx="14">
                  <c:v>0.36891974805338756</c:v>
                </c:pt>
                <c:pt idx="15">
                  <c:v>0.36162697424497753</c:v>
                </c:pt>
                <c:pt idx="16">
                  <c:v>0.36627602055137476</c:v>
                </c:pt>
                <c:pt idx="17">
                  <c:v>0.38299844641147784</c:v>
                </c:pt>
                <c:pt idx="18">
                  <c:v>0.40483191015302483</c:v>
                </c:pt>
                <c:pt idx="19">
                  <c:v>0.43629269875085724</c:v>
                </c:pt>
                <c:pt idx="20">
                  <c:v>0.47756450271286788</c:v>
                </c:pt>
                <c:pt idx="21">
                  <c:v>0.51895731487260266</c:v>
                </c:pt>
                <c:pt idx="22">
                  <c:v>0.55849176166245296</c:v>
                </c:pt>
                <c:pt idx="23">
                  <c:v>0.59252017762935349</c:v>
                </c:pt>
                <c:pt idx="24">
                  <c:v>0.62267823958165192</c:v>
                </c:pt>
                <c:pt idx="25">
                  <c:v>0.65106366936839588</c:v>
                </c:pt>
                <c:pt idx="26">
                  <c:v>0.68027366909078557</c:v>
                </c:pt>
                <c:pt idx="27">
                  <c:v>0.7108907460206646</c:v>
                </c:pt>
                <c:pt idx="28">
                  <c:v>0.7306777563343948</c:v>
                </c:pt>
                <c:pt idx="29">
                  <c:v>0.74296275603107997</c:v>
                </c:pt>
                <c:pt idx="30">
                  <c:v>0.75153989411744138</c:v>
                </c:pt>
                <c:pt idx="31">
                  <c:v>0.76156285041852301</c:v>
                </c:pt>
                <c:pt idx="32">
                  <c:v>0.77136366104009213</c:v>
                </c:pt>
                <c:pt idx="33">
                  <c:v>0.77960032572921489</c:v>
                </c:pt>
                <c:pt idx="34">
                  <c:v>0.78647887541165973</c:v>
                </c:pt>
                <c:pt idx="35">
                  <c:v>0.7960558294527893</c:v>
                </c:pt>
                <c:pt idx="36">
                  <c:v>0.80184447560989403</c:v>
                </c:pt>
                <c:pt idx="37">
                  <c:v>0.80463464142539431</c:v>
                </c:pt>
                <c:pt idx="38">
                  <c:v>0.80266127246200081</c:v>
                </c:pt>
                <c:pt idx="39">
                  <c:v>0.80767683508004939</c:v>
                </c:pt>
                <c:pt idx="40">
                  <c:v>0.80613249097510042</c:v>
                </c:pt>
                <c:pt idx="41">
                  <c:v>0.79818693546181474</c:v>
                </c:pt>
                <c:pt idx="42">
                  <c:v>0.80636735942388715</c:v>
                </c:pt>
                <c:pt idx="43">
                  <c:v>0.81349038903460558</c:v>
                </c:pt>
                <c:pt idx="44">
                  <c:v>0.80763453757864334</c:v>
                </c:pt>
                <c:pt idx="45">
                  <c:v>0.80254329946832537</c:v>
                </c:pt>
                <c:pt idx="46">
                  <c:v>0.79738075359839278</c:v>
                </c:pt>
                <c:pt idx="47">
                  <c:v>0.78941372545592325</c:v>
                </c:pt>
                <c:pt idx="48">
                  <c:v>0.77557141828957199</c:v>
                </c:pt>
                <c:pt idx="49">
                  <c:v>0.76042906804224208</c:v>
                </c:pt>
                <c:pt idx="50">
                  <c:v>0.74237120895097297</c:v>
                </c:pt>
                <c:pt idx="51">
                  <c:v>0.73418457988848307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027392"/>
        <c:axId val="220050560"/>
      </c:lineChart>
      <c:catAx>
        <c:axId val="2500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050560"/>
        <c:crosses val="autoZero"/>
        <c:auto val="1"/>
        <c:lblAlgn val="ctr"/>
        <c:lblOffset val="100"/>
        <c:noMultiLvlLbl val="0"/>
      </c:catAx>
      <c:valAx>
        <c:axId val="22005056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250027392"/>
        <c:crosses val="autoZero"/>
        <c:crossBetween val="between"/>
        <c:majorUnit val="0.2"/>
      </c:valAx>
      <c:spPr>
        <a:noFill/>
      </c:spPr>
    </c:plotArea>
    <c:legend>
      <c:legendPos val="b"/>
      <c:layout>
        <c:manualLayout>
          <c:xMode val="edge"/>
          <c:yMode val="edge"/>
          <c:x val="0.17315022989648324"/>
          <c:y val="0.91706030679130901"/>
          <c:w val="0.65369941838821033"/>
          <c:h val="7.9790241560461536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aseline="0">
          <a:solidFill>
            <a:srgbClr val="024D6E"/>
          </a:solidFill>
        </a:defRPr>
      </a:pPr>
      <a:endParaRPr lang="nb-NO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8BD78E2-55D4-49A5-87E1-5EF7B033E92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721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Generell presentasjon om Agder Energi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2010</a:t>
            </a:r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96749B3-571A-4E5F-9A6C-4C8F8FCE87A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264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nb-NO" dirty="0">
              <a:ea typeface="ＭＳ Ｐゴシック" pitchFamily="16" charset="-128"/>
            </a:endParaRPr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4D8AFD-510B-4928-A542-92BD6B384F1B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0DD161-FE67-45EB-ABCF-DDFDD113CDE2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637A18-6417-4E12-9C67-6DCA322B045C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33E8EF-C1BF-49F6-8B03-5A695AD36A22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smtClean="0"/>
              <a:t>Grimstad Vest trafostasjon</a:t>
            </a:r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C0A3BB-BF41-4BB3-A5DA-4F4E1CC35818}" type="slidenum">
              <a:rPr lang="nb-NO" altLang="nb-NO" smtClean="0"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nb-NO" altLang="nb-NO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 descr="2_boelg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b-NO" altLang="nb-NO" smtClean="0">
              <a:ea typeface="MS PGothic" pitchFamily="34" charset="-128"/>
            </a:endParaRPr>
          </a:p>
        </p:txBody>
      </p:sp>
      <p:pic>
        <p:nvPicPr>
          <p:cNvPr id="7" name="Bilde 9" descr="linje til ppt_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27075"/>
            <a:ext cx="7772400" cy="108267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01675" y="2017713"/>
            <a:ext cx="7786688" cy="411162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8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5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 marL="0" indent="11113"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05000"/>
          </a:xfrm>
        </p:spPr>
        <p:txBody>
          <a:bodyPr/>
          <a:lstStyle>
            <a:lvl1pPr marL="0" indent="0">
              <a:defRPr sz="1400"/>
            </a:lvl1pPr>
            <a:lvl4pPr marL="3175" indent="-3175">
              <a:defRPr/>
            </a:lvl4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0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198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728663"/>
            <a:ext cx="7772400" cy="52149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28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28663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3962400"/>
          </a:xfrm>
          <a:noFill/>
        </p:spPr>
        <p:txBody>
          <a:bodyPr/>
          <a:lstStyle/>
          <a:p>
            <a:pPr lvl="0"/>
            <a:r>
              <a:rPr lang="nb-NO" noProof="0" dirty="0" smtClean="0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251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b-NO" altLang="nb-NO" smtClean="0">
              <a:ea typeface="MS PGothic" pitchFamily="34" charset="-128"/>
            </a:endParaRPr>
          </a:p>
        </p:txBody>
      </p:sp>
      <p:sp>
        <p:nvSpPr>
          <p:cNvPr id="102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029" name="Bilde 6" descr="AE_strok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45" r:id="rId4"/>
    <p:sldLayoutId id="2147483846" r:id="rId5"/>
    <p:sldLayoutId id="2147483847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Verdana" pitchFamily="-110" charset="0"/>
          <a:ea typeface="MS PGothic" pitchFamily="34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24D6E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2000"/>
        </a:spcBef>
        <a:spcAft>
          <a:spcPts val="400"/>
        </a:spcAft>
        <a:buSzPct val="80000"/>
        <a:buChar char="•"/>
        <a:defRPr sz="2200">
          <a:solidFill>
            <a:srgbClr val="024D6E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379413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SzPct val="80000"/>
        <a:buFont typeface="Times" pitchFamily="18" charset="0"/>
        <a:buChar char="•"/>
        <a:defRPr sz="2200">
          <a:solidFill>
            <a:srgbClr val="024D6E"/>
          </a:solidFill>
          <a:latin typeface="+mn-lt"/>
          <a:ea typeface="MS PGothic" pitchFamily="34" charset="-128"/>
        </a:defRPr>
      </a:lvl2pPr>
      <a:lvl3pPr marL="758825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SzPct val="90000"/>
        <a:buFont typeface="Times" pitchFamily="18" charset="0"/>
        <a:buChar char="•"/>
        <a:defRPr sz="2000">
          <a:solidFill>
            <a:srgbClr val="024D6E"/>
          </a:solidFill>
          <a:latin typeface="+mn-lt"/>
          <a:ea typeface="MS PGothic" pitchFamily="34" charset="-128"/>
        </a:defRPr>
      </a:lvl3pPr>
      <a:lvl4pPr marL="1047750" indent="-98425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Char char="–"/>
        <a:defRPr sz="1400">
          <a:solidFill>
            <a:srgbClr val="024D6E"/>
          </a:solidFill>
          <a:latin typeface="+mn-lt"/>
          <a:ea typeface="MS PGothic" pitchFamily="34" charset="-128"/>
        </a:defRPr>
      </a:lvl4pPr>
      <a:lvl5pPr marL="1427163" indent="-188913" algn="l" rtl="0" eaLnBrk="0" fontAlgn="base" hangingPunct="0">
        <a:lnSpc>
          <a:spcPts val="2000"/>
        </a:lnSpc>
        <a:spcBef>
          <a:spcPts val="2000"/>
        </a:spcBef>
        <a:spcAft>
          <a:spcPts val="400"/>
        </a:spcAft>
        <a:buChar char="»"/>
        <a:defRPr sz="1400">
          <a:solidFill>
            <a:srgbClr val="024D6E"/>
          </a:solidFill>
          <a:latin typeface="+mn-lt"/>
          <a:ea typeface="MS PGothic" pitchFamily="34" charset="-128"/>
        </a:defRPr>
      </a:lvl5pPr>
      <a:lvl6pPr marL="18843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6pPr>
      <a:lvl7pPr marL="23415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7pPr>
      <a:lvl8pPr marL="27987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8pPr>
      <a:lvl9pPr marL="3255963" indent="-188913" algn="l" rtl="0" eaLnBrk="1" fontAlgn="base" hangingPunct="1">
        <a:lnSpc>
          <a:spcPts val="2000"/>
        </a:lnSpc>
        <a:spcBef>
          <a:spcPts val="2000"/>
        </a:spcBef>
        <a:spcAft>
          <a:spcPts val="400"/>
        </a:spcAft>
        <a:defRPr sz="1400">
          <a:solidFill>
            <a:srgbClr val="024D6E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no/url?sa=i&amp;rct=j&amp;q=&amp;esrc=s&amp;frm=1&amp;source=images&amp;cd=&amp;cad=rja&amp;docid=dqyvubjooIbAeM&amp;tbnid=6ULxthosr1CsiM:&amp;ved=0CAUQjRw&amp;url=http://www.fotos.sc/PHPSESSID=b61b38f452e5eb0e908e5932a95aec5e/gali_+216992/uf+11466/gallery.html&amp;ei=Gj5IUZntMOGq4ATCm4DICw&amp;bvm=bv.43828540,d.bGE&amp;psig=AFQjCNFJs3kec34JBLRaTCGq2Tx5lppntA&amp;ust=1363775368015797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5.xls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7.xls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9.xls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22" descr="avlang_el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738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e 9" descr="linje til ppt_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7"/>
          <p:cNvSpPr txBox="1">
            <a:spLocks/>
          </p:cNvSpPr>
          <p:nvPr/>
        </p:nvSpPr>
        <p:spPr bwMode="auto">
          <a:xfrm>
            <a:off x="685800" y="727075"/>
            <a:ext cx="7772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b-NO" sz="4300" kern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pitchFamily="-110" charset="-128"/>
              </a:rPr>
              <a:t>Investorpresentasjon </a:t>
            </a:r>
          </a:p>
        </p:txBody>
      </p:sp>
      <p:sp>
        <p:nvSpPr>
          <p:cNvPr id="11" name="Subtitle 8"/>
          <p:cNvSpPr txBox="1">
            <a:spLocks/>
          </p:cNvSpPr>
          <p:nvPr/>
        </p:nvSpPr>
        <p:spPr bwMode="auto">
          <a:xfrm>
            <a:off x="714375" y="1704975"/>
            <a:ext cx="77866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defRPr/>
            </a:pPr>
            <a:r>
              <a:rPr lang="nb-NO" sz="18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Årsrapport 2015				</a:t>
            </a:r>
            <a:r>
              <a:rPr lang="nb-NO" sz="1800" kern="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 </a:t>
            </a:r>
            <a:r>
              <a:rPr lang="nb-NO" sz="18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29. </a:t>
            </a:r>
            <a:r>
              <a:rPr lang="nb-NO" sz="1800" kern="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april </a:t>
            </a:r>
            <a:r>
              <a:rPr lang="nb-NO" sz="18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pitchFamily="-110" charset="-128"/>
              </a:rPr>
              <a:t>2016</a:t>
            </a:r>
            <a:endParaRPr lang="nb-NO" sz="1800" kern="0" dirty="0">
              <a:solidFill>
                <a:schemeClr val="bg1"/>
              </a:solidFill>
              <a:latin typeface="+mn-lt"/>
              <a:ea typeface="ＭＳ Ｐゴシック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952500" y="0"/>
            <a:ext cx="7772400" cy="1143000"/>
          </a:xfrm>
        </p:spPr>
        <p:txBody>
          <a:bodyPr/>
          <a:lstStyle/>
          <a:p>
            <a:r>
              <a:rPr lang="nb-NO" altLang="nb-NO" smtClean="0"/>
              <a:t>Kjernevirksomhet</a:t>
            </a:r>
          </a:p>
        </p:txBody>
      </p:sp>
      <p:pic>
        <p:nvPicPr>
          <p:cNvPr id="12291" name="Picture 2" descr="http://www.ae.no/ae/multimedia/archive/00022/427_Ny_Nomeland_3063_222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449388"/>
            <a:ext cx="24145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portal.a-e.no/ae/portal/SiteCollectionImages/nettbil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449388"/>
            <a:ext cx="2430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portal.a-e.no/ae/portal/SiteCollectionImages/01%20Seksjon%20sikring%20hov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913188"/>
            <a:ext cx="24463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uppe 27"/>
          <p:cNvGrpSpPr>
            <a:grpSpLocks/>
          </p:cNvGrpSpPr>
          <p:nvPr/>
        </p:nvGrpSpPr>
        <p:grpSpPr bwMode="auto">
          <a:xfrm>
            <a:off x="4887913" y="3913188"/>
            <a:ext cx="2398712" cy="1603375"/>
            <a:chOff x="4499992" y="1556792"/>
            <a:chExt cx="4320480" cy="2880743"/>
          </a:xfrm>
        </p:grpSpPr>
        <p:pic>
          <p:nvPicPr>
            <p:cNvPr id="12303" name="Picture 10" descr="http://www.fotos.sc/img2/u/wolfspirit1/n/Grill__Feuer__Flamm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62"/>
            <a:stretch>
              <a:fillRect/>
            </a:stretch>
          </p:blipFill>
          <p:spPr bwMode="auto">
            <a:xfrm>
              <a:off x="7380312" y="1556792"/>
              <a:ext cx="144016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8" descr="Elkraf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3" t="2438" r="64929"/>
            <a:stretch>
              <a:fillRect/>
            </a:stretch>
          </p:blipFill>
          <p:spPr bwMode="auto">
            <a:xfrm>
              <a:off x="6372200" y="1556792"/>
              <a:ext cx="1368152" cy="288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http://www.agderposten.no/polopoly_fs/1.7223534!/image/1437039647.jpg_gen/derivatives/derivative_article_980/143703964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8" t="8385" r="23920" b="39217"/>
            <a:stretch>
              <a:fillRect/>
            </a:stretch>
          </p:blipFill>
          <p:spPr bwMode="auto">
            <a:xfrm>
              <a:off x="4499992" y="1556792"/>
              <a:ext cx="1872208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Sylinder 12"/>
          <p:cNvSpPr txBox="1"/>
          <p:nvPr/>
        </p:nvSpPr>
        <p:spPr>
          <a:xfrm>
            <a:off x="973138" y="1017588"/>
            <a:ext cx="1301750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Vannkraft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765675" y="1017588"/>
            <a:ext cx="677863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Nett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960438" y="3451225"/>
            <a:ext cx="1993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Kraftforvaltning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808538" y="3465513"/>
            <a:ext cx="10302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Marked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838700" y="5538788"/>
            <a:ext cx="27045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LOS    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 – </a:t>
            </a: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energisalg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Otera  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 – </a:t>
            </a: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infrastruktur entreprenør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Varme 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 – </a:t>
            </a: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fjernvarme og </a:t>
            </a:r>
            <a:r>
              <a:rPr lang="nb-NO" sz="1100" dirty="0" smtClean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kjøling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973138" y="3033713"/>
            <a:ext cx="2735262" cy="263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Utbygging og drift av vannkraftverk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4791075" y="3059113"/>
            <a:ext cx="25781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Utbygging og drift av strømnettet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973138" y="5543550"/>
            <a:ext cx="22510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Krafthandel/trading,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100" dirty="0">
                <a:solidFill>
                  <a:srgbClr val="024D6E"/>
                </a:solidFill>
                <a:latin typeface="+mn-lt"/>
                <a:ea typeface="+mj-ea"/>
                <a:cs typeface="+mj-cs"/>
              </a:rPr>
              <a:t>Verdiøkning av vår portefølje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Kjernefokus og kapitalfrigjøring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Agder Energi har solgt en betydelig andel virksomhet som ikke støtter kjernevirksomheten de siste årene, senest </a:t>
            </a:r>
            <a:r>
              <a:rPr lang="nb-NO" dirty="0" smtClean="0"/>
              <a:t>andelene </a:t>
            </a:r>
            <a:r>
              <a:rPr lang="nb-NO" dirty="0" smtClean="0"/>
              <a:t>i Småkraft, Fosen Vind og Bjerkreim Vind.</a:t>
            </a:r>
          </a:p>
          <a:p>
            <a:r>
              <a:rPr lang="nb-NO" dirty="0" smtClean="0"/>
              <a:t>Kapitalfrigjøring på ca. 1,3 mrd. kr benyttes til investeringer innen vannkraft og nett.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64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500063" y="119063"/>
            <a:ext cx="8248650" cy="1143000"/>
          </a:xfrm>
        </p:spPr>
        <p:txBody>
          <a:bodyPr/>
          <a:lstStyle/>
          <a:p>
            <a:r>
              <a:rPr lang="nb-NO" altLang="nb-NO" sz="3200" dirty="0" smtClean="0"/>
              <a:t>Utbyggingsfasen går mot slutten</a:t>
            </a:r>
          </a:p>
        </p:txBody>
      </p:sp>
      <p:sp>
        <p:nvSpPr>
          <p:cNvPr id="14339" name="Plassholder for innhold 3"/>
          <p:cNvSpPr txBox="1">
            <a:spLocks/>
          </p:cNvSpPr>
          <p:nvPr/>
        </p:nvSpPr>
        <p:spPr bwMode="auto">
          <a:xfrm>
            <a:off x="4787900" y="1385888"/>
            <a:ext cx="39608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b="1" dirty="0"/>
              <a:t>Hovedprosjekter: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Brokke Nord og Sør, Skarg kraftverk 175 GWh. </a:t>
            </a:r>
            <a:r>
              <a:rPr lang="nb-NO" altLang="nb-NO" sz="1600" dirty="0" smtClean="0"/>
              <a:t>Ferdigstilt </a:t>
            </a:r>
            <a:r>
              <a:rPr lang="nb-NO" altLang="nb-NO" sz="1600" dirty="0"/>
              <a:t>Q2 2014.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Åseral-prosjektene, potensiale på ca. 200 GWh. 2014-2018. </a:t>
            </a:r>
            <a:r>
              <a:rPr lang="nb-NO" altLang="nb-NO" sz="1600" dirty="0" smtClean="0"/>
              <a:t>Skjerka dammer igangsatt Q3 2014.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Iveland </a:t>
            </a:r>
            <a:r>
              <a:rPr lang="nb-NO" altLang="nb-NO" sz="1600" dirty="0" smtClean="0"/>
              <a:t>II </a:t>
            </a:r>
            <a:r>
              <a:rPr lang="nb-NO" altLang="nb-NO" sz="1600" dirty="0"/>
              <a:t>150 </a:t>
            </a:r>
            <a:r>
              <a:rPr lang="nb-NO" altLang="nb-NO" sz="1600" dirty="0" smtClean="0"/>
              <a:t>GWh. Idriftsatt Q1 </a:t>
            </a:r>
            <a:r>
              <a:rPr lang="nb-NO" altLang="nb-NO" sz="1600" dirty="0"/>
              <a:t>2016</a:t>
            </a:r>
            <a:r>
              <a:rPr lang="nb-NO" altLang="nb-NO" sz="1600" dirty="0" smtClean="0"/>
              <a:t>.</a:t>
            </a:r>
            <a:endParaRPr lang="nb-NO" altLang="nb-NO" sz="1800" dirty="0">
              <a:solidFill>
                <a:srgbClr val="006595"/>
              </a:solidFill>
            </a:endParaRPr>
          </a:p>
        </p:txBody>
      </p:sp>
      <p:pic>
        <p:nvPicPr>
          <p:cNvPr id="31746" name="Bilde 1" descr="cid:4339C8C0-9648-4D6D-9BDA-382888F56D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385888"/>
            <a:ext cx="4850812" cy="47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ett pil 10"/>
          <p:cNvCxnSpPr>
            <a:cxnSpLocks noChangeShapeType="1"/>
          </p:cNvCxnSpPr>
          <p:nvPr/>
        </p:nvCxnSpPr>
        <p:spPr bwMode="auto">
          <a:xfrm flipH="1" flipV="1">
            <a:off x="2809875" y="4832350"/>
            <a:ext cx="1978025" cy="549275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tt pil 10"/>
          <p:cNvCxnSpPr>
            <a:cxnSpLocks noChangeShapeType="1"/>
          </p:cNvCxnSpPr>
          <p:nvPr/>
        </p:nvCxnSpPr>
        <p:spPr bwMode="auto">
          <a:xfrm flipH="1">
            <a:off x="2543175" y="1851025"/>
            <a:ext cx="2244727" cy="697058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Ellipse 2"/>
          <p:cNvSpPr/>
          <p:nvPr/>
        </p:nvSpPr>
        <p:spPr bwMode="auto">
          <a:xfrm>
            <a:off x="1638299" y="2247900"/>
            <a:ext cx="771525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 rot="420000">
            <a:off x="1714500" y="3524250"/>
            <a:ext cx="266700" cy="8763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25" name="Rett pil 9"/>
          <p:cNvCxnSpPr>
            <a:cxnSpLocks noChangeShapeType="1"/>
          </p:cNvCxnSpPr>
          <p:nvPr/>
        </p:nvCxnSpPr>
        <p:spPr bwMode="auto">
          <a:xfrm flipH="1">
            <a:off x="2066927" y="3797300"/>
            <a:ext cx="2720973" cy="165100"/>
          </a:xfrm>
          <a:prstGeom prst="straightConnector1">
            <a:avLst/>
          </a:prstGeom>
          <a:noFill/>
          <a:ln w="28575" algn="ctr">
            <a:solidFill>
              <a:srgbClr val="14B3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Ellipse 27"/>
          <p:cNvSpPr/>
          <p:nvPr/>
        </p:nvSpPr>
        <p:spPr bwMode="auto">
          <a:xfrm>
            <a:off x="2324100" y="4714875"/>
            <a:ext cx="438150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0" name="Ellipse 29"/>
          <p:cNvSpPr/>
          <p:nvPr/>
        </p:nvSpPr>
        <p:spPr bwMode="auto">
          <a:xfrm rot="3660000">
            <a:off x="1907860" y="2631222"/>
            <a:ext cx="347212" cy="2667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685800" y="376238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Investeringer 2016 - 2020</a:t>
            </a:r>
          </a:p>
        </p:txBody>
      </p:sp>
      <p:sp>
        <p:nvSpPr>
          <p:cNvPr id="13315" name="Plassholder for innhold 4"/>
          <p:cNvSpPr>
            <a:spLocks noGrp="1"/>
          </p:cNvSpPr>
          <p:nvPr>
            <p:ph sz="half" idx="2"/>
          </p:nvPr>
        </p:nvSpPr>
        <p:spPr>
          <a:xfrm>
            <a:off x="4772024" y="1771650"/>
            <a:ext cx="4124325" cy="3962400"/>
          </a:xfrm>
        </p:spPr>
        <p:txBody>
          <a:bodyPr/>
          <a:lstStyle/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/>
              <a:t>Mer enn 95 </a:t>
            </a:r>
            <a:r>
              <a:rPr lang="nb-NO" altLang="nb-NO" sz="1400" dirty="0" smtClean="0"/>
              <a:t>% </a:t>
            </a:r>
            <a:r>
              <a:rPr lang="nb-NO" altLang="nb-NO" sz="1400" dirty="0"/>
              <a:t>vannkraft og nett.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i="1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i="1" dirty="0" smtClean="0"/>
              <a:t>Planlagt</a:t>
            </a:r>
            <a:r>
              <a:rPr lang="nb-NO" altLang="nb-NO" sz="1400" dirty="0" smtClean="0"/>
              <a:t> investeringsnivå ca. 1 250 mill. kr pr. år ut 2018, deretter ned til nivå 800 mill. kr pr år. Reinvesteringer i Nett inngår i inntektsrammen.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nb-NO" altLang="nb-NO" sz="1400" dirty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Kontraktsforpliktet </a:t>
            </a:r>
            <a:r>
              <a:rPr lang="nb-NO" altLang="nb-NO" sz="1400" dirty="0"/>
              <a:t>og  myndighetspålagt </a:t>
            </a:r>
            <a:r>
              <a:rPr lang="nb-NO" altLang="nb-NO" sz="1400" dirty="0" smtClean="0"/>
              <a:t>i snitt 550 </a:t>
            </a:r>
            <a:r>
              <a:rPr lang="nb-NO" altLang="nb-NO" sz="1400" dirty="0"/>
              <a:t>mill. kr pr. år </a:t>
            </a:r>
            <a:r>
              <a:rPr lang="nb-NO" altLang="nb-NO" sz="1400" dirty="0" smtClean="0"/>
              <a:t>i </a:t>
            </a:r>
            <a:r>
              <a:rPr lang="nb-NO" altLang="nb-NO" sz="1400" dirty="0"/>
              <a:t>5-årsperioden.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Nettinvesteringene inkluderer AMS, samt trafostasjon Honna som overtas av Statnett i 2018.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400" dirty="0" smtClean="0"/>
              <a:t>Opsjoner innen vannkraft.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4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lang="nb-NO" altLang="nb-NO" sz="1400" dirty="0" smtClean="0"/>
              <a:t> </a:t>
            </a:r>
          </a:p>
        </p:txBody>
      </p:sp>
      <p:graphicFrame>
        <p:nvGraphicFramePr>
          <p:cNvPr id="7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09300"/>
              </p:ext>
            </p:extLst>
          </p:nvPr>
        </p:nvGraphicFramePr>
        <p:xfrm>
          <a:off x="544513" y="4435475"/>
          <a:ext cx="4037012" cy="114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462"/>
                <a:gridCol w="2495550"/>
              </a:tblGrid>
              <a:tr h="324259">
                <a:tc>
                  <a:txBody>
                    <a:bodyPr/>
                    <a:lstStyle/>
                    <a:p>
                      <a:endParaRPr lang="nb-NO" sz="11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Største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prosjekter</a:t>
                      </a:r>
                      <a:endParaRPr lang="nb-NO" sz="1200" dirty="0" smtClean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199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AE Nett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AMS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  <a:tr h="252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AE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Vannkraft</a:t>
                      </a:r>
                      <a:endParaRPr lang="nb-NO" sz="1200" dirty="0" smtClean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Skjerka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dammer og aggregat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  <a:tr h="274199">
                <a:tc>
                  <a:txBody>
                    <a:bodyPr/>
                    <a:lstStyle/>
                    <a:p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AE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Vannkraft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200" dirty="0" smtClean="0">
                          <a:solidFill>
                            <a:srgbClr val="024D6E"/>
                          </a:solidFill>
                        </a:rPr>
                        <a:t>Iveland</a:t>
                      </a:r>
                      <a:r>
                        <a:rPr lang="nb-NO" sz="1200" baseline="0" dirty="0" smtClean="0">
                          <a:solidFill>
                            <a:srgbClr val="024D6E"/>
                          </a:solidFill>
                        </a:rPr>
                        <a:t> II</a:t>
                      </a:r>
                      <a:endParaRPr lang="nb-NO" sz="1200" dirty="0">
                        <a:solidFill>
                          <a:srgbClr val="024D6E"/>
                        </a:solidFill>
                      </a:endParaRPr>
                    </a:p>
                  </a:txBody>
                  <a:tcPr marL="91438" marR="91438" marT="45660" marB="45660"/>
                </a:tc>
              </a:tr>
            </a:tbl>
          </a:graphicData>
        </a:graphic>
      </p:graphicFrame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70252"/>
              </p:ext>
            </p:extLst>
          </p:nvPr>
        </p:nvGraphicFramePr>
        <p:xfrm>
          <a:off x="690563" y="836613"/>
          <a:ext cx="3813175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Objek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836613"/>
                        <a:ext cx="3813175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Fokus på resultatforbedring</a:t>
            </a:r>
          </a:p>
        </p:txBody>
      </p:sp>
      <p:sp>
        <p:nvSpPr>
          <p:cNvPr id="15363" name="Plassholder for innhold 2"/>
          <p:cNvSpPr txBox="1">
            <a:spLocks/>
          </p:cNvSpPr>
          <p:nvPr/>
        </p:nvSpPr>
        <p:spPr bwMode="auto">
          <a:xfrm>
            <a:off x="762000" y="1762125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914400" indent="-3429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91440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3716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18288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2860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2743200" indent="-28575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Organisering – et enklere konsern.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Kjernefokus </a:t>
            </a:r>
            <a:r>
              <a:rPr lang="nb-NO" sz="2000" dirty="0"/>
              <a:t>– solgt en rekke selskaper.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Effektivisering </a:t>
            </a:r>
            <a:r>
              <a:rPr lang="nb-NO" sz="2000" dirty="0"/>
              <a:t>og bemanningsreduksjoner.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Kontinuerlig </a:t>
            </a:r>
            <a:r>
              <a:rPr lang="nb-NO" sz="2000" dirty="0"/>
              <a:t>forbedring av alle arbeidsprosesser.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Fokus </a:t>
            </a:r>
            <a:r>
              <a:rPr lang="nb-NO" sz="2000" dirty="0"/>
              <a:t>på gevinstrealisering.</a:t>
            </a:r>
          </a:p>
          <a:p>
            <a:pPr marL="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 smtClean="0"/>
              <a:t>Sikre </a:t>
            </a:r>
            <a:r>
              <a:rPr lang="nb-NO" sz="2000" dirty="0"/>
              <a:t>økt omstillingsevne.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Selskapsoversikt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Strategi og investeringer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Finansiell info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Finansiering og likviditet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54" y="1609725"/>
            <a:ext cx="2768307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Hovedpunkter 2015</a:t>
            </a:r>
          </a:p>
        </p:txBody>
      </p:sp>
      <p:sp>
        <p:nvSpPr>
          <p:cNvPr id="17411" name="Plassholder for innhold 2"/>
          <p:cNvSpPr txBox="1">
            <a:spLocks/>
          </p:cNvSpPr>
          <p:nvPr/>
        </p:nvSpPr>
        <p:spPr bwMode="auto">
          <a:xfrm>
            <a:off x="790575" y="1828800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800100" indent="-3429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1800" dirty="0" smtClean="0"/>
              <a:t>Godt </a:t>
            </a:r>
            <a:r>
              <a:rPr lang="nb-NO" altLang="nb-NO" sz="1800" dirty="0"/>
              <a:t>resultat fra driften.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n-NO" sz="1800" dirty="0"/>
              <a:t>2 235 mill. kr (2 467 </a:t>
            </a:r>
            <a:r>
              <a:rPr lang="nn-NO" sz="1800" dirty="0" smtClean="0"/>
              <a:t>mill. kr</a:t>
            </a:r>
            <a:r>
              <a:rPr lang="nn-NO" sz="1800" dirty="0"/>
              <a:t>) i underliggende </a:t>
            </a:r>
            <a:r>
              <a:rPr lang="nn-NO" sz="1800" dirty="0" smtClean="0"/>
              <a:t>EBITDA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1800" dirty="0" smtClean="0"/>
          </a:p>
          <a:p>
            <a:r>
              <a:rPr lang="nb-NO" sz="1800" dirty="0" smtClean="0"/>
              <a:t>Solgt eierandel i Småkraft og Fosen Vind.</a:t>
            </a:r>
            <a:endParaRPr lang="nb-NO" sz="1800" dirty="0"/>
          </a:p>
          <a:p>
            <a:r>
              <a:rPr lang="nb-NO" sz="1800" dirty="0"/>
              <a:t>Fortsatt stor investeringsaktivitet 1 367 mill.kr. (1 200 mill. kr)</a:t>
            </a:r>
          </a:p>
          <a:p>
            <a:pPr lvl="1"/>
            <a:r>
              <a:rPr lang="nn-NO" sz="1800" dirty="0"/>
              <a:t>Herav er 90 mill. kr (100 </a:t>
            </a:r>
            <a:r>
              <a:rPr lang="nn-NO" sz="1800" dirty="0" smtClean="0"/>
              <a:t>mill. kr</a:t>
            </a:r>
            <a:r>
              <a:rPr lang="nn-NO" sz="1800" dirty="0"/>
              <a:t>) nettinvesteringer betalt av </a:t>
            </a:r>
            <a:r>
              <a:rPr lang="nn-NO" sz="1800" dirty="0" smtClean="0"/>
              <a:t>kunder.</a:t>
            </a:r>
            <a:endParaRPr lang="nb-NO" sz="1800" dirty="0"/>
          </a:p>
          <a:p>
            <a:r>
              <a:rPr lang="nb-NO" sz="1800" dirty="0"/>
              <a:t>Rekordlavt </a:t>
            </a:r>
            <a:r>
              <a:rPr lang="nb-NO" sz="1800" dirty="0" smtClean="0"/>
              <a:t>sykefravær.</a:t>
            </a:r>
            <a:endParaRPr lang="nb-NO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Nøkkeltall</a:t>
            </a:r>
          </a:p>
        </p:txBody>
      </p:sp>
      <p:sp>
        <p:nvSpPr>
          <p:cNvPr id="7" name="Rektangel 6"/>
          <p:cNvSpPr/>
          <p:nvPr/>
        </p:nvSpPr>
        <p:spPr>
          <a:xfrm>
            <a:off x="642938" y="5697538"/>
            <a:ext cx="71691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5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* FFO ujustert, justeringer gjøres i skyggerating. Rentebærende gjeld på 4 kvartalers rullerende basis.</a:t>
            </a:r>
          </a:p>
        </p:txBody>
      </p:sp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30286"/>
              </p:ext>
            </p:extLst>
          </p:nvPr>
        </p:nvGraphicFramePr>
        <p:xfrm>
          <a:off x="703263" y="2024063"/>
          <a:ext cx="6949060" cy="3292479"/>
        </p:xfrm>
        <a:graphic>
          <a:graphicData uri="http://schemas.openxmlformats.org/drawingml/2006/table">
            <a:tbl>
              <a:tblPr firstRow="1" bandRow="1"/>
              <a:tblGrid>
                <a:gridCol w="2658047"/>
                <a:gridCol w="855980"/>
                <a:gridCol w="855980"/>
                <a:gridCol w="855980"/>
                <a:gridCol w="855980"/>
                <a:gridCol w="867093"/>
              </a:tblGrid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b="0" dirty="0" smtClean="0"/>
                        <a:t>(Mill. kr)</a:t>
                      </a:r>
                      <a:endParaRPr lang="nb-NO" sz="1800" b="0" dirty="0"/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2015</a:t>
                      </a:r>
                      <a:endParaRPr lang="nb-NO" sz="1800" dirty="0"/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2014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2013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2012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/>
                        <a:t>2011</a:t>
                      </a:r>
                      <a:endParaRPr lang="nb-NO" sz="1800" dirty="0"/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Driftsinntekter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8 361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7 808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9 391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946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10 684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381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Underliggende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EBITDA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2 235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2 467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2 304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1 957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1 924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Resultat etter skatt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1 220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 475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 834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1 037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  1 153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Egenkapitalandel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24,7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%</a:t>
                      </a:r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22,9 %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26,1 %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25,6 %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21,9 %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Netto rentebærende gjeld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r>
                        <a:rPr lang="nb-NO" sz="1800" baseline="0" dirty="0" smtClean="0">
                          <a:solidFill>
                            <a:schemeClr val="bg2"/>
                          </a:solidFill>
                        </a:rPr>
                        <a:t> 560</a:t>
                      </a:r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8 257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7 647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7 155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6 976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 smtClean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65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FFO/netto gjeld*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21,9 %</a:t>
                      </a:r>
                    </a:p>
                  </a:txBody>
                  <a:tcPr marT="45732" marB="45732">
                    <a:lnL w="12700" cmpd="sng">
                      <a:solidFill>
                        <a:srgbClr val="F4F1EE"/>
                      </a:solidFill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25,1 %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21,8 %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20,0 %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nb-NO" sz="1800" dirty="0" smtClean="0">
                          <a:solidFill>
                            <a:schemeClr val="bg2"/>
                          </a:solidFill>
                        </a:rPr>
                        <a:t>19,8 %</a:t>
                      </a:r>
                      <a:endParaRPr lang="nb-NO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4F1EE"/>
                      </a:solidFill>
                    </a:lnR>
                    <a:lnT w="12700" cap="flat" cmpd="sng" algn="ctr">
                      <a:solidFill>
                        <a:srgbClr val="F4F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685800" y="4667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Utvikling i produksjon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47813"/>
            <a:ext cx="822483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Fyllingsgrad magasiner NO2</a:t>
            </a:r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612774" y="5649913"/>
            <a:ext cx="866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4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Agder Energis ressursbeholdning var vesentlig høyere enn normalt ved utgangen av 2015.</a:t>
            </a:r>
          </a:p>
        </p:txBody>
      </p:sp>
      <p:graphicFrame>
        <p:nvGraphicFramePr>
          <p:cNvPr id="8" name="Plassholder for innhold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42194"/>
              </p:ext>
            </p:extLst>
          </p:nvPr>
        </p:nvGraphicFramePr>
        <p:xfrm>
          <a:off x="467544" y="141277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749300" y="481013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Agenda</a:t>
            </a:r>
          </a:p>
        </p:txBody>
      </p:sp>
      <p:sp>
        <p:nvSpPr>
          <p:cNvPr id="4099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009775"/>
            <a:ext cx="4819650" cy="3962400"/>
          </a:xfrm>
        </p:spPr>
        <p:txBody>
          <a:bodyPr/>
          <a:lstStyle/>
          <a:p>
            <a:pPr marL="342900" indent="-342900" eaLnBrk="1" hangingPunct="1"/>
            <a:r>
              <a:rPr lang="nb-NO" altLang="nb-NO" b="1" dirty="0" smtClean="0">
                <a:solidFill>
                  <a:schemeClr val="bg2"/>
                </a:solidFill>
              </a:rPr>
              <a:t>Selskapsoversikt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Strategi og investeringer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Finansiell info</a:t>
            </a:r>
          </a:p>
          <a:p>
            <a:pPr marL="342900" indent="-342900" eaLnBrk="1" hangingPunct="1"/>
            <a:r>
              <a:rPr lang="nb-NO" altLang="nb-NO" dirty="0" smtClean="0">
                <a:solidFill>
                  <a:schemeClr val="accent5"/>
                </a:solidFill>
              </a:rPr>
              <a:t>Finansiering og likviditet</a:t>
            </a:r>
          </a:p>
        </p:txBody>
      </p:sp>
      <p:pic>
        <p:nvPicPr>
          <p:cNvPr id="4100" name="Plassholder for innhold 9" descr="Vennesla_21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0725"/>
            <a:ext cx="2426502" cy="3581400"/>
          </a:xfrm>
          <a:prstGeom prst="rect">
            <a:avLst/>
          </a:prstGeom>
          <a:noFill/>
          <a:ln w="12700">
            <a:solidFill>
              <a:srgbClr val="006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Prisutvikling Nord Pool</a:t>
            </a:r>
          </a:p>
        </p:txBody>
      </p:sp>
      <p:sp>
        <p:nvSpPr>
          <p:cNvPr id="21508" name="Rektangel 5"/>
          <p:cNvSpPr>
            <a:spLocks noChangeArrowheads="1"/>
          </p:cNvSpPr>
          <p:nvPr/>
        </p:nvSpPr>
        <p:spPr bwMode="auto">
          <a:xfrm>
            <a:off x="755650" y="5314950"/>
            <a:ext cx="813752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>
                <a:solidFill>
                  <a:schemeClr val="bg2"/>
                </a:solidFill>
              </a:rPr>
              <a:t>Gjennomsnittlig spotpris (NO2) </a:t>
            </a:r>
            <a:r>
              <a:rPr lang="nb-NO" altLang="nb-NO" sz="1400" dirty="0" smtClean="0">
                <a:solidFill>
                  <a:schemeClr val="bg2"/>
                </a:solidFill>
              </a:rPr>
              <a:t>17,7 </a:t>
            </a:r>
            <a:r>
              <a:rPr lang="nb-NO" altLang="nb-NO" sz="1400" dirty="0">
                <a:solidFill>
                  <a:schemeClr val="bg2"/>
                </a:solidFill>
              </a:rPr>
              <a:t>øre/KWh i </a:t>
            </a:r>
            <a:r>
              <a:rPr lang="nb-NO" altLang="nb-NO" sz="1400" dirty="0" smtClean="0">
                <a:solidFill>
                  <a:schemeClr val="bg2"/>
                </a:solidFill>
              </a:rPr>
              <a:t>2015, ned 22 </a:t>
            </a:r>
            <a:r>
              <a:rPr lang="nb-NO" altLang="nb-NO" sz="1400" dirty="0">
                <a:solidFill>
                  <a:schemeClr val="bg2"/>
                </a:solidFill>
              </a:rPr>
              <a:t>% fra </a:t>
            </a:r>
            <a:r>
              <a:rPr lang="nb-NO" altLang="nb-NO" sz="1400" dirty="0" smtClean="0">
                <a:solidFill>
                  <a:schemeClr val="bg2"/>
                </a:solidFill>
              </a:rPr>
              <a:t>2014.</a:t>
            </a:r>
            <a:endParaRPr lang="nb-NO" altLang="nb-NO" sz="1400" dirty="0">
              <a:solidFill>
                <a:schemeClr val="bg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 smtClean="0">
                <a:solidFill>
                  <a:schemeClr val="bg2"/>
                </a:solidFill>
              </a:rPr>
              <a:t>Spotpris hittil i år og terminprisene ut året </a:t>
            </a:r>
            <a:r>
              <a:rPr lang="nb-NO" altLang="nb-NO" sz="1400" dirty="0">
                <a:solidFill>
                  <a:schemeClr val="bg2"/>
                </a:solidFill>
              </a:rPr>
              <a:t>indikerer </a:t>
            </a:r>
            <a:r>
              <a:rPr lang="nb-NO" altLang="nb-NO" sz="1400" dirty="0" smtClean="0">
                <a:solidFill>
                  <a:schemeClr val="bg2"/>
                </a:solidFill>
              </a:rPr>
              <a:t>noe lavere </a:t>
            </a:r>
            <a:r>
              <a:rPr lang="nb-NO" altLang="nb-NO" sz="1400" dirty="0">
                <a:solidFill>
                  <a:schemeClr val="bg2"/>
                </a:solidFill>
              </a:rPr>
              <a:t>priser for </a:t>
            </a:r>
            <a:r>
              <a:rPr lang="nb-NO" altLang="nb-NO" sz="1400" dirty="0" smtClean="0">
                <a:solidFill>
                  <a:schemeClr val="bg2"/>
                </a:solidFill>
              </a:rPr>
              <a:t>2016 </a:t>
            </a:r>
            <a:r>
              <a:rPr lang="nb-NO" altLang="nb-NO" sz="1400" dirty="0">
                <a:solidFill>
                  <a:schemeClr val="bg2"/>
                </a:solidFill>
              </a:rPr>
              <a:t>enn gjennomsnittlige spotpriser i </a:t>
            </a:r>
            <a:r>
              <a:rPr lang="nb-NO" altLang="nb-NO" sz="1400" dirty="0" smtClean="0">
                <a:solidFill>
                  <a:schemeClr val="bg2"/>
                </a:solidFill>
              </a:rPr>
              <a:t>2015.</a:t>
            </a:r>
            <a:endParaRPr lang="nb-NO" altLang="nb-NO" sz="1400" dirty="0">
              <a:solidFill>
                <a:schemeClr val="bg2"/>
              </a:solidFill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57325"/>
            <a:ext cx="75723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Kontantstrøm</a:t>
            </a:r>
          </a:p>
        </p:txBody>
      </p:sp>
      <p:sp>
        <p:nvSpPr>
          <p:cNvPr id="22532" name="Rektangel 6"/>
          <p:cNvSpPr>
            <a:spLocks noChangeArrowheads="1"/>
          </p:cNvSpPr>
          <p:nvPr/>
        </p:nvSpPr>
        <p:spPr bwMode="auto">
          <a:xfrm>
            <a:off x="755650" y="5229225"/>
            <a:ext cx="813752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/>
              <a:t>God kontantstrøm </a:t>
            </a:r>
            <a:r>
              <a:rPr lang="nb-NO" altLang="nb-NO" sz="1400" dirty="0" smtClean="0"/>
              <a:t>fra underliggende EBITDA, reduksjon i betalt skatt.</a:t>
            </a:r>
            <a:endParaRPr lang="nb-NO" altLang="nb-NO" sz="1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/>
              <a:t>Investeringer i varige driftsmidler utgjorde 1 286 mill. kr. (1 136 mill. kr</a:t>
            </a:r>
            <a:r>
              <a:rPr lang="nb-NO" altLang="nb-NO" sz="1400" dirty="0" smtClean="0"/>
              <a:t>).</a:t>
            </a:r>
            <a:endParaRPr lang="nb-NO" altLang="nb-NO" sz="1400" dirty="0"/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/>
              <a:t>Av dette er 90 mill. kr (100 mill. kr) investeringer i nettanlegg betalt av </a:t>
            </a:r>
            <a:r>
              <a:rPr lang="nb-NO" altLang="nb-NO" sz="1400" dirty="0" smtClean="0"/>
              <a:t>kunder.</a:t>
            </a:r>
            <a:endParaRPr lang="nb-NO" altLang="nb-NO" sz="1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lang="nb-NO" altLang="nb-NO" sz="1400" dirty="0"/>
              <a:t>Over 90% av investeringer </a:t>
            </a:r>
            <a:r>
              <a:rPr lang="nb-NO" altLang="nb-NO" sz="1400" dirty="0" smtClean="0"/>
              <a:t>innen </a:t>
            </a:r>
            <a:r>
              <a:rPr lang="nb-NO" altLang="nb-NO" sz="1400" dirty="0"/>
              <a:t>vannkraft og nett.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573388"/>
              </p:ext>
            </p:extLst>
          </p:nvPr>
        </p:nvGraphicFramePr>
        <p:xfrm>
          <a:off x="858838" y="1435100"/>
          <a:ext cx="6875462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Regneark" r:id="rId3" imgW="6877151" imgH="3629096" progId="Excel.Sheet.8">
                  <p:embed/>
                </p:oleObj>
              </mc:Choice>
              <mc:Fallback>
                <p:oleObj name="Regneark" r:id="rId3" imgW="6877151" imgH="3629096" progId="Excel.Sheet.8">
                  <p:embed/>
                  <p:pic>
                    <p:nvPicPr>
                      <p:cNvPr id="0" name="Plassholder for innhold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35100"/>
                        <a:ext cx="6875462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Utvikling underliggende EBITDA</a:t>
            </a:r>
            <a:r>
              <a:rPr lang="nb-NO" altLang="nb-NO" baseline="30000" smtClean="0"/>
              <a:t>1</a:t>
            </a:r>
          </a:p>
        </p:txBody>
      </p:sp>
      <p:sp>
        <p:nvSpPr>
          <p:cNvPr id="5" name="Rektangel 4"/>
          <p:cNvSpPr/>
          <p:nvPr/>
        </p:nvSpPr>
        <p:spPr>
          <a:xfrm>
            <a:off x="852488" y="6078538"/>
            <a:ext cx="54038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1</a:t>
            </a: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Justert for urealisert verdiendring i kraftderivater og vesentlige engangsposter.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08808"/>
              </p:ext>
            </p:extLst>
          </p:nvPr>
        </p:nvGraphicFramePr>
        <p:xfrm>
          <a:off x="942975" y="1724025"/>
          <a:ext cx="756285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Regneark" r:id="rId3" imgW="8401151" imgH="4581490" progId="Excel.Sheet.8">
                  <p:embed/>
                </p:oleObj>
              </mc:Choice>
              <mc:Fallback>
                <p:oleObj name="Regneark" r:id="rId3" imgW="8401151" imgH="4581490" progId="Excel.Sheet.8">
                  <p:embed/>
                  <p:pic>
                    <p:nvPicPr>
                      <p:cNvPr id="0" name="Plassholder for innhold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724025"/>
                        <a:ext cx="756285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Endring underliggende EBITDA</a:t>
            </a:r>
            <a:r>
              <a:rPr lang="nb-NO" altLang="nb-NO" baseline="30000" smtClean="0"/>
              <a:t>1</a:t>
            </a:r>
          </a:p>
        </p:txBody>
      </p:sp>
      <p:sp>
        <p:nvSpPr>
          <p:cNvPr id="7" name="Rektangel 6"/>
          <p:cNvSpPr/>
          <p:nvPr/>
        </p:nvSpPr>
        <p:spPr>
          <a:xfrm>
            <a:off x="852488" y="5992813"/>
            <a:ext cx="54038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1</a:t>
            </a: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Justert for urealisert verdiendring i kraftderivater og vesentlige engangsposter.</a:t>
            </a:r>
          </a:p>
        </p:txBody>
      </p:sp>
      <p:pic>
        <p:nvPicPr>
          <p:cNvPr id="24641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44616"/>
            <a:ext cx="7327900" cy="42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685800" y="5048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EBITDA pr. resultatområde</a:t>
            </a:r>
            <a:r>
              <a:rPr lang="nb-NO" altLang="nb-NO" baseline="30000" dirty="0" smtClean="0"/>
              <a:t>2</a:t>
            </a:r>
          </a:p>
        </p:txBody>
      </p:sp>
      <p:sp>
        <p:nvSpPr>
          <p:cNvPr id="25603" name="Plassholder for tekst 2"/>
          <p:cNvSpPr txBox="1">
            <a:spLocks/>
          </p:cNvSpPr>
          <p:nvPr/>
        </p:nvSpPr>
        <p:spPr bwMode="auto">
          <a:xfrm>
            <a:off x="704850" y="15351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>
                <a:solidFill>
                  <a:srgbClr val="006595"/>
                </a:solidFill>
              </a:rPr>
              <a:t>Fordeling </a:t>
            </a:r>
            <a:r>
              <a:rPr lang="nb-NO" altLang="nb-NO" sz="2000" b="1" dirty="0" smtClean="0">
                <a:solidFill>
                  <a:srgbClr val="006595"/>
                </a:solidFill>
              </a:rPr>
              <a:t>2015 </a:t>
            </a:r>
            <a:r>
              <a:rPr lang="nb-NO" altLang="nb-NO" sz="2000" dirty="0">
                <a:solidFill>
                  <a:srgbClr val="006595"/>
                </a:solidFill>
              </a:rPr>
              <a:t>(mill. kr)</a:t>
            </a:r>
          </a:p>
        </p:txBody>
      </p:sp>
      <p:sp>
        <p:nvSpPr>
          <p:cNvPr id="25604" name="Plassholder for tekst 4"/>
          <p:cNvSpPr txBox="1">
            <a:spLocks/>
          </p:cNvSpPr>
          <p:nvPr/>
        </p:nvSpPr>
        <p:spPr bwMode="auto">
          <a:xfrm>
            <a:off x="4845050" y="1517650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>
                <a:solidFill>
                  <a:srgbClr val="006595"/>
                </a:solidFill>
              </a:rPr>
              <a:t>Utvikling</a:t>
            </a:r>
            <a:endParaRPr lang="nb-NO" altLang="nb-NO" sz="2000">
              <a:solidFill>
                <a:srgbClr val="006595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55650" y="5938838"/>
            <a:ext cx="30448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2</a:t>
            </a: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Resultatområdene rapporteres i hht. GRS. 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91479"/>
              </p:ext>
            </p:extLst>
          </p:nvPr>
        </p:nvGraphicFramePr>
        <p:xfrm>
          <a:off x="409575" y="2151063"/>
          <a:ext cx="3814763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7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Plassholder for innhold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151063"/>
                        <a:ext cx="3814763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620842"/>
              </p:ext>
            </p:extLst>
          </p:nvPr>
        </p:nvGraphicFramePr>
        <p:xfrm>
          <a:off x="4572000" y="2276475"/>
          <a:ext cx="3849688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8" name="Regneark" r:id="rId5" imgW="3829151" imgH="3819575" progId="Excel.Sheet.8">
                  <p:embed/>
                </p:oleObj>
              </mc:Choice>
              <mc:Fallback>
                <p:oleObj name="Regneark" r:id="rId5" imgW="3829151" imgH="3819575" progId="Excel.Sheet.8">
                  <p:embed/>
                  <p:pic>
                    <p:nvPicPr>
                      <p:cNvPr id="0" name="Plassholder for innhold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475"/>
                        <a:ext cx="3849688" cy="384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7772400" cy="1143000"/>
          </a:xfrm>
        </p:spPr>
        <p:txBody>
          <a:bodyPr/>
          <a:lstStyle/>
          <a:p>
            <a:r>
              <a:rPr lang="nb-NO" altLang="nb-NO" smtClean="0"/>
              <a:t>Investering pr. resultatområde</a:t>
            </a:r>
          </a:p>
        </p:txBody>
      </p:sp>
      <p:sp>
        <p:nvSpPr>
          <p:cNvPr id="26627" name="Plassholder for tekst 2"/>
          <p:cNvSpPr txBox="1">
            <a:spLocks/>
          </p:cNvSpPr>
          <p:nvPr/>
        </p:nvSpPr>
        <p:spPr bwMode="auto">
          <a:xfrm>
            <a:off x="457200" y="1392238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 dirty="0">
                <a:solidFill>
                  <a:srgbClr val="006595"/>
                </a:solidFill>
              </a:rPr>
              <a:t>Fordeling </a:t>
            </a:r>
            <a:r>
              <a:rPr lang="nb-NO" altLang="nb-NO" sz="2000" b="1" dirty="0" smtClean="0">
                <a:solidFill>
                  <a:srgbClr val="006595"/>
                </a:solidFill>
              </a:rPr>
              <a:t>2015 </a:t>
            </a:r>
            <a:r>
              <a:rPr lang="nb-NO" altLang="nb-NO" sz="2000" dirty="0">
                <a:solidFill>
                  <a:srgbClr val="006595"/>
                </a:solidFill>
              </a:rPr>
              <a:t>(mill. kr)</a:t>
            </a:r>
          </a:p>
        </p:txBody>
      </p:sp>
      <p:sp>
        <p:nvSpPr>
          <p:cNvPr id="26629" name="Plassholder for tekst 4"/>
          <p:cNvSpPr txBox="1">
            <a:spLocks/>
          </p:cNvSpPr>
          <p:nvPr/>
        </p:nvSpPr>
        <p:spPr bwMode="auto">
          <a:xfrm>
            <a:off x="4645025" y="1422400"/>
            <a:ext cx="4041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b="1">
                <a:solidFill>
                  <a:srgbClr val="006595"/>
                </a:solidFill>
              </a:rPr>
              <a:t>Utvikling</a:t>
            </a: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0349"/>
              </p:ext>
            </p:extLst>
          </p:nvPr>
        </p:nvGraphicFramePr>
        <p:xfrm>
          <a:off x="404813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Plassholder for innhold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64016"/>
              </p:ext>
            </p:extLst>
          </p:nvPr>
        </p:nvGraphicFramePr>
        <p:xfrm>
          <a:off x="4597400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" name="Regneark" r:id="rId5" imgW="3829151" imgH="4010053" progId="Excel.Sheet.8">
                  <p:embed/>
                </p:oleObj>
              </mc:Choice>
              <mc:Fallback>
                <p:oleObj name="Regneark" r:id="rId5" imgW="3829151" imgH="4010053" progId="Excel.Sheet.8">
                  <p:embed/>
                  <p:pic>
                    <p:nvPicPr>
                      <p:cNvPr id="0" name="Plassholder for innhold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Gjeldende utbyttepolitikk</a:t>
            </a:r>
          </a:p>
        </p:txBody>
      </p:sp>
      <p:sp>
        <p:nvSpPr>
          <p:cNvPr id="27651" name="Plassholder for innhold 2"/>
          <p:cNvSpPr txBox="1">
            <a:spLocks/>
          </p:cNvSpPr>
          <p:nvPr/>
        </p:nvSpPr>
        <p:spPr bwMode="auto">
          <a:xfrm>
            <a:off x="457200" y="2076450"/>
            <a:ext cx="82296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 smtClean="0"/>
              <a:t>Justert ned til 400 </a:t>
            </a:r>
            <a:r>
              <a:rPr lang="nb-NO" altLang="nb-NO" sz="2000" dirty="0"/>
              <a:t>mill. kr pluss 60 % av overskytende resultat.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/>
              <a:t>Baseres på konsernresultat majoritet </a:t>
            </a:r>
            <a:r>
              <a:rPr lang="nb-NO" altLang="nb-NO" sz="2000" dirty="0" smtClean="0"/>
              <a:t>ihht. GRS foregående år.</a:t>
            </a: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nb-NO" altLang="nb-NO" sz="2000" dirty="0"/>
              <a:t>Modell skal være vektig tommelfingerregel, kvalitativ vurdering hvert år</a:t>
            </a:r>
            <a:r>
              <a:rPr lang="nb-NO" altLang="nb-NO" sz="2000" dirty="0" smtClean="0"/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 smtClean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32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endParaRPr lang="nb-NO" altLang="nb-NO" sz="2000" dirty="0">
              <a:solidFill>
                <a:srgbClr val="00659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Selskapsoversikt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Strategi og investeringer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Finansiell info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Finansiering og likviditet</a:t>
            </a:r>
          </a:p>
        </p:txBody>
      </p:sp>
      <p:pic>
        <p:nvPicPr>
          <p:cNvPr id="2867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3946"/>
            <a:ext cx="2876550" cy="379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393700" y="485775"/>
            <a:ext cx="7772400" cy="1143000"/>
          </a:xfrm>
        </p:spPr>
        <p:txBody>
          <a:bodyPr/>
          <a:lstStyle/>
          <a:p>
            <a:r>
              <a:rPr lang="nb-NO" altLang="nb-NO" smtClean="0"/>
              <a:t>Robust finansieringsstruktur</a:t>
            </a:r>
          </a:p>
        </p:txBody>
      </p:sp>
      <p:sp>
        <p:nvSpPr>
          <p:cNvPr id="29699" name="Plassholder for tekst 2"/>
          <p:cNvSpPr txBox="1">
            <a:spLocks/>
          </p:cNvSpPr>
          <p:nvPr/>
        </p:nvSpPr>
        <p:spPr bwMode="auto">
          <a:xfrm>
            <a:off x="457200" y="1458913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dirty="0" smtClean="0"/>
              <a:t>Lånekilder</a:t>
            </a:r>
            <a:endParaRPr lang="nb-NO" altLang="nb-NO" sz="2000" dirty="0"/>
          </a:p>
        </p:txBody>
      </p:sp>
      <p:sp>
        <p:nvSpPr>
          <p:cNvPr id="29701" name="Plassholder for tekst 4"/>
          <p:cNvSpPr txBox="1">
            <a:spLocks/>
          </p:cNvSpPr>
          <p:nvPr/>
        </p:nvSpPr>
        <p:spPr bwMode="auto">
          <a:xfrm>
            <a:off x="4645025" y="1468438"/>
            <a:ext cx="4391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000" dirty="0" smtClean="0"/>
              <a:t>Avdragsstruktur</a:t>
            </a:r>
            <a:endParaRPr lang="nb-NO" altLang="nb-NO" sz="2000" dirty="0"/>
          </a:p>
        </p:txBody>
      </p:sp>
      <p:sp>
        <p:nvSpPr>
          <p:cNvPr id="29703" name="Plassholder for innhold 3"/>
          <p:cNvSpPr txBox="1">
            <a:spLocks/>
          </p:cNvSpPr>
          <p:nvPr/>
        </p:nvSpPr>
        <p:spPr bwMode="auto">
          <a:xfrm>
            <a:off x="495300" y="5761833"/>
            <a:ext cx="410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Backstop 2 x 500 mill. kr ubenyttet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600" dirty="0">
              <a:solidFill>
                <a:srgbClr val="006595"/>
              </a:solidFill>
            </a:endParaRPr>
          </a:p>
        </p:txBody>
      </p:sp>
      <p:graphicFrame>
        <p:nvGraphicFramePr>
          <p:cNvPr id="2" name="Objek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07308"/>
              </p:ext>
            </p:extLst>
          </p:nvPr>
        </p:nvGraphicFramePr>
        <p:xfrm>
          <a:off x="404813" y="2122488"/>
          <a:ext cx="38131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3" name="Regneark" r:id="rId3" imgW="3829151" imgH="4010053" progId="Excel.Sheet.8">
                  <p:embed/>
                </p:oleObj>
              </mc:Choice>
              <mc:Fallback>
                <p:oleObj name="Regneark" r:id="rId3" imgW="3829151" imgH="4010053" progId="Excel.Sheet.8">
                  <p:embed/>
                  <p:pic>
                    <p:nvPicPr>
                      <p:cNvPr id="0" name="Objek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122488"/>
                        <a:ext cx="38131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95956"/>
              </p:ext>
            </p:extLst>
          </p:nvPr>
        </p:nvGraphicFramePr>
        <p:xfrm>
          <a:off x="4597400" y="2122488"/>
          <a:ext cx="380365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4" name="Regneark" r:id="rId5" imgW="3819441" imgH="4010053" progId="Excel.Sheet.8">
                  <p:embed/>
                </p:oleObj>
              </mc:Choice>
              <mc:Fallback>
                <p:oleObj name="Regneark" r:id="rId5" imgW="3819441" imgH="4010053" progId="Excel.Sheet.8">
                  <p:embed/>
                  <p:pic>
                    <p:nvPicPr>
                      <p:cNvPr id="0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122488"/>
                        <a:ext cx="380365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2648744" y="6176140"/>
            <a:ext cx="39616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*</a:t>
            </a: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I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nkludert  basisswap fra NOK to EUR.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Finansiell styrke og rating</a:t>
            </a:r>
          </a:p>
        </p:txBody>
      </p:sp>
      <p:sp>
        <p:nvSpPr>
          <p:cNvPr id="30724" name="Plassholder for innhold 3"/>
          <p:cNvSpPr txBox="1">
            <a:spLocks/>
          </p:cNvSpPr>
          <p:nvPr/>
        </p:nvSpPr>
        <p:spPr bwMode="auto">
          <a:xfrm>
            <a:off x="4648200" y="1566863"/>
            <a:ext cx="403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37941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758825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047750" indent="-98425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1427163" indent="-188913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18843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3415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27987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255963" indent="-188913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2400">
              <a:solidFill>
                <a:srgbClr val="006595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400">
                <a:solidFill>
                  <a:srgbClr val="006595"/>
                </a:solidFill>
              </a:rPr>
              <a:t>Langsiktig mål skyggerating: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2400">
              <a:solidFill>
                <a:srgbClr val="006595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2400" b="1">
                <a:solidFill>
                  <a:srgbClr val="006595"/>
                </a:solidFill>
              </a:rPr>
              <a:t>Minimum BBB+</a:t>
            </a:r>
          </a:p>
        </p:txBody>
      </p:sp>
      <p:sp>
        <p:nvSpPr>
          <p:cNvPr id="30725" name="Plassholder for innhold 3"/>
          <p:cNvSpPr txBox="1">
            <a:spLocks/>
          </p:cNvSpPr>
          <p:nvPr/>
        </p:nvSpPr>
        <p:spPr bwMode="auto">
          <a:xfrm>
            <a:off x="746125" y="5013325"/>
            <a:ext cx="76422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Netto rentebærende </a:t>
            </a:r>
            <a:r>
              <a:rPr lang="nb-NO" altLang="nb-NO" sz="1600" dirty="0" smtClean="0"/>
              <a:t>gjeld</a:t>
            </a:r>
            <a:r>
              <a:rPr lang="nb-NO" sz="1600" baseline="30000" dirty="0" smtClean="0">
                <a:cs typeface="ＭＳ Ｐゴシック" pitchFamily="-110" charset="-128"/>
              </a:rPr>
              <a:t>4</a:t>
            </a:r>
            <a:r>
              <a:rPr lang="nb-NO" altLang="nb-NO" sz="1600" dirty="0" smtClean="0"/>
              <a:t> 8 522 </a:t>
            </a:r>
            <a:r>
              <a:rPr lang="nb-NO" altLang="nb-NO" sz="1600" dirty="0"/>
              <a:t>mill. kr (7 </a:t>
            </a:r>
            <a:r>
              <a:rPr lang="nb-NO" altLang="nb-NO" sz="1600" dirty="0" smtClean="0"/>
              <a:t>935 </a:t>
            </a:r>
            <a:r>
              <a:rPr lang="nb-NO" altLang="nb-NO" sz="1600" dirty="0"/>
              <a:t>mill. kr i </a:t>
            </a:r>
            <a:r>
              <a:rPr lang="nb-NO" altLang="nb-NO" sz="1600" dirty="0" smtClean="0"/>
              <a:t>2014)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Tx/>
              <a:buNone/>
            </a:pPr>
            <a:r>
              <a:rPr lang="nb-NO" altLang="nb-NO" sz="1600" dirty="0"/>
              <a:t>FFO 1 </a:t>
            </a:r>
            <a:r>
              <a:rPr lang="nb-NO" altLang="nb-NO" sz="1600" dirty="0" smtClean="0"/>
              <a:t>865 </a:t>
            </a:r>
            <a:r>
              <a:rPr lang="nb-NO" altLang="nb-NO" sz="1600" dirty="0"/>
              <a:t>mill. kr (1 </a:t>
            </a:r>
            <a:r>
              <a:rPr lang="nb-NO" altLang="nb-NO" sz="1600" dirty="0" smtClean="0"/>
              <a:t>992 </a:t>
            </a:r>
            <a:r>
              <a:rPr lang="nb-NO" altLang="nb-NO" sz="1600" dirty="0"/>
              <a:t>mill. kr i </a:t>
            </a:r>
            <a:r>
              <a:rPr lang="nb-NO" altLang="nb-NO" sz="1600" dirty="0" smtClean="0"/>
              <a:t>2014)</a:t>
            </a:r>
            <a:endParaRPr lang="nb-NO" altLang="nb-NO" sz="1600" dirty="0"/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Tx/>
              <a:buNone/>
            </a:pPr>
            <a:endParaRPr lang="nb-NO" altLang="nb-NO" sz="1800" dirty="0">
              <a:solidFill>
                <a:srgbClr val="006595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66763" y="5903913"/>
            <a:ext cx="6958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3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 </a:t>
            </a:r>
            <a:r>
              <a:rPr lang="nb-NO" sz="1000" dirty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Ujustert, justeringer gjøres i 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skyggerating.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000" baseline="30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4  </a:t>
            </a:r>
            <a:r>
              <a:rPr lang="nb-NO" sz="1000" dirty="0" smtClean="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rPr>
              <a:t>Rentebærende gjeld på 4 kvartalers rullerende basis.</a:t>
            </a:r>
            <a:endParaRPr lang="nb-NO" sz="1000" dirty="0">
              <a:solidFill>
                <a:srgbClr val="024D6E"/>
              </a:solidFill>
              <a:latin typeface="+mn-lt"/>
              <a:ea typeface="MS PGothic" pitchFamily="34" charset="-128"/>
              <a:cs typeface="ＭＳ Ｐゴシック" pitchFamily="-110" charset="-128"/>
            </a:endParaRPr>
          </a:p>
        </p:txBody>
      </p:sp>
      <p:graphicFrame>
        <p:nvGraphicFramePr>
          <p:cNvPr id="4" name="Objek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74330"/>
              </p:ext>
            </p:extLst>
          </p:nvPr>
        </p:nvGraphicFramePr>
        <p:xfrm>
          <a:off x="661988" y="1546225"/>
          <a:ext cx="382905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1" name="Regneark" r:id="rId3" imgW="3829151" imgH="3248138" progId="Excel.Sheet.8">
                  <p:embed/>
                </p:oleObj>
              </mc:Choice>
              <mc:Fallback>
                <p:oleObj name="Regneark" r:id="rId3" imgW="3829151" imgH="3248138" progId="Excel.Sheet.8">
                  <p:embed/>
                  <p:pic>
                    <p:nvPicPr>
                      <p:cNvPr id="0" name="Plassholder for innhold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546225"/>
                        <a:ext cx="3829050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625475" y="542925"/>
            <a:ext cx="7981950" cy="1143000"/>
          </a:xfrm>
        </p:spPr>
        <p:txBody>
          <a:bodyPr/>
          <a:lstStyle/>
          <a:p>
            <a:r>
              <a:rPr lang="nb-NO" altLang="nb-NO" smtClean="0"/>
              <a:t>Vår visjon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790700"/>
            <a:ext cx="8134350" cy="29527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b-NO" dirty="0" smtClean="0"/>
              <a:t>Et ledende norsk konsern innen fornybar energi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5" name="Picture 2" descr="europ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/>
          <a:stretch>
            <a:fillRect/>
          </a:stretch>
        </p:blipFill>
        <p:spPr bwMode="auto">
          <a:xfrm>
            <a:off x="2590800" y="2492375"/>
            <a:ext cx="394652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ssholder for innhold 9" descr="Vennesla_21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224472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ssholder for innhold 9" descr="Vennesla_21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2244725" cy="3313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ljøbilder_039._redus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9" y="2492376"/>
            <a:ext cx="2199083" cy="3313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Fakta om Agder Energi</a:t>
            </a:r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>
          <a:xfrm>
            <a:off x="762000" y="1638300"/>
            <a:ext cx="7400925" cy="4229100"/>
          </a:xfrm>
        </p:spPr>
        <p:txBody>
          <a:bodyPr/>
          <a:lstStyle/>
          <a:p>
            <a:r>
              <a:rPr lang="nb-NO" altLang="nb-NO" sz="2000" dirty="0" smtClean="0"/>
              <a:t>Vertikalt integrert kraftselskap, ca. 1 </a:t>
            </a:r>
            <a:r>
              <a:rPr lang="nb-NO" altLang="nb-NO" sz="2000" dirty="0" smtClean="0"/>
              <a:t>250 </a:t>
            </a:r>
            <a:r>
              <a:rPr lang="nb-NO" altLang="nb-NO" sz="2000" dirty="0" smtClean="0"/>
              <a:t>ansatte, omsetning ca. 8 mrd. kr.</a:t>
            </a:r>
          </a:p>
          <a:p>
            <a:r>
              <a:rPr lang="nb-NO" altLang="nb-NO" sz="2000" dirty="0" smtClean="0"/>
              <a:t>Fjerde største kraftprodusent, middelproduksjon 7,9 TWh, 49 kraftstasjoner.</a:t>
            </a:r>
          </a:p>
          <a:p>
            <a:r>
              <a:rPr lang="nb-NO" altLang="nb-NO" sz="2000" dirty="0" smtClean="0"/>
              <a:t>Fjerde største nettselskap, 190 000 kunder.</a:t>
            </a:r>
          </a:p>
          <a:p>
            <a:r>
              <a:rPr lang="nb-NO" altLang="nb-NO" sz="2000" dirty="0" smtClean="0"/>
              <a:t>Ca. 9 TWh sluttbrukersalg, størst i bedriftsmarkedet.</a:t>
            </a:r>
          </a:p>
          <a:p>
            <a:r>
              <a:rPr lang="nb-NO" altLang="nb-NO" sz="2000" dirty="0" smtClean="0"/>
              <a:t>Eies 45,5 % av Statkraft og 54,5 % Agder-kommunene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Rett linje 38"/>
          <p:cNvCxnSpPr/>
          <p:nvPr/>
        </p:nvCxnSpPr>
        <p:spPr bwMode="auto">
          <a:xfrm flipH="1" flipV="1">
            <a:off x="3190875" y="3216275"/>
            <a:ext cx="14176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ktangel 51"/>
          <p:cNvSpPr/>
          <p:nvPr/>
        </p:nvSpPr>
        <p:spPr bwMode="auto">
          <a:xfrm>
            <a:off x="2843213" y="2967038"/>
            <a:ext cx="1512887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Samfunnskontakt</a:t>
            </a:r>
            <a:r>
              <a:rPr lang="nb-NO" sz="105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44" name="Rett linje 43"/>
          <p:cNvCxnSpPr>
            <a:endCxn id="6" idx="2"/>
          </p:cNvCxnSpPr>
          <p:nvPr/>
        </p:nvCxnSpPr>
        <p:spPr bwMode="auto">
          <a:xfrm flipV="1">
            <a:off x="4608513" y="2135188"/>
            <a:ext cx="0" cy="14414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Rett linje 35"/>
          <p:cNvCxnSpPr>
            <a:stCxn id="8" idx="3"/>
            <a:endCxn id="9" idx="1"/>
          </p:cNvCxnSpPr>
          <p:nvPr/>
        </p:nvCxnSpPr>
        <p:spPr bwMode="auto">
          <a:xfrm>
            <a:off x="4356100" y="2640013"/>
            <a:ext cx="43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ittel 4"/>
          <p:cNvSpPr>
            <a:spLocks noGrp="1"/>
          </p:cNvSpPr>
          <p:nvPr>
            <p:ph type="title"/>
          </p:nvPr>
        </p:nvSpPr>
        <p:spPr>
          <a:xfrm>
            <a:off x="685800" y="636588"/>
            <a:ext cx="7867650" cy="784225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 smtClean="0">
                <a:ea typeface="ＭＳ Ｐゴシック" pitchFamily="-110" charset="-128"/>
              </a:rPr>
              <a:t>Organisering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ea typeface="ＭＳ Ｐゴシック" pitchFamily="-110" charset="-128"/>
            </a:endParaRPr>
          </a:p>
        </p:txBody>
      </p:sp>
      <p:cxnSp>
        <p:nvCxnSpPr>
          <p:cNvPr id="73" name="Vinkel 72"/>
          <p:cNvCxnSpPr>
            <a:stCxn id="55" idx="0"/>
          </p:cNvCxnSpPr>
          <p:nvPr/>
        </p:nvCxnSpPr>
        <p:spPr bwMode="auto">
          <a:xfrm rot="5400000" flipH="1" flipV="1">
            <a:off x="3649663" y="2024063"/>
            <a:ext cx="206375" cy="333057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Rett linje 86"/>
          <p:cNvCxnSpPr/>
          <p:nvPr/>
        </p:nvCxnSpPr>
        <p:spPr bwMode="auto">
          <a:xfrm>
            <a:off x="3808413" y="3576638"/>
            <a:ext cx="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Rett linje 87"/>
          <p:cNvCxnSpPr/>
          <p:nvPr/>
        </p:nvCxnSpPr>
        <p:spPr bwMode="auto">
          <a:xfrm>
            <a:off x="5418138" y="3586163"/>
            <a:ext cx="0" cy="2349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ktangel 5"/>
          <p:cNvSpPr/>
          <p:nvPr/>
        </p:nvSpPr>
        <p:spPr bwMode="auto">
          <a:xfrm>
            <a:off x="3851275" y="1703388"/>
            <a:ext cx="1512888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Konsernsjef</a:t>
            </a:r>
            <a:endParaRPr lang="nb-NO" sz="1050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2843213" y="2424113"/>
            <a:ext cx="1512887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Økonomi, </a:t>
            </a:r>
          </a:p>
          <a:p>
            <a:pPr algn="ctr" eaLnBrk="0" hangingPunct="0">
              <a:defRPr/>
            </a:pPr>
            <a:r>
              <a:rPr lang="nb-NO" sz="105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finans og risiko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4787900" y="2424113"/>
            <a:ext cx="1512888" cy="431800"/>
          </a:xfrm>
          <a:prstGeom prst="rect">
            <a:avLst/>
          </a:prstGeom>
          <a:solidFill>
            <a:srgbClr val="EEEBE6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Organisasjon og</a:t>
            </a:r>
          </a:p>
          <a:p>
            <a:pPr algn="ctr" eaLnBrk="0" hangingPunct="0">
              <a:defRPr/>
            </a:pPr>
            <a:r>
              <a:rPr lang="nb-NO" sz="105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fellestjenester</a:t>
            </a:r>
          </a:p>
        </p:txBody>
      </p:sp>
      <p:sp>
        <p:nvSpPr>
          <p:cNvPr id="55" name="Rektangel 54"/>
          <p:cNvSpPr/>
          <p:nvPr/>
        </p:nvSpPr>
        <p:spPr bwMode="auto">
          <a:xfrm>
            <a:off x="1331913" y="3792538"/>
            <a:ext cx="1511300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Marked/</a:t>
            </a:r>
            <a:b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</a:b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forretningsutvikling </a:t>
            </a:r>
          </a:p>
        </p:txBody>
      </p:sp>
      <p:sp>
        <p:nvSpPr>
          <p:cNvPr id="62" name="Rektangel 61"/>
          <p:cNvSpPr/>
          <p:nvPr/>
        </p:nvSpPr>
        <p:spPr bwMode="auto">
          <a:xfrm>
            <a:off x="2916238" y="3792538"/>
            <a:ext cx="1655762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Kraftforvaltning </a:t>
            </a:r>
          </a:p>
        </p:txBody>
      </p:sp>
      <p:sp>
        <p:nvSpPr>
          <p:cNvPr id="63" name="Rektangel 62"/>
          <p:cNvSpPr/>
          <p:nvPr/>
        </p:nvSpPr>
        <p:spPr bwMode="auto">
          <a:xfrm>
            <a:off x="4643438" y="3792538"/>
            <a:ext cx="1512887" cy="431800"/>
          </a:xfrm>
          <a:prstGeom prst="rect">
            <a:avLst/>
          </a:prstGeom>
          <a:solidFill>
            <a:srgbClr val="006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Vannkraft</a:t>
            </a:r>
          </a:p>
        </p:txBody>
      </p:sp>
      <p:sp>
        <p:nvSpPr>
          <p:cNvPr id="64" name="Rektangel 63"/>
          <p:cNvSpPr/>
          <p:nvPr/>
        </p:nvSpPr>
        <p:spPr bwMode="auto">
          <a:xfrm>
            <a:off x="6227763" y="3792538"/>
            <a:ext cx="1512887" cy="431800"/>
          </a:xfrm>
          <a:prstGeom prst="rect">
            <a:avLst/>
          </a:prstGeom>
          <a:solidFill>
            <a:srgbClr val="0065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b="1" dirty="0">
                <a:solidFill>
                  <a:schemeClr val="bg1"/>
                </a:solidFill>
                <a:ea typeface="ＭＳ Ｐゴシック" pitchFamily="16" charset="-128"/>
              </a:rPr>
              <a:t>Nett </a:t>
            </a:r>
          </a:p>
        </p:txBody>
      </p:sp>
      <p:cxnSp>
        <p:nvCxnSpPr>
          <p:cNvPr id="22" name="Rett linje 21"/>
          <p:cNvCxnSpPr/>
          <p:nvPr/>
        </p:nvCxnSpPr>
        <p:spPr bwMode="auto">
          <a:xfrm>
            <a:off x="1420813" y="4224338"/>
            <a:ext cx="0" cy="1403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Rett linje 22"/>
          <p:cNvCxnSpPr/>
          <p:nvPr/>
        </p:nvCxnSpPr>
        <p:spPr bwMode="auto">
          <a:xfrm>
            <a:off x="1408113" y="4910138"/>
            <a:ext cx="1666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Rett linje 23"/>
          <p:cNvCxnSpPr/>
          <p:nvPr/>
        </p:nvCxnSpPr>
        <p:spPr bwMode="auto">
          <a:xfrm>
            <a:off x="1409700" y="4560888"/>
            <a:ext cx="166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Rett linje 24"/>
          <p:cNvCxnSpPr/>
          <p:nvPr/>
        </p:nvCxnSpPr>
        <p:spPr bwMode="auto">
          <a:xfrm>
            <a:off x="1408113" y="5265738"/>
            <a:ext cx="1666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ktangel 25"/>
          <p:cNvSpPr/>
          <p:nvPr/>
        </p:nvSpPr>
        <p:spPr bwMode="auto">
          <a:xfrm>
            <a:off x="1571625" y="4386263"/>
            <a:ext cx="1203325" cy="285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LOS </a:t>
            </a:r>
          </a:p>
        </p:txBody>
      </p:sp>
      <p:sp>
        <p:nvSpPr>
          <p:cNvPr id="27" name="Rektangel 26"/>
          <p:cNvSpPr/>
          <p:nvPr/>
        </p:nvSpPr>
        <p:spPr bwMode="auto">
          <a:xfrm>
            <a:off x="1571625" y="4770438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Otera </a:t>
            </a:r>
          </a:p>
        </p:txBody>
      </p:sp>
      <p:sp>
        <p:nvSpPr>
          <p:cNvPr id="28" name="Rektangel 27"/>
          <p:cNvSpPr/>
          <p:nvPr/>
        </p:nvSpPr>
        <p:spPr bwMode="auto">
          <a:xfrm>
            <a:off x="1571625" y="5129213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AE Varme </a:t>
            </a:r>
          </a:p>
        </p:txBody>
      </p:sp>
      <p:cxnSp>
        <p:nvCxnSpPr>
          <p:cNvPr id="32" name="Rett linje 31"/>
          <p:cNvCxnSpPr/>
          <p:nvPr/>
        </p:nvCxnSpPr>
        <p:spPr bwMode="auto">
          <a:xfrm>
            <a:off x="1397000" y="5627688"/>
            <a:ext cx="1666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ktangel 32"/>
          <p:cNvSpPr/>
          <p:nvPr/>
        </p:nvSpPr>
        <p:spPr bwMode="auto">
          <a:xfrm>
            <a:off x="1560513" y="5492750"/>
            <a:ext cx="1203325" cy="288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nb-NO" sz="1050" dirty="0">
                <a:ea typeface="ＭＳ Ｐゴシック" pitchFamily="16" charset="-128"/>
              </a:rPr>
              <a:t>AE Venture </a:t>
            </a:r>
          </a:p>
        </p:txBody>
      </p:sp>
      <p:cxnSp>
        <p:nvCxnSpPr>
          <p:cNvPr id="7194" name="Rett linje 6"/>
          <p:cNvCxnSpPr>
            <a:cxnSpLocks noChangeShapeType="1"/>
          </p:cNvCxnSpPr>
          <p:nvPr/>
        </p:nvCxnSpPr>
        <p:spPr bwMode="auto">
          <a:xfrm>
            <a:off x="5418138" y="3576638"/>
            <a:ext cx="1565275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Rett linje 10"/>
          <p:cNvCxnSpPr>
            <a:cxnSpLocks noChangeShapeType="1"/>
            <a:endCxn id="64" idx="0"/>
          </p:cNvCxnSpPr>
          <p:nvPr/>
        </p:nvCxnSpPr>
        <p:spPr bwMode="auto">
          <a:xfrm>
            <a:off x="6983413" y="3586163"/>
            <a:ext cx="1587" cy="2063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Høy fleksibilitet i produksjon</a:t>
            </a:r>
          </a:p>
        </p:txBody>
      </p:sp>
      <p:graphicFrame>
        <p:nvGraphicFramePr>
          <p:cNvPr id="8195" name="Objekt 3"/>
          <p:cNvGraphicFramePr>
            <a:graphicFrameLocks noGrp="1" noChangeAspect="1"/>
          </p:cNvGraphicFramePr>
          <p:nvPr/>
        </p:nvGraphicFramePr>
        <p:xfrm>
          <a:off x="823913" y="1844675"/>
          <a:ext cx="30749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Photo Editor-bilde" r:id="rId3" imgW="3304762" imgH="4525007" progId="">
                  <p:embed/>
                </p:oleObj>
              </mc:Choice>
              <mc:Fallback>
                <p:oleObj name="Photo Editor-bilde" r:id="rId3" imgW="3304762" imgH="4525007" progId="">
                  <p:embed/>
                  <p:pic>
                    <p:nvPicPr>
                      <p:cNvPr id="0" name="Objek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844675"/>
                        <a:ext cx="3074987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314109"/>
              </p:ext>
            </p:extLst>
          </p:nvPr>
        </p:nvGraphicFramePr>
        <p:xfrm>
          <a:off x="4648200" y="1916113"/>
          <a:ext cx="4100513" cy="2693590"/>
        </p:xfrm>
        <a:graphic>
          <a:graphicData uri="http://schemas.openxmlformats.org/drawingml/2006/table">
            <a:tbl>
              <a:tblPr firstRow="1" bandRow="1"/>
              <a:tblGrid>
                <a:gridCol w="1019311"/>
                <a:gridCol w="1568942"/>
                <a:gridCol w="1512260"/>
              </a:tblGrid>
              <a:tr h="559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nb-NO" sz="1400" dirty="0" smtClean="0"/>
                    </a:p>
                    <a:p>
                      <a:r>
                        <a:rPr lang="nb-NO" sz="1400" dirty="0" smtClean="0"/>
                        <a:t>Vassdrag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dirty="0" smtClean="0"/>
                        <a:t>Middelproduksjon TWh/år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dirty="0" smtClean="0"/>
                        <a:t>Magasinkapasitet TWh</a:t>
                      </a:r>
                      <a:endParaRPr lang="nb-NO" sz="1400" dirty="0"/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381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Otra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3,4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2,7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381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Mandal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1,7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0,5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Arendal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1,3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191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Sira-Kvina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0,8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0,7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124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Ulla-Førre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0,3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0,5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40000"/>
                      </a:srgbClr>
                    </a:solidFill>
                  </a:tcPr>
                </a:tc>
              </a:tr>
              <a:tr h="143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Andre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0,4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2"/>
                          </a:solidFill>
                        </a:rPr>
                        <a:t>0,1</a:t>
                      </a:r>
                      <a:endParaRPr lang="nb-NO" sz="140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>
                        <a:tint val="20000"/>
                      </a:srgbClr>
                    </a:solidFill>
                  </a:tcPr>
                </a:tc>
              </a:tr>
              <a:tr h="304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Sum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7,9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b-NO" sz="1400" baseline="0" dirty="0" smtClean="0">
                          <a:solidFill>
                            <a:schemeClr val="bg1"/>
                          </a:solidFill>
                        </a:rPr>
                        <a:t>5,3</a:t>
                      </a:r>
                      <a:endParaRPr lang="nb-NO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41" marB="45741">
                    <a:lnL w="12700" cmpd="sng">
                      <a:solidFill>
                        <a:srgbClr val="F4F1EE"/>
                      </a:solidFill>
                    </a:lnL>
                    <a:lnR w="12700" cmpd="sng">
                      <a:solidFill>
                        <a:srgbClr val="F4F1EE"/>
                      </a:solidFill>
                    </a:lnR>
                    <a:lnT w="12700" cmpd="sng">
                      <a:solidFill>
                        <a:srgbClr val="F4F1EE"/>
                      </a:solidFill>
                    </a:lnT>
                    <a:lnB w="12700" cmpd="sng">
                      <a:solidFill>
                        <a:srgbClr val="F4F1E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95"/>
                    </a:solidFill>
                  </a:tcPr>
                </a:tc>
              </a:tr>
            </a:tbl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4552950" y="5229225"/>
            <a:ext cx="3536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400" dirty="0" smtClean="0">
                <a:solidFill>
                  <a:srgbClr val="024D6E"/>
                </a:solidFill>
                <a:latin typeface="+mn-lt"/>
              </a:rPr>
              <a:t>63 </a:t>
            </a:r>
            <a:r>
              <a:rPr lang="nb-NO" sz="1400" dirty="0">
                <a:solidFill>
                  <a:srgbClr val="024D6E"/>
                </a:solidFill>
                <a:latin typeface="+mn-lt"/>
              </a:rPr>
              <a:t>% av årlig midlere ressurstilgang </a:t>
            </a:r>
            <a:br>
              <a:rPr lang="nb-NO" sz="1400" dirty="0">
                <a:solidFill>
                  <a:srgbClr val="024D6E"/>
                </a:solidFill>
                <a:latin typeface="+mn-lt"/>
              </a:rPr>
            </a:br>
            <a:r>
              <a:rPr lang="nb-NO" sz="1400" dirty="0">
                <a:solidFill>
                  <a:srgbClr val="024D6E"/>
                </a:solidFill>
                <a:latin typeface="+mn-lt"/>
              </a:rPr>
              <a:t>kan magasineres.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685800" y="4667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Ferdigkonsolidert nett i Agder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438150" y="2076450"/>
            <a:ext cx="4905375" cy="37623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Agder Energi Nett eier og driver regional- og distribusjonsnettet i Aust- og Vest-Agder.</a:t>
            </a:r>
          </a:p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Stabil og betydelig kontantstrøm.</a:t>
            </a:r>
          </a:p>
          <a:p>
            <a:pPr eaLnBrk="1" hangingPunct="1">
              <a:spcAft>
                <a:spcPct val="0"/>
              </a:spcAft>
            </a:pPr>
            <a:r>
              <a:rPr lang="nb-NO" altLang="nb-NO" sz="2000" dirty="0" smtClean="0"/>
              <a:t>Nettkapital 3 833 mill. kr.</a:t>
            </a:r>
          </a:p>
          <a:p>
            <a:endParaRPr lang="nb-NO" altLang="nb-NO" dirty="0" smtClean="0"/>
          </a:p>
        </p:txBody>
      </p:sp>
      <p:pic>
        <p:nvPicPr>
          <p:cNvPr id="9220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152649"/>
            <a:ext cx="2641626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1143000"/>
          </a:xfrm>
        </p:spPr>
        <p:txBody>
          <a:bodyPr/>
          <a:lstStyle/>
          <a:p>
            <a:r>
              <a:rPr lang="nb-NO" altLang="nb-NO" dirty="0" smtClean="0"/>
              <a:t>Nøkkelfaktorer</a:t>
            </a:r>
          </a:p>
        </p:txBody>
      </p:sp>
      <p:sp>
        <p:nvSpPr>
          <p:cNvPr id="10243" name="Plassholder for innhold 4"/>
          <p:cNvSpPr>
            <a:spLocks noGrp="1"/>
          </p:cNvSpPr>
          <p:nvPr>
            <p:ph idx="1"/>
          </p:nvPr>
        </p:nvSpPr>
        <p:spPr>
          <a:xfrm>
            <a:off x="600075" y="1724025"/>
            <a:ext cx="7981950" cy="3962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nb-NO" altLang="nb-NO" sz="1800" dirty="0" smtClean="0"/>
              <a:t>Sterk markedsposisjon</a:t>
            </a:r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Konkurransedyktig lavkost og fleksibel produsent av vannkraft.</a:t>
            </a:r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Monopol på regional- og lokalnettet i Agderfylkene.</a:t>
            </a:r>
          </a:p>
          <a:p>
            <a:pPr>
              <a:spcBef>
                <a:spcPts val="400"/>
              </a:spcBef>
            </a:pPr>
            <a:r>
              <a:rPr lang="nb-NO" altLang="nb-NO" sz="1800" dirty="0" smtClean="0"/>
              <a:t>Sterk kontantstrøm</a:t>
            </a:r>
            <a:endParaRPr lang="nb-NO" altLang="nb-NO" sz="1600" dirty="0" smtClean="0"/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Høy sikringsgrad kraftpris de neste 3-5 år, og robust grunnsikring de påfølgende 10 år gjennom kraftsalgsavtaler.</a:t>
            </a:r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Stabilt og betydelig kontantstrømbidrag fra monopolvirksomheten.</a:t>
            </a:r>
          </a:p>
          <a:p>
            <a:pPr>
              <a:spcBef>
                <a:spcPts val="400"/>
              </a:spcBef>
            </a:pPr>
            <a:r>
              <a:rPr lang="nb-NO" altLang="nb-NO" sz="1800" dirty="0" smtClean="0"/>
              <a:t>Investeringsfleksibilitet</a:t>
            </a:r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Mange opsjoner i eksisterende investeringsplaner.</a:t>
            </a:r>
          </a:p>
          <a:p>
            <a:pPr>
              <a:spcBef>
                <a:spcPts val="400"/>
              </a:spcBef>
            </a:pPr>
            <a:r>
              <a:rPr lang="nb-NO" altLang="nb-NO" sz="1800" dirty="0" smtClean="0"/>
              <a:t>Sterkt og stabilt eierskap</a:t>
            </a:r>
          </a:p>
          <a:p>
            <a:pPr lvl="2">
              <a:spcBef>
                <a:spcPts val="400"/>
              </a:spcBef>
            </a:pPr>
            <a:r>
              <a:rPr lang="nb-NO" altLang="nb-NO" sz="1600" dirty="0" smtClean="0"/>
              <a:t>30 samordnede kommuner og Statkraft, som er heleid av den norske stat (AAA).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Agenda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 bwMode="auto">
          <a:xfrm>
            <a:off x="504825" y="2009775"/>
            <a:ext cx="481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2000"/>
              </a:spcBef>
              <a:spcAft>
                <a:spcPts val="400"/>
              </a:spcAft>
              <a:buSzPct val="8000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  <a:cs typeface="ＭＳ Ｐゴシック" pitchFamily="-110" charset="-128"/>
              </a:defRPr>
            </a:lvl1pPr>
            <a:lvl2pPr marL="37941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80000"/>
              <a:buFont typeface="Times" pitchFamily="18" charset="0"/>
              <a:buChar char="•"/>
              <a:defRPr sz="2200">
                <a:solidFill>
                  <a:srgbClr val="024D6E"/>
                </a:solidFill>
                <a:latin typeface="+mn-lt"/>
                <a:ea typeface="MS PGothic" pitchFamily="34" charset="-128"/>
              </a:defRPr>
            </a:lvl2pPr>
            <a:lvl3pPr marL="758825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SzPct val="90000"/>
              <a:buFont typeface="Times" pitchFamily="18" charset="0"/>
              <a:buChar char="•"/>
              <a:defRPr sz="2000">
                <a:solidFill>
                  <a:srgbClr val="024D6E"/>
                </a:solidFill>
                <a:latin typeface="+mn-lt"/>
                <a:ea typeface="MS PGothic" pitchFamily="34" charset="-128"/>
              </a:defRPr>
            </a:lvl3pPr>
            <a:lvl4pPr marL="1047750" indent="-98425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–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4pPr>
            <a:lvl5pPr marL="1427163" indent="-188913" algn="l" rtl="0" eaLnBrk="0" fontAlgn="base" hangingPunct="0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buChar char="»"/>
              <a:defRPr sz="1400">
                <a:solidFill>
                  <a:srgbClr val="024D6E"/>
                </a:solidFill>
                <a:latin typeface="+mn-lt"/>
                <a:ea typeface="MS PGothic" pitchFamily="34" charset="-128"/>
              </a:defRPr>
            </a:lvl5pPr>
            <a:lvl6pPr marL="18843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6pPr>
            <a:lvl7pPr marL="23415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7pPr>
            <a:lvl8pPr marL="27987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8pPr>
            <a:lvl9pPr marL="3255963" indent="-188913" algn="l" rtl="0" eaLnBrk="1" fontAlgn="base" hangingPunct="1">
              <a:lnSpc>
                <a:spcPts val="2000"/>
              </a:lnSpc>
              <a:spcBef>
                <a:spcPts val="2000"/>
              </a:spcBef>
              <a:spcAft>
                <a:spcPts val="400"/>
              </a:spcAft>
              <a:defRPr sz="1400">
                <a:solidFill>
                  <a:srgbClr val="024D6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Selskapsoversikt</a:t>
            </a:r>
          </a:p>
          <a:p>
            <a:pPr eaLnBrk="1" hangingPunct="1">
              <a:defRPr/>
            </a:pPr>
            <a:r>
              <a:rPr lang="nb-NO" altLang="nb-NO" b="1" kern="0" dirty="0" smtClean="0"/>
              <a:t>Strategi og investeringer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Finansiell info</a:t>
            </a:r>
          </a:p>
          <a:p>
            <a:pPr eaLnBrk="1" hangingPunct="1">
              <a:defRPr/>
            </a:pPr>
            <a:r>
              <a:rPr lang="nb-NO" altLang="nb-NO" kern="0" dirty="0" smtClean="0">
                <a:solidFill>
                  <a:schemeClr val="accent5"/>
                </a:solidFill>
              </a:rPr>
              <a:t>Finansiering og likviditet</a:t>
            </a:r>
          </a:p>
        </p:txBody>
      </p:sp>
      <p:pic>
        <p:nvPicPr>
          <p:cNvPr id="11268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847850"/>
            <a:ext cx="281276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E_konsernsvaberg">
  <a:themeElements>
    <a:clrScheme name="Konsernblå">
      <a:dk1>
        <a:srgbClr val="000000"/>
      </a:dk1>
      <a:lt1>
        <a:srgbClr val="FFFFFF"/>
      </a:lt1>
      <a:dk2>
        <a:srgbClr val="000000"/>
      </a:dk2>
      <a:lt2>
        <a:srgbClr val="024D6E"/>
      </a:lt2>
      <a:accent1>
        <a:srgbClr val="827D80"/>
      </a:accent1>
      <a:accent2>
        <a:srgbClr val="E89A15"/>
      </a:accent2>
      <a:accent3>
        <a:srgbClr val="FFFFFF"/>
      </a:accent3>
      <a:accent4>
        <a:srgbClr val="000000"/>
      </a:accent4>
      <a:accent5>
        <a:srgbClr val="C1BFC0"/>
      </a:accent5>
      <a:accent6>
        <a:srgbClr val="D28B12"/>
      </a:accent6>
      <a:hlink>
        <a:srgbClr val="000000"/>
      </a:hlink>
      <a:folHlink>
        <a:srgbClr val="D8D7D9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nyA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AE2 13">
        <a:dk1>
          <a:srgbClr val="000000"/>
        </a:dk1>
        <a:lt1>
          <a:srgbClr val="FFFFFF"/>
        </a:lt1>
        <a:dk2>
          <a:srgbClr val="000000"/>
        </a:dk2>
        <a:lt2>
          <a:srgbClr val="949658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C7D01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14">
        <a:dk1>
          <a:srgbClr val="000000"/>
        </a:dk1>
        <a:lt1>
          <a:srgbClr val="FFFFFF"/>
        </a:lt1>
        <a:dk2>
          <a:srgbClr val="000000"/>
        </a:dk2>
        <a:lt2>
          <a:srgbClr val="EDF44B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AE2 15">
        <a:dk1>
          <a:srgbClr val="000000"/>
        </a:dk1>
        <a:lt1>
          <a:srgbClr val="FFFFFF"/>
        </a:lt1>
        <a:dk2>
          <a:srgbClr val="000000"/>
        </a:dk2>
        <a:lt2>
          <a:srgbClr val="D7D89A"/>
        </a:lt2>
        <a:accent1>
          <a:srgbClr val="827D80"/>
        </a:accent1>
        <a:accent2>
          <a:srgbClr val="E89A15"/>
        </a:accent2>
        <a:accent3>
          <a:srgbClr val="FFFFFF"/>
        </a:accent3>
        <a:accent4>
          <a:srgbClr val="000000"/>
        </a:accent4>
        <a:accent5>
          <a:srgbClr val="C1BFC0"/>
        </a:accent5>
        <a:accent6>
          <a:srgbClr val="D28B12"/>
        </a:accent6>
        <a:hlink>
          <a:srgbClr val="000000"/>
        </a:hlink>
        <a:folHlink>
          <a:srgbClr val="D8D7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 2014 - 2">
    <a:dk1>
      <a:srgbClr val="006595"/>
    </a:dk1>
    <a:lt1>
      <a:srgbClr val="F4F1EE"/>
    </a:lt1>
    <a:dk2>
      <a:srgbClr val="006595"/>
    </a:dk2>
    <a:lt2>
      <a:srgbClr val="EEEBE5"/>
    </a:lt2>
    <a:accent1>
      <a:srgbClr val="006595"/>
    </a:accent1>
    <a:accent2>
      <a:srgbClr val="B42E34"/>
    </a:accent2>
    <a:accent3>
      <a:srgbClr val="F3991F"/>
    </a:accent3>
    <a:accent4>
      <a:srgbClr val="006595"/>
    </a:accent4>
    <a:accent5>
      <a:srgbClr val="B42E34"/>
    </a:accent5>
    <a:accent6>
      <a:srgbClr val="F4F1EE"/>
    </a:accent6>
    <a:hlink>
      <a:srgbClr val="B42E34"/>
    </a:hlink>
    <a:folHlink>
      <a:srgbClr val="B42E3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a3fd5e-6184-4674-8294-cf7c9d38b7af">
      <Terms xmlns="http://schemas.microsoft.com/office/infopath/2007/PartnerControls"/>
    </lcf76f155ced4ddcb4097134ff3c332f>
    <TaxCatchAll xmlns="36639802-5839-4c29-b2fb-96ad095e55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63E6C97B8B9046860E00E094C70AEC" ma:contentTypeVersion="9" ma:contentTypeDescription="Opprett et nytt dokument." ma:contentTypeScope="" ma:versionID="902166c3bc56acb961a386e0d700de50">
  <xsd:schema xmlns:xsd="http://www.w3.org/2001/XMLSchema" xmlns:xs="http://www.w3.org/2001/XMLSchema" xmlns:p="http://schemas.microsoft.com/office/2006/metadata/properties" xmlns:ns2="5ea3fd5e-6184-4674-8294-cf7c9d38b7af" xmlns:ns3="36639802-5839-4c29-b2fb-96ad095e5520" targetNamespace="http://schemas.microsoft.com/office/2006/metadata/properties" ma:root="true" ma:fieldsID="8eaeafd19e7aadbe93835972e09c8419" ns2:_="" ns3:_="">
    <xsd:import namespace="5ea3fd5e-6184-4674-8294-cf7c9d38b7af"/>
    <xsd:import namespace="36639802-5839-4c29-b2fb-96ad095e5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3fd5e-6184-4674-8294-cf7c9d38b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244732ab-fd89-492b-ab7a-195786b2cd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39802-5839-4c29-b2fb-96ad095e55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2f0a260-eded-4bf0-ac86-90c4decd58c1}" ma:internalName="TaxCatchAll" ma:showField="CatchAllData" ma:web="36639802-5839-4c29-b2fb-96ad095e55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10FD96-642D-4408-BE58-DB5150EB707B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772aae3e-9b17-450c-aabe-abd97fa3a82c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EE7B8C-B5D4-48BA-9FE5-470F223BC7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6AA71-8E96-41AA-969F-66B48DC49348}"/>
</file>

<file path=docProps/app.xml><?xml version="1.0" encoding="utf-8"?>
<Properties xmlns="http://schemas.openxmlformats.org/officeDocument/2006/extended-properties" xmlns:vt="http://schemas.openxmlformats.org/officeDocument/2006/docPropsVTypes">
  <Template>AE_konsernsvaberg</Template>
  <TotalTime>7496</TotalTime>
  <Words>995</Words>
  <Application>Microsoft Office PowerPoint</Application>
  <PresentationFormat>Skjermfremvisning (4:3)</PresentationFormat>
  <Paragraphs>242</Paragraphs>
  <Slides>29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29</vt:i4>
      </vt:variant>
    </vt:vector>
  </HeadingPairs>
  <TitlesOfParts>
    <vt:vector size="32" baseType="lpstr">
      <vt:lpstr>AE_konsernsvaberg</vt:lpstr>
      <vt:lpstr>Photo Editor-bilde</vt:lpstr>
      <vt:lpstr>Regneark</vt:lpstr>
      <vt:lpstr>PowerPoint-presentasjon</vt:lpstr>
      <vt:lpstr>Agenda</vt:lpstr>
      <vt:lpstr>Vår visjon</vt:lpstr>
      <vt:lpstr>Fakta om Agder Energi</vt:lpstr>
      <vt:lpstr>Organisering</vt:lpstr>
      <vt:lpstr>Høy fleksibilitet i produksjon</vt:lpstr>
      <vt:lpstr>Ferdigkonsolidert nett i Agder</vt:lpstr>
      <vt:lpstr>Nøkkelfaktorer</vt:lpstr>
      <vt:lpstr>Agenda</vt:lpstr>
      <vt:lpstr>Kjernevirksomhet</vt:lpstr>
      <vt:lpstr>Kjernefokus og kapitalfrigjøring</vt:lpstr>
      <vt:lpstr>Utbyggingsfasen går mot slutten</vt:lpstr>
      <vt:lpstr>Investeringer 2016 - 2020</vt:lpstr>
      <vt:lpstr>Fokus på resultatforbedring</vt:lpstr>
      <vt:lpstr>Agenda</vt:lpstr>
      <vt:lpstr>Hovedpunkter 2015</vt:lpstr>
      <vt:lpstr>Nøkkeltall</vt:lpstr>
      <vt:lpstr>Utvikling i produksjon</vt:lpstr>
      <vt:lpstr>Fyllingsgrad magasiner NO2</vt:lpstr>
      <vt:lpstr>Prisutvikling Nord Pool</vt:lpstr>
      <vt:lpstr>Kontantstrøm</vt:lpstr>
      <vt:lpstr>Utvikling underliggende EBITDA1</vt:lpstr>
      <vt:lpstr>Endring underliggende EBITDA1</vt:lpstr>
      <vt:lpstr>EBITDA pr. resultatområde2</vt:lpstr>
      <vt:lpstr>Investering pr. resultatområde</vt:lpstr>
      <vt:lpstr>Gjeldende utbyttepolitikk</vt:lpstr>
      <vt:lpstr>Agenda</vt:lpstr>
      <vt:lpstr>Robust finansieringsstruktur</vt:lpstr>
      <vt:lpstr>Finansiell styrke og rating</vt:lpstr>
    </vt:vector>
  </TitlesOfParts>
  <Company>Agder Energi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Agder Energi</dc:title>
  <dc:creator>Marie Garmannslund Eide</dc:creator>
  <cp:lastModifiedBy>Johnsgård, Stein</cp:lastModifiedBy>
  <cp:revision>786</cp:revision>
  <cp:lastPrinted>2014-05-20T09:01:56Z</cp:lastPrinted>
  <dcterms:created xsi:type="dcterms:W3CDTF">2010-04-16T11:03:53Z</dcterms:created>
  <dcterms:modified xsi:type="dcterms:W3CDTF">2016-04-26T08:56:23Z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0x010100E363E6C97B8B9046860E00E094C70AEC</vt:lpwstr>
  </property>
</Properties>
</file>