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4"/>
  </p:notesMasterIdLst>
  <p:sldIdLst>
    <p:sldId id="256" r:id="rId5"/>
    <p:sldId id="258" r:id="rId6"/>
    <p:sldId id="288" r:id="rId7"/>
    <p:sldId id="259" r:id="rId8"/>
    <p:sldId id="499" r:id="rId9"/>
    <p:sldId id="519" r:id="rId10"/>
    <p:sldId id="529" r:id="rId11"/>
    <p:sldId id="377" r:id="rId12"/>
    <p:sldId id="504" r:id="rId13"/>
    <p:sldId id="422" r:id="rId14"/>
    <p:sldId id="522" r:id="rId15"/>
    <p:sldId id="523" r:id="rId16"/>
    <p:sldId id="262" r:id="rId17"/>
    <p:sldId id="535" r:id="rId18"/>
    <p:sldId id="536" r:id="rId19"/>
    <p:sldId id="537" r:id="rId20"/>
    <p:sldId id="539" r:id="rId21"/>
    <p:sldId id="540" r:id="rId22"/>
    <p:sldId id="541" r:id="rId23"/>
    <p:sldId id="542" r:id="rId24"/>
    <p:sldId id="543" r:id="rId25"/>
    <p:sldId id="544" r:id="rId26"/>
    <p:sldId id="538" r:id="rId27"/>
    <p:sldId id="545" r:id="rId28"/>
    <p:sldId id="547" r:id="rId29"/>
    <p:sldId id="548" r:id="rId30"/>
    <p:sldId id="549" r:id="rId31"/>
    <p:sldId id="550" r:id="rId32"/>
    <p:sldId id="551" r:id="rId33"/>
    <p:sldId id="559" r:id="rId34"/>
    <p:sldId id="558" r:id="rId35"/>
    <p:sldId id="552" r:id="rId36"/>
    <p:sldId id="560" r:id="rId37"/>
    <p:sldId id="554" r:id="rId38"/>
    <p:sldId id="534" r:id="rId39"/>
    <p:sldId id="556" r:id="rId40"/>
    <p:sldId id="557" r:id="rId41"/>
    <p:sldId id="458" r:id="rId42"/>
    <p:sldId id="561" r:id="rId43"/>
    <p:sldId id="297" r:id="rId44"/>
    <p:sldId id="563" r:id="rId45"/>
    <p:sldId id="298" r:id="rId46"/>
    <p:sldId id="269" r:id="rId47"/>
    <p:sldId id="463" r:id="rId48"/>
    <p:sldId id="464" r:id="rId49"/>
    <p:sldId id="462" r:id="rId50"/>
    <p:sldId id="466" r:id="rId51"/>
    <p:sldId id="461" r:id="rId52"/>
    <p:sldId id="467" r:id="rId53"/>
    <p:sldId id="486" r:id="rId54"/>
    <p:sldId id="487" r:id="rId55"/>
    <p:sldId id="488" r:id="rId56"/>
    <p:sldId id="459" r:id="rId57"/>
    <p:sldId id="480" r:id="rId58"/>
    <p:sldId id="481" r:id="rId59"/>
    <p:sldId id="482" r:id="rId60"/>
    <p:sldId id="296" r:id="rId61"/>
    <p:sldId id="483" r:id="rId62"/>
    <p:sldId id="485" r:id="rId63"/>
    <p:sldId id="484" r:id="rId64"/>
    <p:sldId id="564" r:id="rId65"/>
    <p:sldId id="275" r:id="rId66"/>
    <p:sldId id="369" r:id="rId67"/>
    <p:sldId id="532" r:id="rId68"/>
    <p:sldId id="340" r:id="rId69"/>
    <p:sldId id="389" r:id="rId70"/>
    <p:sldId id="533" r:id="rId71"/>
    <p:sldId id="469" r:id="rId72"/>
    <p:sldId id="472" r:id="rId73"/>
    <p:sldId id="471" r:id="rId74"/>
    <p:sldId id="473" r:id="rId75"/>
    <p:sldId id="474" r:id="rId76"/>
    <p:sldId id="475" r:id="rId77"/>
    <p:sldId id="477" r:id="rId78"/>
    <p:sldId id="478" r:id="rId79"/>
    <p:sldId id="479" r:id="rId80"/>
    <p:sldId id="279" r:id="rId81"/>
    <p:sldId id="282" r:id="rId82"/>
    <p:sldId id="273" r:id="rId83"/>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8A1"/>
    <a:srgbClr val="6198B0"/>
    <a:srgbClr val="91D4D4"/>
    <a:srgbClr val="449185"/>
    <a:srgbClr val="92C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04" autoAdjust="0"/>
  </p:normalViewPr>
  <p:slideViewPr>
    <p:cSldViewPr snapToGrid="0">
      <p:cViewPr varScale="1">
        <p:scale>
          <a:sx n="69" d="100"/>
          <a:sy n="69" d="100"/>
        </p:scale>
        <p:origin x="96"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89"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gdis Endal" userId="982e7d8a-e0d3-4db2-bde8-5e0a9919154c" providerId="ADAL" clId="{A7D57591-C48F-43D7-AD0B-E0F972859E5C}"/>
    <pc:docChg chg="modSld">
      <pc:chgData name="Vigdis Endal" userId="982e7d8a-e0d3-4db2-bde8-5e0a9919154c" providerId="ADAL" clId="{A7D57591-C48F-43D7-AD0B-E0F972859E5C}" dt="2024-11-21T15:03:13.450" v="0" actId="20577"/>
      <pc:docMkLst>
        <pc:docMk/>
      </pc:docMkLst>
      <pc:sldChg chg="modSp mod">
        <pc:chgData name="Vigdis Endal" userId="982e7d8a-e0d3-4db2-bde8-5e0a9919154c" providerId="ADAL" clId="{A7D57591-C48F-43D7-AD0B-E0F972859E5C}" dt="2024-11-21T15:03:13.450" v="0" actId="20577"/>
        <pc:sldMkLst>
          <pc:docMk/>
          <pc:sldMk cId="2761773279" sldId="275"/>
        </pc:sldMkLst>
        <pc:spChg chg="mod">
          <ac:chgData name="Vigdis Endal" userId="982e7d8a-e0d3-4db2-bde8-5e0a9919154c" providerId="ADAL" clId="{A7D57591-C48F-43D7-AD0B-E0F972859E5C}" dt="2024-11-21T15:03:13.450" v="0" actId="20577"/>
          <ac:spMkLst>
            <pc:docMk/>
            <pc:sldMk cId="2761773279" sldId="275"/>
            <ac:spMk id="2" creationId="{2A2A986A-569F-F48B-7655-E5DF5F04FADF}"/>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D8C967-5AC8-41BF-AA73-E20D8E6E080D}"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AD468497-B1D5-40C2-8BF0-A3329E251830}">
      <dgm:prSet/>
      <dgm:spPr/>
      <dgm:t>
        <a:bodyPr/>
        <a:lstStyle/>
        <a:p>
          <a:pPr>
            <a:lnSpc>
              <a:spcPct val="100000"/>
            </a:lnSpc>
          </a:pPr>
          <a:r>
            <a:rPr lang="nb-NO">
              <a:latin typeface="Roboto" panose="02000000000000000000" pitchFamily="2" charset="0"/>
              <a:ea typeface="Roboto" panose="02000000000000000000" pitchFamily="2" charset="0"/>
            </a:rPr>
            <a:t>Rett til personlig assistanse </a:t>
          </a:r>
          <a:endParaRPr lang="en-US">
            <a:latin typeface="Roboto" panose="02000000000000000000" pitchFamily="2" charset="0"/>
            <a:ea typeface="Roboto" panose="02000000000000000000" pitchFamily="2" charset="0"/>
          </a:endParaRPr>
        </a:p>
      </dgm:t>
    </dgm:pt>
    <dgm:pt modelId="{E94CA4FE-0A86-4A2C-82B4-353BBA4EEBE6}" type="parTrans" cxnId="{FE40AF41-223C-49F2-9F0E-303A2F70B6D5}">
      <dgm:prSet/>
      <dgm:spPr/>
      <dgm:t>
        <a:bodyPr/>
        <a:lstStyle/>
        <a:p>
          <a:endParaRPr lang="en-US"/>
        </a:p>
      </dgm:t>
    </dgm:pt>
    <dgm:pt modelId="{982BFAC2-0223-432D-9476-593EE2A2B913}" type="sibTrans" cxnId="{FE40AF41-223C-49F2-9F0E-303A2F70B6D5}">
      <dgm:prSet/>
      <dgm:spPr/>
      <dgm:t>
        <a:bodyPr/>
        <a:lstStyle/>
        <a:p>
          <a:endParaRPr lang="en-US"/>
        </a:p>
      </dgm:t>
    </dgm:pt>
    <dgm:pt modelId="{AA44BEB5-F972-4716-9E5B-819961271913}">
      <dgm:prSet/>
      <dgm:spPr/>
      <dgm:t>
        <a:bodyPr/>
        <a:lstStyle/>
        <a:p>
          <a:pPr>
            <a:lnSpc>
              <a:spcPct val="100000"/>
            </a:lnSpc>
          </a:pPr>
          <a:r>
            <a:rPr lang="nb-NO">
              <a:latin typeface="Roboto" panose="02000000000000000000" pitchFamily="2" charset="0"/>
              <a:ea typeface="Roboto" panose="02000000000000000000" pitchFamily="2" charset="0"/>
            </a:rPr>
            <a:t>Rett til individuelt tilrettelagt opplæring (</a:t>
          </a:r>
          <a:r>
            <a:rPr lang="nb-NO" err="1">
              <a:latin typeface="Roboto" panose="02000000000000000000" pitchFamily="2" charset="0"/>
              <a:ea typeface="Roboto" panose="02000000000000000000" pitchFamily="2" charset="0"/>
            </a:rPr>
            <a:t>ito</a:t>
          </a:r>
          <a:r>
            <a:rPr lang="nb-NO">
              <a:latin typeface="Roboto" panose="02000000000000000000" pitchFamily="2" charset="0"/>
              <a:ea typeface="Roboto" panose="02000000000000000000" pitchFamily="2" charset="0"/>
            </a:rPr>
            <a:t>) </a:t>
          </a:r>
          <a:endParaRPr lang="en-US">
            <a:latin typeface="Roboto" panose="02000000000000000000" pitchFamily="2" charset="0"/>
            <a:ea typeface="Roboto" panose="02000000000000000000" pitchFamily="2" charset="0"/>
          </a:endParaRPr>
        </a:p>
      </dgm:t>
    </dgm:pt>
    <dgm:pt modelId="{E5233983-42A3-4715-8568-52A33B475AAE}" type="sibTrans" cxnId="{6F02D3F0-6AE9-4169-A21D-2CACF1538775}">
      <dgm:prSet/>
      <dgm:spPr/>
      <dgm:t>
        <a:bodyPr/>
        <a:lstStyle/>
        <a:p>
          <a:endParaRPr lang="en-US"/>
        </a:p>
      </dgm:t>
    </dgm:pt>
    <dgm:pt modelId="{03BE542C-8A18-475B-96B9-680AC4A52179}" type="parTrans" cxnId="{6F02D3F0-6AE9-4169-A21D-2CACF1538775}">
      <dgm:prSet/>
      <dgm:spPr/>
      <dgm:t>
        <a:bodyPr/>
        <a:lstStyle/>
        <a:p>
          <a:endParaRPr lang="en-US"/>
        </a:p>
      </dgm:t>
    </dgm:pt>
    <dgm:pt modelId="{C7B4F804-6983-4AA4-8F08-B2BBD9197D4D}">
      <dgm:prSet/>
      <dgm:spPr/>
      <dgm:t>
        <a:bodyPr/>
        <a:lstStyle/>
        <a:p>
          <a:pPr>
            <a:lnSpc>
              <a:spcPct val="100000"/>
            </a:lnSpc>
          </a:pPr>
          <a:r>
            <a:rPr lang="nb-NO">
              <a:latin typeface="Roboto" panose="02000000000000000000" pitchFamily="2" charset="0"/>
              <a:ea typeface="Roboto" panose="02000000000000000000" pitchFamily="2" charset="0"/>
            </a:rPr>
            <a:t>Rett til fysisk tilrettelegging og tekniske hjelpemiddel </a:t>
          </a:r>
          <a:endParaRPr lang="en-US">
            <a:latin typeface="Roboto" panose="02000000000000000000" pitchFamily="2" charset="0"/>
            <a:ea typeface="Roboto" panose="02000000000000000000" pitchFamily="2" charset="0"/>
          </a:endParaRPr>
        </a:p>
      </dgm:t>
    </dgm:pt>
    <dgm:pt modelId="{E2909232-8463-43FB-B209-614CBD859539}" type="sibTrans" cxnId="{135FB9B1-EC55-4661-B839-E76C253C769B}">
      <dgm:prSet/>
      <dgm:spPr/>
      <dgm:t>
        <a:bodyPr/>
        <a:lstStyle/>
        <a:p>
          <a:endParaRPr lang="en-US"/>
        </a:p>
      </dgm:t>
    </dgm:pt>
    <dgm:pt modelId="{1FE65A41-7B88-4AC5-8830-5F1F37F33FC5}" type="parTrans" cxnId="{135FB9B1-EC55-4661-B839-E76C253C769B}">
      <dgm:prSet/>
      <dgm:spPr/>
      <dgm:t>
        <a:bodyPr/>
        <a:lstStyle/>
        <a:p>
          <a:endParaRPr lang="en-US"/>
        </a:p>
      </dgm:t>
    </dgm:pt>
    <dgm:pt modelId="{B572D90B-78A8-40C2-A83A-98C707C659E8}" type="pres">
      <dgm:prSet presAssocID="{66D8C967-5AC8-41BF-AA73-E20D8E6E080D}" presName="root" presStyleCnt="0">
        <dgm:presLayoutVars>
          <dgm:dir/>
          <dgm:resizeHandles val="exact"/>
        </dgm:presLayoutVars>
      </dgm:prSet>
      <dgm:spPr/>
    </dgm:pt>
    <dgm:pt modelId="{C4873DC2-DEC7-4E57-AC49-13B0055F83C7}" type="pres">
      <dgm:prSet presAssocID="{AD468497-B1D5-40C2-8BF0-A3329E251830}" presName="compNode" presStyleCnt="0"/>
      <dgm:spPr/>
    </dgm:pt>
    <dgm:pt modelId="{376812D0-F6D3-4C0F-9EF1-E3F8E6CF6FB4}" type="pres">
      <dgm:prSet presAssocID="{AD468497-B1D5-40C2-8BF0-A3329E251830}" presName="bgRect" presStyleLbl="bgShp" presStyleIdx="0" presStyleCnt="3" custLinFactNeighborX="0" custLinFactNeighborY="-22570"/>
      <dgm:spPr/>
    </dgm:pt>
    <dgm:pt modelId="{651D58D5-AE97-4224-BBD7-703BDFDCF4BB}" type="pres">
      <dgm:prSet presAssocID="{AD468497-B1D5-40C2-8BF0-A3329E251830}" presName="iconRect" presStyleLbl="node1" presStyleIdx="0" presStyleCnt="3" custLinFactNeighborX="372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rgbClr val="EEE4DA"/>
          </a:solidFill>
        </a:ln>
      </dgm:spPr>
      <dgm:extLst>
        <a:ext uri="{E40237B7-FDA0-4F09-8148-C483321AD2D9}">
          <dgm14:cNvPr xmlns:dgm14="http://schemas.microsoft.com/office/drawing/2010/diagram" id="0" name="" descr="Bruker"/>
        </a:ext>
      </dgm:extLst>
    </dgm:pt>
    <dgm:pt modelId="{794345FF-BE5E-4BAB-8DB3-9613CD034C6F}" type="pres">
      <dgm:prSet presAssocID="{AD468497-B1D5-40C2-8BF0-A3329E251830}" presName="spaceRect" presStyleCnt="0"/>
      <dgm:spPr/>
    </dgm:pt>
    <dgm:pt modelId="{693F8CB1-5865-4DA1-B0AD-95900C356CDD}" type="pres">
      <dgm:prSet presAssocID="{AD468497-B1D5-40C2-8BF0-A3329E251830}" presName="parTx" presStyleLbl="revTx" presStyleIdx="0" presStyleCnt="3">
        <dgm:presLayoutVars>
          <dgm:chMax val="0"/>
          <dgm:chPref val="0"/>
        </dgm:presLayoutVars>
      </dgm:prSet>
      <dgm:spPr/>
    </dgm:pt>
    <dgm:pt modelId="{5D5BA8A0-075C-4C66-98F6-2BBF5B900E38}" type="pres">
      <dgm:prSet presAssocID="{982BFAC2-0223-432D-9476-593EE2A2B913}" presName="sibTrans" presStyleCnt="0"/>
      <dgm:spPr/>
    </dgm:pt>
    <dgm:pt modelId="{DF4E6E33-B879-4B76-83A1-24DF27836E6B}" type="pres">
      <dgm:prSet presAssocID="{C7B4F804-6983-4AA4-8F08-B2BBD9197D4D}" presName="compNode" presStyleCnt="0"/>
      <dgm:spPr/>
    </dgm:pt>
    <dgm:pt modelId="{33E6AB5A-F2A6-425E-B19B-4A15ED050DD1}" type="pres">
      <dgm:prSet presAssocID="{C7B4F804-6983-4AA4-8F08-B2BBD9197D4D}" presName="bgRect" presStyleLbl="bgShp" presStyleIdx="1" presStyleCnt="3"/>
      <dgm:spPr/>
    </dgm:pt>
    <dgm:pt modelId="{BA7682C5-3E8C-4EC7-8F09-D0589C99370F}" type="pres">
      <dgm:prSet presAssocID="{C7B4F804-6983-4AA4-8F08-B2BBD9197D4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rgbClr val="EEE4DA"/>
          </a:solidFill>
        </a:ln>
      </dgm:spPr>
      <dgm:extLst>
        <a:ext uri="{E40237B7-FDA0-4F09-8148-C483321AD2D9}">
          <dgm14:cNvPr xmlns:dgm14="http://schemas.microsoft.com/office/drawing/2010/diagram" id="0" name="" descr="Kjør"/>
        </a:ext>
      </dgm:extLst>
    </dgm:pt>
    <dgm:pt modelId="{8911120C-7D90-4F2E-9779-19A19B35432A}" type="pres">
      <dgm:prSet presAssocID="{C7B4F804-6983-4AA4-8F08-B2BBD9197D4D}" presName="spaceRect" presStyleCnt="0"/>
      <dgm:spPr/>
    </dgm:pt>
    <dgm:pt modelId="{0D9DCA06-94B4-4DF0-B70D-F104DC0E6245}" type="pres">
      <dgm:prSet presAssocID="{C7B4F804-6983-4AA4-8F08-B2BBD9197D4D}" presName="parTx" presStyleLbl="revTx" presStyleIdx="1" presStyleCnt="3">
        <dgm:presLayoutVars>
          <dgm:chMax val="0"/>
          <dgm:chPref val="0"/>
        </dgm:presLayoutVars>
      </dgm:prSet>
      <dgm:spPr/>
    </dgm:pt>
    <dgm:pt modelId="{6FCED645-5FFF-4D1C-9318-9D66FCF89BFD}" type="pres">
      <dgm:prSet presAssocID="{E2909232-8463-43FB-B209-614CBD859539}" presName="sibTrans" presStyleCnt="0"/>
      <dgm:spPr/>
    </dgm:pt>
    <dgm:pt modelId="{352508C5-DB81-42D2-98A7-7182AEAD2C53}" type="pres">
      <dgm:prSet presAssocID="{AA44BEB5-F972-4716-9E5B-819961271913}" presName="compNode" presStyleCnt="0"/>
      <dgm:spPr/>
    </dgm:pt>
    <dgm:pt modelId="{FD747EB0-B17D-49B7-9403-592A3D7A024E}" type="pres">
      <dgm:prSet presAssocID="{AA44BEB5-F972-4716-9E5B-819961271913}" presName="bgRect" presStyleLbl="bgShp" presStyleIdx="2" presStyleCnt="3"/>
      <dgm:spPr/>
    </dgm:pt>
    <dgm:pt modelId="{33F62FDC-42D6-49EC-8140-54CD4B1A78B0}" type="pres">
      <dgm:prSet presAssocID="{AA44BEB5-F972-4716-9E5B-81996127191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rgbClr val="EEE4DA"/>
          </a:solidFill>
        </a:ln>
      </dgm:spPr>
      <dgm:extLst>
        <a:ext uri="{E40237B7-FDA0-4F09-8148-C483321AD2D9}">
          <dgm14:cNvPr xmlns:dgm14="http://schemas.microsoft.com/office/drawing/2010/diagram" id="0" name="" descr="Lærer"/>
        </a:ext>
      </dgm:extLst>
    </dgm:pt>
    <dgm:pt modelId="{E0ABD54C-8149-4983-8432-EB47E0446E83}" type="pres">
      <dgm:prSet presAssocID="{AA44BEB5-F972-4716-9E5B-819961271913}" presName="spaceRect" presStyleCnt="0"/>
      <dgm:spPr/>
    </dgm:pt>
    <dgm:pt modelId="{B9409810-6722-45DF-9015-3CA5720D8BCE}" type="pres">
      <dgm:prSet presAssocID="{AA44BEB5-F972-4716-9E5B-819961271913}" presName="parTx" presStyleLbl="revTx" presStyleIdx="2" presStyleCnt="3">
        <dgm:presLayoutVars>
          <dgm:chMax val="0"/>
          <dgm:chPref val="0"/>
        </dgm:presLayoutVars>
      </dgm:prSet>
      <dgm:spPr/>
    </dgm:pt>
  </dgm:ptLst>
  <dgm:cxnLst>
    <dgm:cxn modelId="{ACD8FC21-8867-40F1-B219-5791E5A3AE30}" type="presOf" srcId="{AD468497-B1D5-40C2-8BF0-A3329E251830}" destId="{693F8CB1-5865-4DA1-B0AD-95900C356CDD}" srcOrd="0" destOrd="0" presId="urn:microsoft.com/office/officeart/2018/2/layout/IconVerticalSolidList"/>
    <dgm:cxn modelId="{FE40AF41-223C-49F2-9F0E-303A2F70B6D5}" srcId="{66D8C967-5AC8-41BF-AA73-E20D8E6E080D}" destId="{AD468497-B1D5-40C2-8BF0-A3329E251830}" srcOrd="0" destOrd="0" parTransId="{E94CA4FE-0A86-4A2C-82B4-353BBA4EEBE6}" sibTransId="{982BFAC2-0223-432D-9476-593EE2A2B913}"/>
    <dgm:cxn modelId="{3DBC3E87-F624-4E6B-9FC9-ECA7BBD07EA5}" type="presOf" srcId="{66D8C967-5AC8-41BF-AA73-E20D8E6E080D}" destId="{B572D90B-78A8-40C2-A83A-98C707C659E8}" srcOrd="0" destOrd="0" presId="urn:microsoft.com/office/officeart/2018/2/layout/IconVerticalSolidList"/>
    <dgm:cxn modelId="{135FB9B1-EC55-4661-B839-E76C253C769B}" srcId="{66D8C967-5AC8-41BF-AA73-E20D8E6E080D}" destId="{C7B4F804-6983-4AA4-8F08-B2BBD9197D4D}" srcOrd="1" destOrd="0" parTransId="{1FE65A41-7B88-4AC5-8830-5F1F37F33FC5}" sibTransId="{E2909232-8463-43FB-B209-614CBD859539}"/>
    <dgm:cxn modelId="{929520DF-405A-4C71-9304-87F385EA3305}" type="presOf" srcId="{AA44BEB5-F972-4716-9E5B-819961271913}" destId="{B9409810-6722-45DF-9015-3CA5720D8BCE}" srcOrd="0" destOrd="0" presId="urn:microsoft.com/office/officeart/2018/2/layout/IconVerticalSolidList"/>
    <dgm:cxn modelId="{E402C5E8-B08D-450F-88C4-5C47AC1C2E37}" type="presOf" srcId="{C7B4F804-6983-4AA4-8F08-B2BBD9197D4D}" destId="{0D9DCA06-94B4-4DF0-B70D-F104DC0E6245}" srcOrd="0" destOrd="0" presId="urn:microsoft.com/office/officeart/2018/2/layout/IconVerticalSolidList"/>
    <dgm:cxn modelId="{6F02D3F0-6AE9-4169-A21D-2CACF1538775}" srcId="{66D8C967-5AC8-41BF-AA73-E20D8E6E080D}" destId="{AA44BEB5-F972-4716-9E5B-819961271913}" srcOrd="2" destOrd="0" parTransId="{03BE542C-8A18-475B-96B9-680AC4A52179}" sibTransId="{E5233983-42A3-4715-8568-52A33B475AAE}"/>
    <dgm:cxn modelId="{74C8B709-201D-4372-9CB8-198FA75FA5FC}" type="presParOf" srcId="{B572D90B-78A8-40C2-A83A-98C707C659E8}" destId="{C4873DC2-DEC7-4E57-AC49-13B0055F83C7}" srcOrd="0" destOrd="0" presId="urn:microsoft.com/office/officeart/2018/2/layout/IconVerticalSolidList"/>
    <dgm:cxn modelId="{732DC149-841D-412A-BCC4-313AC478A749}" type="presParOf" srcId="{C4873DC2-DEC7-4E57-AC49-13B0055F83C7}" destId="{376812D0-F6D3-4C0F-9EF1-E3F8E6CF6FB4}" srcOrd="0" destOrd="0" presId="urn:microsoft.com/office/officeart/2018/2/layout/IconVerticalSolidList"/>
    <dgm:cxn modelId="{6B84D9E1-22E4-4F79-90A7-70B26E4AF094}" type="presParOf" srcId="{C4873DC2-DEC7-4E57-AC49-13B0055F83C7}" destId="{651D58D5-AE97-4224-BBD7-703BDFDCF4BB}" srcOrd="1" destOrd="0" presId="urn:microsoft.com/office/officeart/2018/2/layout/IconVerticalSolidList"/>
    <dgm:cxn modelId="{CD94A2A9-B7C0-4B05-B76D-EE96E2CE26FB}" type="presParOf" srcId="{C4873DC2-DEC7-4E57-AC49-13B0055F83C7}" destId="{794345FF-BE5E-4BAB-8DB3-9613CD034C6F}" srcOrd="2" destOrd="0" presId="urn:microsoft.com/office/officeart/2018/2/layout/IconVerticalSolidList"/>
    <dgm:cxn modelId="{52305A59-3EEF-4B01-A503-B67506B39D4B}" type="presParOf" srcId="{C4873DC2-DEC7-4E57-AC49-13B0055F83C7}" destId="{693F8CB1-5865-4DA1-B0AD-95900C356CDD}" srcOrd="3" destOrd="0" presId="urn:microsoft.com/office/officeart/2018/2/layout/IconVerticalSolidList"/>
    <dgm:cxn modelId="{8A90418F-D9A7-4089-876C-5AF0A1531F4B}" type="presParOf" srcId="{B572D90B-78A8-40C2-A83A-98C707C659E8}" destId="{5D5BA8A0-075C-4C66-98F6-2BBF5B900E38}" srcOrd="1" destOrd="0" presId="urn:microsoft.com/office/officeart/2018/2/layout/IconVerticalSolidList"/>
    <dgm:cxn modelId="{AC42E3E3-8DFB-4A8B-B1AD-7FCE3BE47E25}" type="presParOf" srcId="{B572D90B-78A8-40C2-A83A-98C707C659E8}" destId="{DF4E6E33-B879-4B76-83A1-24DF27836E6B}" srcOrd="2" destOrd="0" presId="urn:microsoft.com/office/officeart/2018/2/layout/IconVerticalSolidList"/>
    <dgm:cxn modelId="{0F267B81-A794-4646-A60F-120B8098BD5A}" type="presParOf" srcId="{DF4E6E33-B879-4B76-83A1-24DF27836E6B}" destId="{33E6AB5A-F2A6-425E-B19B-4A15ED050DD1}" srcOrd="0" destOrd="0" presId="urn:microsoft.com/office/officeart/2018/2/layout/IconVerticalSolidList"/>
    <dgm:cxn modelId="{8127FE65-16DB-4752-92D3-C8AAF5912F81}" type="presParOf" srcId="{DF4E6E33-B879-4B76-83A1-24DF27836E6B}" destId="{BA7682C5-3E8C-4EC7-8F09-D0589C99370F}" srcOrd="1" destOrd="0" presId="urn:microsoft.com/office/officeart/2018/2/layout/IconVerticalSolidList"/>
    <dgm:cxn modelId="{BFE763DD-6829-4496-8C78-830397651C31}" type="presParOf" srcId="{DF4E6E33-B879-4B76-83A1-24DF27836E6B}" destId="{8911120C-7D90-4F2E-9779-19A19B35432A}" srcOrd="2" destOrd="0" presId="urn:microsoft.com/office/officeart/2018/2/layout/IconVerticalSolidList"/>
    <dgm:cxn modelId="{457A6677-9EF8-4CD5-8580-E8C334BD583F}" type="presParOf" srcId="{DF4E6E33-B879-4B76-83A1-24DF27836E6B}" destId="{0D9DCA06-94B4-4DF0-B70D-F104DC0E6245}" srcOrd="3" destOrd="0" presId="urn:microsoft.com/office/officeart/2018/2/layout/IconVerticalSolidList"/>
    <dgm:cxn modelId="{1AA7692E-66F1-4A3D-B039-66D407105555}" type="presParOf" srcId="{B572D90B-78A8-40C2-A83A-98C707C659E8}" destId="{6FCED645-5FFF-4D1C-9318-9D66FCF89BFD}" srcOrd="3" destOrd="0" presId="urn:microsoft.com/office/officeart/2018/2/layout/IconVerticalSolidList"/>
    <dgm:cxn modelId="{08A65CD3-5CF9-4838-BD77-3C3FDA379CBF}" type="presParOf" srcId="{B572D90B-78A8-40C2-A83A-98C707C659E8}" destId="{352508C5-DB81-42D2-98A7-7182AEAD2C53}" srcOrd="4" destOrd="0" presId="urn:microsoft.com/office/officeart/2018/2/layout/IconVerticalSolidList"/>
    <dgm:cxn modelId="{B8227A25-245F-4117-BA76-A3E3F25DBDB6}" type="presParOf" srcId="{352508C5-DB81-42D2-98A7-7182AEAD2C53}" destId="{FD747EB0-B17D-49B7-9403-592A3D7A024E}" srcOrd="0" destOrd="0" presId="urn:microsoft.com/office/officeart/2018/2/layout/IconVerticalSolidList"/>
    <dgm:cxn modelId="{00FAEF7C-9659-47FF-9C80-C0999A17C0D7}" type="presParOf" srcId="{352508C5-DB81-42D2-98A7-7182AEAD2C53}" destId="{33F62FDC-42D6-49EC-8140-54CD4B1A78B0}" srcOrd="1" destOrd="0" presId="urn:microsoft.com/office/officeart/2018/2/layout/IconVerticalSolidList"/>
    <dgm:cxn modelId="{DF4B06B3-43E7-4E89-BB86-232B96DD08ED}" type="presParOf" srcId="{352508C5-DB81-42D2-98A7-7182AEAD2C53}" destId="{E0ABD54C-8149-4983-8432-EB47E0446E83}" srcOrd="2" destOrd="0" presId="urn:microsoft.com/office/officeart/2018/2/layout/IconVerticalSolidList"/>
    <dgm:cxn modelId="{6002EFCD-EE7B-41D2-98DF-BF5F9E912481}" type="presParOf" srcId="{352508C5-DB81-42D2-98A7-7182AEAD2C53}" destId="{B9409810-6722-45DF-9015-3CA5720D8BC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812D0-F6D3-4C0F-9EF1-E3F8E6CF6FB4}">
      <dsp:nvSpPr>
        <dsp:cNvPr id="0" name=""/>
        <dsp:cNvSpPr/>
      </dsp:nvSpPr>
      <dsp:spPr>
        <a:xfrm>
          <a:off x="0" y="0"/>
          <a:ext cx="10931995" cy="122306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1D58D5-AE97-4224-BBD7-703BDFDCF4BB}">
      <dsp:nvSpPr>
        <dsp:cNvPr id="0" name=""/>
        <dsp:cNvSpPr/>
      </dsp:nvSpPr>
      <dsp:spPr>
        <a:xfrm>
          <a:off x="395028" y="275712"/>
          <a:ext cx="672687" cy="672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rgbClr val="EEE4DA"/>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3F8CB1-5865-4DA1-B0AD-95900C356CDD}">
      <dsp:nvSpPr>
        <dsp:cNvPr id="0" name=""/>
        <dsp:cNvSpPr/>
      </dsp:nvSpPr>
      <dsp:spPr>
        <a:xfrm>
          <a:off x="1412643" y="522"/>
          <a:ext cx="9519351" cy="122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41" tIns="129441" rIns="129441" bIns="129441" numCol="1" spcCol="1270" anchor="ctr" anchorCtr="0">
          <a:noAutofit/>
        </a:bodyPr>
        <a:lstStyle/>
        <a:p>
          <a:pPr marL="0" lvl="0" indent="0" algn="l" defTabSz="1111250">
            <a:lnSpc>
              <a:spcPct val="100000"/>
            </a:lnSpc>
            <a:spcBef>
              <a:spcPct val="0"/>
            </a:spcBef>
            <a:spcAft>
              <a:spcPct val="35000"/>
            </a:spcAft>
            <a:buNone/>
          </a:pPr>
          <a:r>
            <a:rPr lang="nb-NO" sz="2500" kern="1200">
              <a:latin typeface="Roboto" panose="02000000000000000000" pitchFamily="2" charset="0"/>
              <a:ea typeface="Roboto" panose="02000000000000000000" pitchFamily="2" charset="0"/>
            </a:rPr>
            <a:t>Rett til personlig assistanse </a:t>
          </a:r>
          <a:endParaRPr lang="en-US" sz="2500" kern="1200">
            <a:latin typeface="Roboto" panose="02000000000000000000" pitchFamily="2" charset="0"/>
            <a:ea typeface="Roboto" panose="02000000000000000000" pitchFamily="2" charset="0"/>
          </a:endParaRPr>
        </a:p>
      </dsp:txBody>
      <dsp:txXfrm>
        <a:off x="1412643" y="522"/>
        <a:ext cx="9519351" cy="1223067"/>
      </dsp:txXfrm>
    </dsp:sp>
    <dsp:sp modelId="{33E6AB5A-F2A6-425E-B19B-4A15ED050DD1}">
      <dsp:nvSpPr>
        <dsp:cNvPr id="0" name=""/>
        <dsp:cNvSpPr/>
      </dsp:nvSpPr>
      <dsp:spPr>
        <a:xfrm>
          <a:off x="0" y="1529357"/>
          <a:ext cx="10931995" cy="122306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7682C5-3E8C-4EC7-8F09-D0589C99370F}">
      <dsp:nvSpPr>
        <dsp:cNvPr id="0" name=""/>
        <dsp:cNvSpPr/>
      </dsp:nvSpPr>
      <dsp:spPr>
        <a:xfrm>
          <a:off x="369978" y="1804547"/>
          <a:ext cx="672687" cy="672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rgbClr val="EEE4DA"/>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9DCA06-94B4-4DF0-B70D-F104DC0E6245}">
      <dsp:nvSpPr>
        <dsp:cNvPr id="0" name=""/>
        <dsp:cNvSpPr/>
      </dsp:nvSpPr>
      <dsp:spPr>
        <a:xfrm>
          <a:off x="1412643" y="1529357"/>
          <a:ext cx="9519351" cy="122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41" tIns="129441" rIns="129441" bIns="129441" numCol="1" spcCol="1270" anchor="ctr" anchorCtr="0">
          <a:noAutofit/>
        </a:bodyPr>
        <a:lstStyle/>
        <a:p>
          <a:pPr marL="0" lvl="0" indent="0" algn="l" defTabSz="1111250">
            <a:lnSpc>
              <a:spcPct val="100000"/>
            </a:lnSpc>
            <a:spcBef>
              <a:spcPct val="0"/>
            </a:spcBef>
            <a:spcAft>
              <a:spcPct val="35000"/>
            </a:spcAft>
            <a:buNone/>
          </a:pPr>
          <a:r>
            <a:rPr lang="nb-NO" sz="2500" kern="1200">
              <a:latin typeface="Roboto" panose="02000000000000000000" pitchFamily="2" charset="0"/>
              <a:ea typeface="Roboto" panose="02000000000000000000" pitchFamily="2" charset="0"/>
            </a:rPr>
            <a:t>Rett til fysisk tilrettelegging og tekniske hjelpemiddel </a:t>
          </a:r>
          <a:endParaRPr lang="en-US" sz="2500" kern="1200">
            <a:latin typeface="Roboto" panose="02000000000000000000" pitchFamily="2" charset="0"/>
            <a:ea typeface="Roboto" panose="02000000000000000000" pitchFamily="2" charset="0"/>
          </a:endParaRPr>
        </a:p>
      </dsp:txBody>
      <dsp:txXfrm>
        <a:off x="1412643" y="1529357"/>
        <a:ext cx="9519351" cy="1223067"/>
      </dsp:txXfrm>
    </dsp:sp>
    <dsp:sp modelId="{FD747EB0-B17D-49B7-9403-592A3D7A024E}">
      <dsp:nvSpPr>
        <dsp:cNvPr id="0" name=""/>
        <dsp:cNvSpPr/>
      </dsp:nvSpPr>
      <dsp:spPr>
        <a:xfrm>
          <a:off x="0" y="3058192"/>
          <a:ext cx="10931995" cy="122306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F62FDC-42D6-49EC-8140-54CD4B1A78B0}">
      <dsp:nvSpPr>
        <dsp:cNvPr id="0" name=""/>
        <dsp:cNvSpPr/>
      </dsp:nvSpPr>
      <dsp:spPr>
        <a:xfrm>
          <a:off x="369978" y="3333382"/>
          <a:ext cx="672687" cy="672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rgbClr val="EEE4DA"/>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409810-6722-45DF-9015-3CA5720D8BCE}">
      <dsp:nvSpPr>
        <dsp:cNvPr id="0" name=""/>
        <dsp:cNvSpPr/>
      </dsp:nvSpPr>
      <dsp:spPr>
        <a:xfrm>
          <a:off x="1412643" y="3058192"/>
          <a:ext cx="9519351" cy="122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41" tIns="129441" rIns="129441" bIns="129441" numCol="1" spcCol="1270" anchor="ctr" anchorCtr="0">
          <a:noAutofit/>
        </a:bodyPr>
        <a:lstStyle/>
        <a:p>
          <a:pPr marL="0" lvl="0" indent="0" algn="l" defTabSz="1111250">
            <a:lnSpc>
              <a:spcPct val="100000"/>
            </a:lnSpc>
            <a:spcBef>
              <a:spcPct val="0"/>
            </a:spcBef>
            <a:spcAft>
              <a:spcPct val="35000"/>
            </a:spcAft>
            <a:buNone/>
          </a:pPr>
          <a:r>
            <a:rPr lang="nb-NO" sz="2500" kern="1200">
              <a:latin typeface="Roboto" panose="02000000000000000000" pitchFamily="2" charset="0"/>
              <a:ea typeface="Roboto" panose="02000000000000000000" pitchFamily="2" charset="0"/>
            </a:rPr>
            <a:t>Rett til individuelt tilrettelagt opplæring (</a:t>
          </a:r>
          <a:r>
            <a:rPr lang="nb-NO" sz="2500" kern="1200" err="1">
              <a:latin typeface="Roboto" panose="02000000000000000000" pitchFamily="2" charset="0"/>
              <a:ea typeface="Roboto" panose="02000000000000000000" pitchFamily="2" charset="0"/>
            </a:rPr>
            <a:t>ito</a:t>
          </a:r>
          <a:r>
            <a:rPr lang="nb-NO" sz="2500" kern="1200">
              <a:latin typeface="Roboto" panose="02000000000000000000" pitchFamily="2" charset="0"/>
              <a:ea typeface="Roboto" panose="02000000000000000000" pitchFamily="2" charset="0"/>
            </a:rPr>
            <a:t>) </a:t>
          </a:r>
          <a:endParaRPr lang="en-US" sz="2500" kern="1200">
            <a:latin typeface="Roboto" panose="02000000000000000000" pitchFamily="2" charset="0"/>
            <a:ea typeface="Roboto" panose="02000000000000000000" pitchFamily="2" charset="0"/>
          </a:endParaRPr>
        </a:p>
      </dsp:txBody>
      <dsp:txXfrm>
        <a:off x="1412643" y="3058192"/>
        <a:ext cx="9519351" cy="122306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BC47A76-35F3-4883-88A0-2A9BDFE636C9}" type="datetimeFigureOut">
              <a:rPr lang="nb-NO" smtClean="0"/>
              <a:t>21.11.2024</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260A0CD-557F-4AA2-A213-8D0C2A36CE7F}" type="slidenum">
              <a:rPr lang="nb-NO" smtClean="0"/>
              <a:t>‹#›</a:t>
            </a:fld>
            <a:endParaRPr lang="nb-NO"/>
          </a:p>
        </p:txBody>
      </p:sp>
    </p:spTree>
    <p:extLst>
      <p:ext uri="{BB962C8B-B14F-4D97-AF65-F5344CB8AC3E}">
        <p14:creationId xmlns:p14="http://schemas.microsoft.com/office/powerpoint/2010/main" val="24714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Gode råd – kunnskap for likestilling. Det har dobbel bunn – både å gi gode råd, og det å være gode råd for personer med funksjonsnedsettelse. Dette er et opplæringsopplegg for medlemmer i råd for personer med funksjonsnedsettelse.  </a:t>
            </a:r>
          </a:p>
          <a:p>
            <a:endParaRPr lang="nb-NO"/>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a:t>
            </a:fld>
            <a:endParaRPr lang="nb-NO"/>
          </a:p>
        </p:txBody>
      </p:sp>
    </p:spTree>
    <p:extLst>
      <p:ext uri="{BB962C8B-B14F-4D97-AF65-F5344CB8AC3E}">
        <p14:creationId xmlns:p14="http://schemas.microsoft.com/office/powerpoint/2010/main" val="1468464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17</a:t>
            </a:fld>
            <a:endParaRPr lang="nb-NO"/>
          </a:p>
        </p:txBody>
      </p:sp>
    </p:spTree>
    <p:extLst>
      <p:ext uri="{BB962C8B-B14F-4D97-AF65-F5344CB8AC3E}">
        <p14:creationId xmlns:p14="http://schemas.microsoft.com/office/powerpoint/2010/main" val="3196732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18</a:t>
            </a:fld>
            <a:endParaRPr lang="nb-NO"/>
          </a:p>
        </p:txBody>
      </p:sp>
    </p:spTree>
    <p:extLst>
      <p:ext uri="{BB962C8B-B14F-4D97-AF65-F5344CB8AC3E}">
        <p14:creationId xmlns:p14="http://schemas.microsoft.com/office/powerpoint/2010/main" val="3657493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19</a:t>
            </a:fld>
            <a:endParaRPr lang="nb-NO"/>
          </a:p>
        </p:txBody>
      </p:sp>
    </p:spTree>
    <p:extLst>
      <p:ext uri="{BB962C8B-B14F-4D97-AF65-F5344CB8AC3E}">
        <p14:creationId xmlns:p14="http://schemas.microsoft.com/office/powerpoint/2010/main" val="2463758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20</a:t>
            </a:fld>
            <a:endParaRPr lang="nb-NO"/>
          </a:p>
        </p:txBody>
      </p:sp>
    </p:spTree>
    <p:extLst>
      <p:ext uri="{BB962C8B-B14F-4D97-AF65-F5344CB8AC3E}">
        <p14:creationId xmlns:p14="http://schemas.microsoft.com/office/powerpoint/2010/main" val="2765714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21</a:t>
            </a:fld>
            <a:endParaRPr lang="nb-NO"/>
          </a:p>
        </p:txBody>
      </p:sp>
    </p:spTree>
    <p:extLst>
      <p:ext uri="{BB962C8B-B14F-4D97-AF65-F5344CB8AC3E}">
        <p14:creationId xmlns:p14="http://schemas.microsoft.com/office/powerpoint/2010/main" val="1507101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22</a:t>
            </a:fld>
            <a:endParaRPr lang="nb-NO"/>
          </a:p>
        </p:txBody>
      </p:sp>
    </p:spTree>
    <p:extLst>
      <p:ext uri="{BB962C8B-B14F-4D97-AF65-F5344CB8AC3E}">
        <p14:creationId xmlns:p14="http://schemas.microsoft.com/office/powerpoint/2010/main" val="2313519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23</a:t>
            </a:fld>
            <a:endParaRPr lang="nb-NO"/>
          </a:p>
        </p:txBody>
      </p:sp>
    </p:spTree>
    <p:extLst>
      <p:ext uri="{BB962C8B-B14F-4D97-AF65-F5344CB8AC3E}">
        <p14:creationId xmlns:p14="http://schemas.microsoft.com/office/powerpoint/2010/main" val="3830447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24</a:t>
            </a:fld>
            <a:endParaRPr lang="nb-NO"/>
          </a:p>
        </p:txBody>
      </p:sp>
    </p:spTree>
    <p:extLst>
      <p:ext uri="{BB962C8B-B14F-4D97-AF65-F5344CB8AC3E}">
        <p14:creationId xmlns:p14="http://schemas.microsoft.com/office/powerpoint/2010/main" val="3832805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25</a:t>
            </a:fld>
            <a:endParaRPr lang="nb-NO"/>
          </a:p>
        </p:txBody>
      </p:sp>
    </p:spTree>
    <p:extLst>
      <p:ext uri="{BB962C8B-B14F-4D97-AF65-F5344CB8AC3E}">
        <p14:creationId xmlns:p14="http://schemas.microsoft.com/office/powerpoint/2010/main" val="899504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26</a:t>
            </a:fld>
            <a:endParaRPr lang="nb-NO"/>
          </a:p>
        </p:txBody>
      </p:sp>
    </p:spTree>
    <p:extLst>
      <p:ext uri="{BB962C8B-B14F-4D97-AF65-F5344CB8AC3E}">
        <p14:creationId xmlns:p14="http://schemas.microsoft.com/office/powerpoint/2010/main" val="3033839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Fint</a:t>
            </a:r>
          </a:p>
        </p:txBody>
      </p:sp>
      <p:sp>
        <p:nvSpPr>
          <p:cNvPr id="4" name="Plassholder for lysbildenummer 3"/>
          <p:cNvSpPr>
            <a:spLocks noGrp="1"/>
          </p:cNvSpPr>
          <p:nvPr>
            <p:ph type="sldNum" sz="quarter" idx="5"/>
          </p:nvPr>
        </p:nvSpPr>
        <p:spPr/>
        <p:txBody>
          <a:bodyPr/>
          <a:lstStyle/>
          <a:p>
            <a:fld id="{E260A0CD-557F-4AA2-A213-8D0C2A36CE7F}" type="slidenum">
              <a:rPr lang="nb-NO" smtClean="0"/>
              <a:t>2</a:t>
            </a:fld>
            <a:endParaRPr lang="nb-NO"/>
          </a:p>
        </p:txBody>
      </p:sp>
    </p:spTree>
    <p:extLst>
      <p:ext uri="{BB962C8B-B14F-4D97-AF65-F5344CB8AC3E}">
        <p14:creationId xmlns:p14="http://schemas.microsoft.com/office/powerpoint/2010/main" val="322233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27</a:t>
            </a:fld>
            <a:endParaRPr lang="nb-NO"/>
          </a:p>
        </p:txBody>
      </p:sp>
    </p:spTree>
    <p:extLst>
      <p:ext uri="{BB962C8B-B14F-4D97-AF65-F5344CB8AC3E}">
        <p14:creationId xmlns:p14="http://schemas.microsoft.com/office/powerpoint/2010/main" val="1296604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28</a:t>
            </a:fld>
            <a:endParaRPr lang="nb-NO"/>
          </a:p>
        </p:txBody>
      </p:sp>
    </p:spTree>
    <p:extLst>
      <p:ext uri="{BB962C8B-B14F-4D97-AF65-F5344CB8AC3E}">
        <p14:creationId xmlns:p14="http://schemas.microsoft.com/office/powerpoint/2010/main" val="1954561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29</a:t>
            </a:fld>
            <a:endParaRPr lang="nb-NO"/>
          </a:p>
        </p:txBody>
      </p:sp>
    </p:spTree>
    <p:extLst>
      <p:ext uri="{BB962C8B-B14F-4D97-AF65-F5344CB8AC3E}">
        <p14:creationId xmlns:p14="http://schemas.microsoft.com/office/powerpoint/2010/main" val="1455940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30</a:t>
            </a:fld>
            <a:endParaRPr lang="nb-NO"/>
          </a:p>
        </p:txBody>
      </p:sp>
    </p:spTree>
    <p:extLst>
      <p:ext uri="{BB962C8B-B14F-4D97-AF65-F5344CB8AC3E}">
        <p14:creationId xmlns:p14="http://schemas.microsoft.com/office/powerpoint/2010/main" val="2185987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31</a:t>
            </a:fld>
            <a:endParaRPr lang="nb-NO"/>
          </a:p>
        </p:txBody>
      </p:sp>
    </p:spTree>
    <p:extLst>
      <p:ext uri="{BB962C8B-B14F-4D97-AF65-F5344CB8AC3E}">
        <p14:creationId xmlns:p14="http://schemas.microsoft.com/office/powerpoint/2010/main" val="721585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32</a:t>
            </a:fld>
            <a:endParaRPr lang="nb-NO"/>
          </a:p>
        </p:txBody>
      </p:sp>
    </p:spTree>
    <p:extLst>
      <p:ext uri="{BB962C8B-B14F-4D97-AF65-F5344CB8AC3E}">
        <p14:creationId xmlns:p14="http://schemas.microsoft.com/office/powerpoint/2010/main" val="3498480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33</a:t>
            </a:fld>
            <a:endParaRPr lang="nb-NO"/>
          </a:p>
        </p:txBody>
      </p:sp>
    </p:spTree>
    <p:extLst>
      <p:ext uri="{BB962C8B-B14F-4D97-AF65-F5344CB8AC3E}">
        <p14:creationId xmlns:p14="http://schemas.microsoft.com/office/powerpoint/2010/main" val="4288239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34</a:t>
            </a:fld>
            <a:endParaRPr lang="nb-NO"/>
          </a:p>
        </p:txBody>
      </p:sp>
    </p:spTree>
    <p:extLst>
      <p:ext uri="{BB962C8B-B14F-4D97-AF65-F5344CB8AC3E}">
        <p14:creationId xmlns:p14="http://schemas.microsoft.com/office/powerpoint/2010/main" val="2579314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35</a:t>
            </a:fld>
            <a:endParaRPr lang="nb-NO"/>
          </a:p>
        </p:txBody>
      </p:sp>
    </p:spTree>
    <p:extLst>
      <p:ext uri="{BB962C8B-B14F-4D97-AF65-F5344CB8AC3E}">
        <p14:creationId xmlns:p14="http://schemas.microsoft.com/office/powerpoint/2010/main" val="3723852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36</a:t>
            </a:fld>
            <a:endParaRPr lang="nb-NO"/>
          </a:p>
        </p:txBody>
      </p:sp>
    </p:spTree>
    <p:extLst>
      <p:ext uri="{BB962C8B-B14F-4D97-AF65-F5344CB8AC3E}">
        <p14:creationId xmlns:p14="http://schemas.microsoft.com/office/powerpoint/2010/main" val="146648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a:t>
            </a:fld>
            <a:endParaRPr lang="nb-NO"/>
          </a:p>
        </p:txBody>
      </p:sp>
    </p:spTree>
    <p:extLst>
      <p:ext uri="{BB962C8B-B14F-4D97-AF65-F5344CB8AC3E}">
        <p14:creationId xmlns:p14="http://schemas.microsoft.com/office/powerpoint/2010/main" val="1356144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37</a:t>
            </a:fld>
            <a:endParaRPr lang="nb-NO"/>
          </a:p>
        </p:txBody>
      </p:sp>
    </p:spTree>
    <p:extLst>
      <p:ext uri="{BB962C8B-B14F-4D97-AF65-F5344CB8AC3E}">
        <p14:creationId xmlns:p14="http://schemas.microsoft.com/office/powerpoint/2010/main" val="2587876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Avenir Heavy"/>
                <a:cs typeface="Arial" panose="020B0604020202020204" pitchFamily="34" charset="0"/>
              </a:rPr>
              <a:t>Rådsmedlemmene har ikke ansvaret at skolen er inkluderende. </a:t>
            </a:r>
            <a:r>
              <a:rPr lang="nb-NO" sz="1000">
                <a:latin typeface="Avenir Heavy"/>
                <a:cs typeface="Arial" panose="020B0604020202020204" pitchFamily="34" charset="0"/>
              </a:rPr>
              <a:t> </a:t>
            </a:r>
            <a:r>
              <a:rPr lang="nb-NO" sz="1200">
                <a:latin typeface="Avenir Heavy"/>
                <a:cs typeface="Arial" panose="020B0604020202020204" pitchFamily="34" charset="0"/>
              </a:rPr>
              <a:t>Vi må ikke ha alle løsningene. Men det  er lurt å vite litt om ulike sider av inkludering slik at vi kan huske på at vi representerer en stor bredde. Da kan vi også stille bedre spørsmål i saker som gjelder skole. Her kommer noen eksempler som kan gi mer kunnskap om inkludering.</a:t>
            </a:r>
            <a:endParaRPr lang="nb-NO" sz="500">
              <a:effectLst/>
              <a:latin typeface="Arial" panose="020B0604020202020204" pitchFamily="34" charset="0"/>
              <a:cs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38</a:t>
            </a:fld>
            <a:endParaRPr lang="nb-NO"/>
          </a:p>
        </p:txBody>
      </p:sp>
    </p:spTree>
    <p:extLst>
      <p:ext uri="{BB962C8B-B14F-4D97-AF65-F5344CB8AC3E}">
        <p14:creationId xmlns:p14="http://schemas.microsoft.com/office/powerpoint/2010/main" val="1149718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40</a:t>
            </a:fld>
            <a:endParaRPr lang="nb-NO"/>
          </a:p>
        </p:txBody>
      </p:sp>
    </p:spTree>
    <p:extLst>
      <p:ext uri="{BB962C8B-B14F-4D97-AF65-F5344CB8AC3E}">
        <p14:creationId xmlns:p14="http://schemas.microsoft.com/office/powerpoint/2010/main" val="3930064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42</a:t>
            </a:fld>
            <a:endParaRPr lang="nb-NO"/>
          </a:p>
        </p:txBody>
      </p:sp>
    </p:spTree>
    <p:extLst>
      <p:ext uri="{BB962C8B-B14F-4D97-AF65-F5344CB8AC3E}">
        <p14:creationId xmlns:p14="http://schemas.microsoft.com/office/powerpoint/2010/main" val="4155628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43</a:t>
            </a:fld>
            <a:endParaRPr lang="nb-NO"/>
          </a:p>
        </p:txBody>
      </p:sp>
    </p:spTree>
    <p:extLst>
      <p:ext uri="{BB962C8B-B14F-4D97-AF65-F5344CB8AC3E}">
        <p14:creationId xmlns:p14="http://schemas.microsoft.com/office/powerpoint/2010/main" val="943291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44</a:t>
            </a:fld>
            <a:endParaRPr lang="nb-NO"/>
          </a:p>
        </p:txBody>
      </p:sp>
    </p:spTree>
    <p:extLst>
      <p:ext uri="{BB962C8B-B14F-4D97-AF65-F5344CB8AC3E}">
        <p14:creationId xmlns:p14="http://schemas.microsoft.com/office/powerpoint/2010/main" val="578713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45</a:t>
            </a:fld>
            <a:endParaRPr lang="nb-NO"/>
          </a:p>
        </p:txBody>
      </p:sp>
    </p:spTree>
    <p:extLst>
      <p:ext uri="{BB962C8B-B14F-4D97-AF65-F5344CB8AC3E}">
        <p14:creationId xmlns:p14="http://schemas.microsoft.com/office/powerpoint/2010/main" val="3837293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46</a:t>
            </a:fld>
            <a:endParaRPr lang="nb-NO"/>
          </a:p>
        </p:txBody>
      </p:sp>
    </p:spTree>
    <p:extLst>
      <p:ext uri="{BB962C8B-B14F-4D97-AF65-F5344CB8AC3E}">
        <p14:creationId xmlns:p14="http://schemas.microsoft.com/office/powerpoint/2010/main" val="641887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48</a:t>
            </a:fld>
            <a:endParaRPr lang="nb-NO"/>
          </a:p>
        </p:txBody>
      </p:sp>
    </p:spTree>
    <p:extLst>
      <p:ext uri="{BB962C8B-B14F-4D97-AF65-F5344CB8AC3E}">
        <p14:creationId xmlns:p14="http://schemas.microsoft.com/office/powerpoint/2010/main" val="4140201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49</a:t>
            </a:fld>
            <a:endParaRPr lang="nb-NO"/>
          </a:p>
        </p:txBody>
      </p:sp>
    </p:spTree>
    <p:extLst>
      <p:ext uri="{BB962C8B-B14F-4D97-AF65-F5344CB8AC3E}">
        <p14:creationId xmlns:p14="http://schemas.microsoft.com/office/powerpoint/2010/main" val="4260970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endParaRPr lang="nb-NO"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E260A0CD-557F-4AA2-A213-8D0C2A36CE7F}" type="slidenum">
              <a:rPr lang="nb-NO" smtClean="0"/>
              <a:t>4</a:t>
            </a:fld>
            <a:endParaRPr lang="nb-NO"/>
          </a:p>
        </p:txBody>
      </p:sp>
    </p:spTree>
    <p:extLst>
      <p:ext uri="{BB962C8B-B14F-4D97-AF65-F5344CB8AC3E}">
        <p14:creationId xmlns:p14="http://schemas.microsoft.com/office/powerpoint/2010/main" val="3307863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50</a:t>
            </a:fld>
            <a:endParaRPr lang="nb-NO"/>
          </a:p>
        </p:txBody>
      </p:sp>
    </p:spTree>
    <p:extLst>
      <p:ext uri="{BB962C8B-B14F-4D97-AF65-F5344CB8AC3E}">
        <p14:creationId xmlns:p14="http://schemas.microsoft.com/office/powerpoint/2010/main" val="14437125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51</a:t>
            </a:fld>
            <a:endParaRPr lang="nb-NO"/>
          </a:p>
        </p:txBody>
      </p:sp>
    </p:spTree>
    <p:extLst>
      <p:ext uri="{BB962C8B-B14F-4D97-AF65-F5344CB8AC3E}">
        <p14:creationId xmlns:p14="http://schemas.microsoft.com/office/powerpoint/2010/main" val="2839326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52</a:t>
            </a:fld>
            <a:endParaRPr lang="nb-NO"/>
          </a:p>
        </p:txBody>
      </p:sp>
    </p:spTree>
    <p:extLst>
      <p:ext uri="{BB962C8B-B14F-4D97-AF65-F5344CB8AC3E}">
        <p14:creationId xmlns:p14="http://schemas.microsoft.com/office/powerpoint/2010/main" val="40810381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53</a:t>
            </a:fld>
            <a:endParaRPr lang="nb-NO"/>
          </a:p>
        </p:txBody>
      </p:sp>
    </p:spTree>
    <p:extLst>
      <p:ext uri="{BB962C8B-B14F-4D97-AF65-F5344CB8AC3E}">
        <p14:creationId xmlns:p14="http://schemas.microsoft.com/office/powerpoint/2010/main" val="2863803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kern="100">
                <a:effectLst/>
                <a:latin typeface="Calibri"/>
                <a:ea typeface="Calibri" panose="020F0502020204030204" pitchFamily="34" charset="0"/>
                <a:cs typeface="Calibri"/>
              </a:rPr>
              <a:t>Reguleringsfunksjoner kalles ofte for hjernens dirigent, for de skal organisere, integrere og koordinere andre funksjoner i hjernen. Reguleringsfunksjoner er også kalt selvregulering, egenledelsesfunksjoner eller eksekutive funksjoner.</a:t>
            </a:r>
            <a:r>
              <a:rPr lang="nb-NO" sz="1200" kern="100">
                <a:latin typeface="Calibri"/>
                <a:ea typeface="Calibri" panose="020F0502020204030204" pitchFamily="34" charset="0"/>
                <a:cs typeface="Calibri"/>
              </a:rPr>
              <a:t> </a:t>
            </a:r>
            <a:endParaRPr lang="nb-NO"/>
          </a:p>
          <a:p>
            <a:pPr>
              <a:lnSpc>
                <a:spcPct val="107000"/>
              </a:lnSpc>
              <a:spcAft>
                <a:spcPts val="800"/>
              </a:spcAft>
            </a:pPr>
            <a:endParaRPr lang="nb-NO"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200" kern="100">
                <a:effectLst/>
                <a:latin typeface="Calibri"/>
                <a:ea typeface="Calibri" panose="020F0502020204030204" pitchFamily="34" charset="0"/>
                <a:cs typeface="Calibri"/>
              </a:rPr>
              <a:t>Disse funksjonene er viktige for å styre atferd, følelser, tanker og oppmerksomhet. Uten disse funksjonene ville vi KUN handlet på automatikk og ut fra instinkter og intuisjon. Vi ville ikke klart å arbeide mot fremtidige mål og ville alltid valgt det som gav mest tilfredstillelse i øyeblikket, uten å tenke konsekvenser.</a:t>
            </a:r>
            <a:r>
              <a:rPr lang="nb-NO" sz="1200" kern="100">
                <a:latin typeface="Calibri"/>
                <a:ea typeface="Calibri" panose="020F0502020204030204" pitchFamily="34" charset="0"/>
                <a:cs typeface="Calibri"/>
              </a:rPr>
              <a:t> </a:t>
            </a:r>
          </a:p>
          <a:p>
            <a:pPr>
              <a:lnSpc>
                <a:spcPct val="107000"/>
              </a:lnSpc>
              <a:spcAft>
                <a:spcPts val="800"/>
              </a:spcAft>
            </a:pPr>
            <a:endParaRPr lang="nb-NO" sz="12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200" kern="100">
                <a:effectLst/>
                <a:latin typeface="Calibri"/>
                <a:ea typeface="Calibri" panose="020F0502020204030204" pitchFamily="34" charset="0"/>
                <a:cs typeface="Calibri"/>
              </a:rPr>
              <a:t>Personer med reguleringsvansker trenger ekstra hjelp, og tålmodighet fra menneskene rundt. Kall det gjerne en «ytre dirigent», altså noe eller noen som hjelper med organisering og struktur. For det handler ikke nødvendigvis om å vite hva en skal gjøre, men å faktisk gjøre det en vet.</a:t>
            </a:r>
            <a:r>
              <a:rPr lang="nb-NO" sz="1200" kern="100">
                <a:latin typeface="Calibri"/>
                <a:ea typeface="Calibri" panose="020F0502020204030204" pitchFamily="34" charset="0"/>
                <a:cs typeface="Calibri"/>
              </a:rPr>
              <a:t> </a:t>
            </a:r>
          </a:p>
          <a:p>
            <a:pPr>
              <a:lnSpc>
                <a:spcPct val="107000"/>
              </a:lnSpc>
              <a:spcAft>
                <a:spcPts val="800"/>
              </a:spcAft>
            </a:pPr>
            <a:endParaRPr lang="nb-NO" sz="1200" kern="100">
              <a:effectLst/>
              <a:latin typeface="Calibri"/>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200"/>
              <a:t>Barn med ADHD fremstår som sosialt mer umodne enn sine jevnaldrende, en tommelfingerregel kan være å forstå situasjonen som at barnet er ca 30% yngre enn sin fysiske alder, til tross for at evnenivået er aldersadekvat. Barn og unge med ADHD trenger emosjonell støtte i større grad enn sine jevnaldrende, både når det gjelder avkoding og regulering. </a:t>
            </a:r>
          </a:p>
          <a:p>
            <a:pPr>
              <a:lnSpc>
                <a:spcPct val="107000"/>
              </a:lnSpc>
              <a:spcAft>
                <a:spcPts val="800"/>
              </a:spcAft>
            </a:pPr>
            <a:endParaRPr lang="nb-NO" sz="1200" kern="100">
              <a:effectLst/>
              <a:latin typeface="Calibri"/>
              <a:ea typeface="Calibri" panose="020F0502020204030204" pitchFamily="34" charset="0"/>
              <a:cs typeface="Calibri"/>
            </a:endParaRPr>
          </a:p>
          <a:p>
            <a:pPr>
              <a:lnSpc>
                <a:spcPct val="107000"/>
              </a:lnSpc>
              <a:spcAft>
                <a:spcPts val="800"/>
              </a:spcAft>
            </a:pPr>
            <a:endParaRPr lang="nb-NO" sz="1200" kern="100">
              <a:cs typeface="Calibri"/>
            </a:endParaRPr>
          </a:p>
          <a:p>
            <a:pPr>
              <a:lnSpc>
                <a:spcPct val="107000"/>
              </a:lnSpc>
              <a:spcAft>
                <a:spcPts val="800"/>
              </a:spcAft>
            </a:pPr>
            <a:r>
              <a:rPr lang="nb-NO" sz="1200" kern="100">
                <a:cs typeface="Calibri"/>
              </a:rPr>
              <a:t>1 min</a:t>
            </a:r>
          </a:p>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54</a:t>
            </a:fld>
            <a:endParaRPr lang="nb-NO"/>
          </a:p>
        </p:txBody>
      </p:sp>
    </p:spTree>
    <p:extLst>
      <p:ext uri="{BB962C8B-B14F-4D97-AF65-F5344CB8AC3E}">
        <p14:creationId xmlns:p14="http://schemas.microsoft.com/office/powerpoint/2010/main" val="943120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kern="100">
                <a:effectLst/>
                <a:latin typeface="Calibri"/>
                <a:ea typeface="Calibri" panose="020F0502020204030204" pitchFamily="34" charset="0"/>
                <a:cs typeface="Calibri"/>
              </a:rPr>
              <a:t>Det finnes flere som har laget modeller for å forstå dette med reguleringsfunksjoner og hvordan det funker hos oss mennesker. Thomas Brown er en av de. Han understreker at funksjonene gjerne kan virke sammen i ulike kombinasjoner. Ved for eksempel å løse et problem, må en kanskje ta i bruk både fokus, hukommelse og aktivering.</a:t>
            </a:r>
            <a:r>
              <a:rPr lang="nb-NO" sz="1200" kern="100">
                <a:latin typeface="Calibri"/>
                <a:ea typeface="Calibri" panose="020F0502020204030204" pitchFamily="34" charset="0"/>
                <a:cs typeface="Calibri"/>
              </a:rPr>
              <a:t> </a:t>
            </a:r>
          </a:p>
          <a:p>
            <a:pPr>
              <a:lnSpc>
                <a:spcPct val="107000"/>
              </a:lnSpc>
              <a:spcAft>
                <a:spcPts val="800"/>
              </a:spcAft>
            </a:pPr>
            <a:endParaRPr lang="nb-NO"/>
          </a:p>
          <a:p>
            <a:pPr>
              <a:lnSpc>
                <a:spcPct val="107000"/>
              </a:lnSpc>
              <a:spcAft>
                <a:spcPts val="800"/>
              </a:spcAft>
            </a:pPr>
            <a:r>
              <a:rPr lang="nb-NO" sz="1200" kern="100">
                <a:effectLst/>
                <a:latin typeface="Calibri"/>
                <a:ea typeface="Calibri" panose="020F0502020204030204" pitchFamily="34" charset="0"/>
                <a:cs typeface="Calibri"/>
              </a:rPr>
              <a:t>Reguleringsvansker opptrer gjerne ulikt fra person til person. Noen er rolige, grubler mye og er uoppmerksomme, andre kan være impulsive, risikosøkende og styrt av følelser. Vanskene kan også opptre på ulike arenaer, som på skole eller jobb, og hjemme.</a:t>
            </a:r>
            <a:r>
              <a:rPr lang="nb-NO" sz="1200" kern="100">
                <a:latin typeface="Calibri"/>
                <a:ea typeface="Calibri" panose="020F0502020204030204" pitchFamily="34" charset="0"/>
                <a:cs typeface="Calibri"/>
              </a:rPr>
              <a:t> </a:t>
            </a:r>
          </a:p>
          <a:p>
            <a:pPr>
              <a:lnSpc>
                <a:spcPct val="107000"/>
              </a:lnSpc>
              <a:spcAft>
                <a:spcPts val="800"/>
              </a:spcAft>
            </a:pPr>
            <a:endParaRPr lang="nb-NO" sz="12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200" kern="100">
                <a:effectLst/>
                <a:latin typeface="Calibri"/>
                <a:ea typeface="Calibri" panose="020F0502020204030204" pitchFamily="34" charset="0"/>
                <a:cs typeface="Calibri"/>
              </a:rPr>
              <a:t>Reguleringsvansker medfører vansker med mange ting som det gjerne knyttes moral til. Personer med disse vanskene blir ofte møtt med kjeft, irettesettelser og latterliggjøring. Det som egentlig er symptomer på ulike tilstander knyttet til reguleringsvansker kan bli tolket som uvilje, latskap og dårlig moral. Å bli møtt på denne måten kan gi dårlig selvtillit, skamfølelse, stigmatisering og gjentatte opplevelser av manglende mestring. </a:t>
            </a:r>
            <a:r>
              <a:rPr lang="nb-NO" sz="1200" kern="100">
                <a:latin typeface="Calibri"/>
                <a:ea typeface="Calibri" panose="020F0502020204030204" pitchFamily="34" charset="0"/>
                <a:cs typeface="Calibri"/>
              </a:rPr>
              <a:t> </a:t>
            </a:r>
            <a:endParaRPr lang="nb-NO" sz="1200" kern="100">
              <a:effectLst/>
              <a:latin typeface="Calibri"/>
              <a:ea typeface="Calibri" panose="020F0502020204030204" pitchFamily="34" charset="0"/>
              <a:cs typeface="Calibri"/>
            </a:endParaRPr>
          </a:p>
          <a:p>
            <a:pPr>
              <a:lnSpc>
                <a:spcPct val="107000"/>
              </a:lnSpc>
              <a:spcAft>
                <a:spcPts val="800"/>
              </a:spcAft>
            </a:pPr>
            <a:endParaRPr lang="nb-NO" sz="1200" kern="100">
              <a:cs typeface="Calibri"/>
            </a:endParaRPr>
          </a:p>
          <a:p>
            <a:pPr>
              <a:lnSpc>
                <a:spcPct val="107000"/>
              </a:lnSpc>
              <a:spcAft>
                <a:spcPts val="800"/>
              </a:spcAft>
            </a:pPr>
            <a:r>
              <a:rPr lang="nb-NO" sz="1200" kern="100">
                <a:cs typeface="Calibri"/>
              </a:rPr>
              <a:t>Vansker med å regulere følelser kan føre til at små bagateller kan utløse store følelser. Vansker med impulshemming kan føre til at en handler før en tenker, og ofte velger det som gir umiddelbar tilfredstillelse, selv om det er negativt på lang sikt. Manglende fleksibilitet kan føre til vansker med overganger, endringer i planer og å tilpasse oss nye situasjoner, og at en ofte tolker ting svart-hvitt og uttrykker seg bastant. Vansker med å overvåke og evaluere oss selv og det vi gjør kan føre til at en ikke sjekker om en har forstått noe på riktig måte og dermed oppstår misforståelser. Det kan også føre til utfordringer med å evaluere oss selv i sosialt samspill, som det å ta små hint og justere oss deretter. </a:t>
            </a:r>
          </a:p>
          <a:p>
            <a:pPr>
              <a:lnSpc>
                <a:spcPct val="107000"/>
              </a:lnSpc>
              <a:spcAft>
                <a:spcPts val="800"/>
              </a:spcAft>
            </a:pPr>
            <a:endParaRPr lang="nb-NO">
              <a:cs typeface="Calibri" panose="020F0502020204030204"/>
            </a:endParaRPr>
          </a:p>
          <a:p>
            <a:r>
              <a:rPr lang="nb-NO">
                <a:cs typeface="Calibri" panose="020F0502020204030204"/>
              </a:rPr>
              <a:t>2 min</a:t>
            </a:r>
          </a:p>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55</a:t>
            </a:fld>
            <a:endParaRPr lang="nb-NO"/>
          </a:p>
        </p:txBody>
      </p:sp>
    </p:spTree>
    <p:extLst>
      <p:ext uri="{BB962C8B-B14F-4D97-AF65-F5344CB8AC3E}">
        <p14:creationId xmlns:p14="http://schemas.microsoft.com/office/powerpoint/2010/main" val="2210715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Trygge samtaler og gode relasjoner er avgjørende for å finne ut hvilke type støttetiltak den enkelte trenger – hvilke normer og regler gjelder i de ulike situasjonene? </a:t>
            </a:r>
          </a:p>
          <a:p>
            <a:endParaRPr lang="nb-NO"/>
          </a:p>
          <a:p>
            <a:r>
              <a:rPr lang="nb-NO"/>
              <a:t>Barn og unge med ADHD har ofte lav selvfølelse og selvtillit pga mange negative erfaringer både i sosiale situasjoner og i læringssituasjoner. </a:t>
            </a:r>
          </a:p>
          <a:p>
            <a:r>
              <a:rPr lang="nb-NO"/>
              <a:t>Det kreves trygge rammer og tillit for å tørre og prøve, igjen og igjen. </a:t>
            </a:r>
          </a:p>
          <a:p>
            <a:endParaRPr lang="nb-NO"/>
          </a:p>
          <a:p>
            <a:r>
              <a:rPr lang="nb-NO"/>
              <a:t>Forskning viser at barn og unge med ADHD har opplevd flere negative kommentarer enn sine jevnaldrende, lærer på sin side opplever lavere emosjonell tilknytning til elever med ADHD. Foresatte til barn med ADHD rapporterer om høyere stress i sin relasjon med barnet. </a:t>
            </a:r>
          </a:p>
          <a:p>
            <a:endParaRPr lang="nb-NO"/>
          </a:p>
          <a:p>
            <a:r>
              <a:rPr lang="nb-NO"/>
              <a:t>Forbyggende tiltak og kunnskap man bør ha:</a:t>
            </a:r>
          </a:p>
          <a:p>
            <a:r>
              <a:rPr lang="nb-NO"/>
              <a:t>Barn/unge som klarer å gjenkjenne og å utrykke hva de har behov for har større muligheter i å bli forstått og bli møtt i følelsene de står i. Kunnskap og aksept for utforingene barnet har er avgjørende om den voksne skal kunne lykkes. Vi må FORSTÅ  at barnet/ungdommen gjør så god det kan, og at uønsket atferd er tegn på at barnet trenger støtte. </a:t>
            </a:r>
          </a:p>
          <a:p>
            <a:endParaRPr lang="nb-NO"/>
          </a:p>
          <a:p>
            <a:r>
              <a:rPr lang="nb-NO"/>
              <a:t>Tydelig struktur, tydelige forventninger, og justeringer etter dagsform</a:t>
            </a:r>
          </a:p>
          <a:p>
            <a:endParaRPr lang="nb-NO"/>
          </a:p>
          <a:p>
            <a:r>
              <a:rPr lang="nb-NO"/>
              <a:t>Konkret tiltak og veiledning – som å takle frustrasjon og konflikter i møte med andre, bruk gjerne hjelpe spørsmål. </a:t>
            </a:r>
          </a:p>
          <a:p>
            <a:r>
              <a:rPr lang="nb-NO"/>
              <a:t>Bruk tid på å forklare og veilede ungdommen </a:t>
            </a:r>
          </a:p>
          <a:p>
            <a:endParaRPr lang="nb-NO"/>
          </a:p>
          <a:p>
            <a:r>
              <a:rPr lang="nb-NO"/>
              <a:t>Når vi snakker om forventninger til ulike aktiviteter/situasjoner, vær konkret: </a:t>
            </a:r>
          </a:p>
          <a:p>
            <a:endParaRPr lang="nb-NO"/>
          </a:p>
          <a:p>
            <a:r>
              <a:rPr lang="nb-NO"/>
              <a:t>Hva skal skje?</a:t>
            </a:r>
          </a:p>
          <a:p>
            <a:endParaRPr lang="nb-NO"/>
          </a:p>
          <a:p>
            <a:r>
              <a:rPr lang="nb-NO"/>
              <a:t>Hvordan tar jeg kontakt med andre?</a:t>
            </a:r>
          </a:p>
          <a:p>
            <a:endParaRPr lang="nb-NO"/>
          </a:p>
          <a:p>
            <a:r>
              <a:rPr lang="nb-NO"/>
              <a:t>Hvordan kan jeg regulere følelsene mine? Plan B</a:t>
            </a:r>
          </a:p>
          <a:p>
            <a:endParaRPr lang="nb-NO"/>
          </a:p>
          <a:p>
            <a:r>
              <a:rPr lang="nb-NO"/>
              <a:t>Bruk tid på å forklare og veilede</a:t>
            </a:r>
          </a:p>
          <a:p>
            <a:r>
              <a:rPr lang="nb-NO"/>
              <a:t>Ha realistiske forventninger!</a:t>
            </a:r>
          </a:p>
          <a:p>
            <a:endParaRPr lang="nb-NO"/>
          </a:p>
          <a:p>
            <a:r>
              <a:rPr lang="nb-NO"/>
              <a:t>2 min</a:t>
            </a:r>
          </a:p>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56</a:t>
            </a:fld>
            <a:endParaRPr lang="nb-NO"/>
          </a:p>
        </p:txBody>
      </p:sp>
    </p:spTree>
    <p:extLst>
      <p:ext uri="{BB962C8B-B14F-4D97-AF65-F5344CB8AC3E}">
        <p14:creationId xmlns:p14="http://schemas.microsoft.com/office/powerpoint/2010/main" val="2009326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57</a:t>
            </a:fld>
            <a:endParaRPr lang="nb-NO"/>
          </a:p>
        </p:txBody>
      </p:sp>
    </p:spTree>
    <p:extLst>
      <p:ext uri="{BB962C8B-B14F-4D97-AF65-F5344CB8AC3E}">
        <p14:creationId xmlns:p14="http://schemas.microsoft.com/office/powerpoint/2010/main" val="4618423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58</a:t>
            </a:fld>
            <a:endParaRPr lang="nb-NO"/>
          </a:p>
        </p:txBody>
      </p:sp>
    </p:spTree>
    <p:extLst>
      <p:ext uri="{BB962C8B-B14F-4D97-AF65-F5344CB8AC3E}">
        <p14:creationId xmlns:p14="http://schemas.microsoft.com/office/powerpoint/2010/main" val="1067300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59</a:t>
            </a:fld>
            <a:endParaRPr lang="nb-NO"/>
          </a:p>
        </p:txBody>
      </p:sp>
    </p:spTree>
    <p:extLst>
      <p:ext uri="{BB962C8B-B14F-4D97-AF65-F5344CB8AC3E}">
        <p14:creationId xmlns:p14="http://schemas.microsoft.com/office/powerpoint/2010/main" val="1500047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Alle er alle, bortsett fra når det er til elevens beste. En med autisme eller ME trenger kanskje delvis skjerming/en til en.</a:t>
            </a:r>
          </a:p>
        </p:txBody>
      </p:sp>
      <p:sp>
        <p:nvSpPr>
          <p:cNvPr id="4" name="Plassholder for lysbildenummer 3"/>
          <p:cNvSpPr>
            <a:spLocks noGrp="1"/>
          </p:cNvSpPr>
          <p:nvPr>
            <p:ph type="sldNum" sz="quarter" idx="5"/>
          </p:nvPr>
        </p:nvSpPr>
        <p:spPr/>
        <p:txBody>
          <a:bodyPr/>
          <a:lstStyle/>
          <a:p>
            <a:fld id="{E260A0CD-557F-4AA2-A213-8D0C2A36CE7F}" type="slidenum">
              <a:rPr lang="nb-NO" smtClean="0"/>
              <a:t>5</a:t>
            </a:fld>
            <a:endParaRPr lang="nb-NO"/>
          </a:p>
        </p:txBody>
      </p:sp>
    </p:spTree>
    <p:extLst>
      <p:ext uri="{BB962C8B-B14F-4D97-AF65-F5344CB8AC3E}">
        <p14:creationId xmlns:p14="http://schemas.microsoft.com/office/powerpoint/2010/main" val="3546667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60</a:t>
            </a:fld>
            <a:endParaRPr lang="nb-NO"/>
          </a:p>
        </p:txBody>
      </p:sp>
    </p:spTree>
    <p:extLst>
      <p:ext uri="{BB962C8B-B14F-4D97-AF65-F5344CB8AC3E}">
        <p14:creationId xmlns:p14="http://schemas.microsoft.com/office/powerpoint/2010/main" val="7031839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61</a:t>
            </a:fld>
            <a:endParaRPr lang="nb-NO"/>
          </a:p>
        </p:txBody>
      </p:sp>
    </p:spTree>
    <p:extLst>
      <p:ext uri="{BB962C8B-B14F-4D97-AF65-F5344CB8AC3E}">
        <p14:creationId xmlns:p14="http://schemas.microsoft.com/office/powerpoint/2010/main" val="11503614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62</a:t>
            </a:fld>
            <a:endParaRPr lang="nb-NO"/>
          </a:p>
        </p:txBody>
      </p:sp>
    </p:spTree>
    <p:extLst>
      <p:ext uri="{BB962C8B-B14F-4D97-AF65-F5344CB8AC3E}">
        <p14:creationId xmlns:p14="http://schemas.microsoft.com/office/powerpoint/2010/main" val="2476506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11-6 Individuelt tilrettelagt opplæring: </a:t>
            </a:r>
            <a:r>
              <a:rPr lang="nn-NO" b="0" i="0">
                <a:solidFill>
                  <a:srgbClr val="333333"/>
                </a:solidFill>
                <a:effectLst/>
                <a:latin typeface="Helvetica Neue"/>
              </a:rPr>
              <a:t>Elevar har rett til individuelt tilrettelagd opplæring dersom dei treng det for å få tilfredsstillande utbytte av opplæringa. I vurderinga av kva for opplæringstilbod som skal givast, skal det særleg leggjast vekt på utviklingsutsiktene til eleven. Opplæringstilbodet skal utformast slik at det samla kan gi eleven tilfredsstillande utbytte av opplæringa samanlikna med andre elevar og i tråd med dei opplæringsmåla som er realistiske for eleven.</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a:solidFill>
                  <a:srgbClr val="333333"/>
                </a:solidFill>
                <a:effectLst/>
                <a:latin typeface="Helvetica Neue"/>
              </a:rPr>
              <a:t>Personlig assistanse: praktisk hjelp og bistand frå ein person (assistent) som kan følgje med og hjelpe eleven i skolekvardagen. Assistansen kan variere både i omfang og oppgåver og kan til dømes vere hjelp til å følgje med i opplæringa, sosiale aktivitetar i friminuttet, kommunikasjon, flytting, bering av sekk og utstyr, av- og påkleding, måltid og toalettbesøk.</a:t>
            </a:r>
          </a:p>
          <a:p>
            <a:r>
              <a:rPr lang="nb-NO"/>
              <a:t>§ 11-5 Fysisk tilrettelegging og tekniske hjelpemidler</a:t>
            </a:r>
          </a:p>
          <a:p>
            <a:pPr lvl="1"/>
            <a:r>
              <a:rPr lang="nn-NO" sz="2000" b="0" i="0">
                <a:solidFill>
                  <a:srgbClr val="333333"/>
                </a:solidFill>
                <a:effectLst/>
                <a:latin typeface="Helvetica Neue"/>
              </a:rPr>
              <a:t>Elevar har rett til dei tekniske hjelpemidla og den fysiske tilrettelegginga dei treng for å kunne delta i opplæringa og få tilfredsstillande utbytte av ho. Elevane har også rett til nødvendig opplæring i bruk av slikt utstyr</a:t>
            </a:r>
          </a:p>
          <a:p>
            <a:pPr lvl="2"/>
            <a:r>
              <a:rPr lang="nn-NO" sz="2000">
                <a:solidFill>
                  <a:srgbClr val="333333"/>
                </a:solidFill>
                <a:latin typeface="Helvetica Neue"/>
              </a:rPr>
              <a:t>Forarbeider: </a:t>
            </a:r>
            <a:r>
              <a:rPr lang="nn-NO" sz="2000" b="0" i="0">
                <a:solidFill>
                  <a:srgbClr val="333333"/>
                </a:solidFill>
                <a:effectLst/>
                <a:latin typeface="Helvetica Neue"/>
              </a:rPr>
              <a:t>Slik tilrettelegging kan mellom anna omfatte tekniske hjelpemiddel, inventar, teknisk utstyr og programvare og nødvendig opplæring for at eleven skal kunne bruke utstyret. Om eleven har behov for opplæring i bruk av tekniske hjelpemiddel, må vurderast ut frå både medisinfagleg og skolefagleg kunnskap og erfaring. Dessutan har det betydning kva eleven og foreldra meiner, og det beste for eleven skal vere eit grunnleggjande omsyn</a:t>
            </a:r>
          </a:p>
          <a:p>
            <a:pPr lvl="2"/>
            <a:endParaRPr lang="nb-NO" sz="2000"/>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b="0" i="0">
              <a:solidFill>
                <a:srgbClr val="333333"/>
              </a:solidFill>
              <a:effectLst/>
              <a:latin typeface="Helvetica Neue"/>
            </a:endParaRPr>
          </a:p>
          <a:p>
            <a:r>
              <a:rPr lang="nb-NO"/>
              <a:t>Bakgrunn: </a:t>
            </a:r>
          </a:p>
          <a:p>
            <a:pPr marL="171450" indent="-171450">
              <a:buFontTx/>
              <a:buChar char="-"/>
            </a:pPr>
            <a:r>
              <a:rPr lang="nb-NO"/>
              <a:t>individuelt tilrettelagd opplæring knyter seg direkte til opplæring i fag og den overordna delen av læreplanverket. </a:t>
            </a:r>
          </a:p>
          <a:p>
            <a:pPr marL="171450" indent="-171450">
              <a:buFontTx/>
              <a:buChar char="-"/>
            </a:pPr>
            <a:r>
              <a:rPr lang="nb-NO"/>
              <a:t>Personleg assistanse, fysisk tilrettelegging og tekniske hjelpemiddel knyter seg i utgangspunktet ikkje direkte til opplæring i fag, men er ein føresetnad for at elevane skal få utbytte av opplæringa.</a:t>
            </a:r>
          </a:p>
          <a:p>
            <a:pPr marL="171450" indent="-171450">
              <a:buFontTx/>
              <a:buChar char="-"/>
            </a:pPr>
            <a:r>
              <a:rPr lang="nb-NO"/>
              <a:t>Ei deling vil gjere det enklare for skolane å oppfylle kompetansekrav – tydelegare skille mellom der det krevst lærarkompetanse, og oppgåver andre enn lærarar kan gjere.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a:t>Tydelegare skilje mellom det som knyter seg til måla for opplæringa og det som ikkje gjer det.</a:t>
            </a:r>
          </a:p>
          <a:p>
            <a:endParaRPr lang="nb-NO"/>
          </a:p>
          <a:p>
            <a:r>
              <a:rPr lang="nb-NO" b="1"/>
              <a:t>Alle rettane får nye namn: </a:t>
            </a:r>
            <a:endParaRPr lang="nb-NO"/>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a:t>Personleg assistanse, fysisk tilrettelegging og tekniske hjelpemiddel står ikkje direkte i lovteksten nå, men er ein del av spesialundervisninga i § 5-1 og </a:t>
            </a:r>
            <a:r>
              <a:rPr lang="nb-NO" sz="1200"/>
              <a:t>inngår som eit tiltak i vedtak om spesialundervisning </a:t>
            </a:r>
          </a:p>
          <a:p>
            <a:pPr marL="171450" indent="-171450">
              <a:buFontTx/>
              <a:buChar char="-"/>
            </a:pPr>
            <a:endParaRPr lang="nb-NO"/>
          </a:p>
          <a:p>
            <a:pPr marL="171450" indent="-171450">
              <a:buFontTx/>
              <a:buChar char="-"/>
            </a:pPr>
            <a:r>
              <a:rPr lang="nb-NO"/>
              <a:t>Spesialundervisning blir til individuelt tilrettelagd opplæring </a:t>
            </a:r>
          </a:p>
          <a:p>
            <a:pPr marL="628650" lvl="1" indent="-171450">
              <a:buFontTx/>
              <a:buChar char="-"/>
            </a:pPr>
            <a:r>
              <a:rPr lang="nb-NO"/>
              <a:t>meiner at omgrepet «spesialundervisning» </a:t>
            </a:r>
            <a:r>
              <a:rPr lang="nn-NO"/>
              <a:t>kan </a:t>
            </a:r>
            <a:r>
              <a:rPr lang="nb-NO" noProof="0"/>
              <a:t>opplevast stigmatiserande </a:t>
            </a:r>
            <a:r>
              <a:rPr lang="nn-NO"/>
              <a:t>og bidra til ekskludering</a:t>
            </a:r>
          </a:p>
          <a:p>
            <a:pPr marL="628650" lvl="1" indent="-171450">
              <a:buFontTx/>
              <a:buChar char="-"/>
            </a:pPr>
            <a:r>
              <a:rPr lang="nb-NO"/>
              <a:t>ligg også nærmare omgrepa i likestillings- og diskrimineringslova, som kan overlappe noko</a:t>
            </a:r>
          </a:p>
          <a:p>
            <a:pPr marL="0" lvl="0" indent="0">
              <a:buFontTx/>
              <a:buNone/>
            </a:pPr>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B96DC9-3588-4A42-B2B3-38D16E57671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9761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figuren er meint å illustrere saksgangen for tilrettelegging. Første fasen handlar om plikta til å følgje med på elevane og deira utvikling, den andre fasen handlar om tilpassingar innanfor ordinær opplæring, og siste fasen gjeld saksgangen i dei tilfella eleven ikkje får tilfredsstillande utbytte av opplæringa </a:t>
            </a:r>
          </a:p>
          <a:p>
            <a:endParaRPr lang="nb-NO"/>
          </a:p>
          <a:p>
            <a:r>
              <a:rPr lang="nb-NO"/>
              <a:t>I det vidare vil kvar enkelt fase bli nærmare gjennomgått.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B96DC9-3588-4A42-B2B3-38D16E57671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9175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68</a:t>
            </a:fld>
            <a:endParaRPr lang="nb-NO"/>
          </a:p>
        </p:txBody>
      </p:sp>
    </p:spTree>
    <p:extLst>
      <p:ext uri="{BB962C8B-B14F-4D97-AF65-F5344CB8AC3E}">
        <p14:creationId xmlns:p14="http://schemas.microsoft.com/office/powerpoint/2010/main" val="2080504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70</a:t>
            </a:fld>
            <a:endParaRPr lang="nb-NO"/>
          </a:p>
        </p:txBody>
      </p:sp>
    </p:spTree>
    <p:extLst>
      <p:ext uri="{BB962C8B-B14F-4D97-AF65-F5344CB8AC3E}">
        <p14:creationId xmlns:p14="http://schemas.microsoft.com/office/powerpoint/2010/main" val="7990591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71</a:t>
            </a:fld>
            <a:endParaRPr lang="nb-NO"/>
          </a:p>
        </p:txBody>
      </p:sp>
    </p:spTree>
    <p:extLst>
      <p:ext uri="{BB962C8B-B14F-4D97-AF65-F5344CB8AC3E}">
        <p14:creationId xmlns:p14="http://schemas.microsoft.com/office/powerpoint/2010/main" val="3586506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72</a:t>
            </a:fld>
            <a:endParaRPr lang="nb-NO"/>
          </a:p>
        </p:txBody>
      </p:sp>
    </p:spTree>
    <p:extLst>
      <p:ext uri="{BB962C8B-B14F-4D97-AF65-F5344CB8AC3E}">
        <p14:creationId xmlns:p14="http://schemas.microsoft.com/office/powerpoint/2010/main" val="35885081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73</a:t>
            </a:fld>
            <a:endParaRPr lang="nb-NO"/>
          </a:p>
        </p:txBody>
      </p:sp>
    </p:spTree>
    <p:extLst>
      <p:ext uri="{BB962C8B-B14F-4D97-AF65-F5344CB8AC3E}">
        <p14:creationId xmlns:p14="http://schemas.microsoft.com/office/powerpoint/2010/main" val="3162287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lassholder for lysbilde 1">
            <a:extLst>
              <a:ext uri="{FF2B5EF4-FFF2-40B4-BE49-F238E27FC236}">
                <a16:creationId xmlns:a16="http://schemas.microsoft.com/office/drawing/2014/main" id="{2BD31411-A0EA-4785-81C6-6849DF1E1329}"/>
              </a:ext>
            </a:extLst>
          </p:cNvPr>
          <p:cNvSpPr>
            <a:spLocks noGrp="1" noRot="1" noChangeAspect="1" noChangeArrowheads="1" noTextEdit="1"/>
          </p:cNvSpPr>
          <p:nvPr>
            <p:ph type="sldImg"/>
          </p:nvPr>
        </p:nvSpPr>
        <p:spPr>
          <a:ln/>
        </p:spPr>
      </p:sp>
      <p:sp>
        <p:nvSpPr>
          <p:cNvPr id="9219" name="Plassholder for notater 2">
            <a:extLst>
              <a:ext uri="{FF2B5EF4-FFF2-40B4-BE49-F238E27FC236}">
                <a16:creationId xmlns:a16="http://schemas.microsoft.com/office/drawing/2014/main" id="{03CA535C-E4E4-48D5-A7A9-718E5BF6DCA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a:buFontTx/>
              <a:buNone/>
            </a:pPr>
            <a:endParaRPr lang="nb-NO" altLang="nb-NO"/>
          </a:p>
        </p:txBody>
      </p:sp>
      <p:sp>
        <p:nvSpPr>
          <p:cNvPr id="9220" name="Plassholder for lysbildenummer 3">
            <a:extLst>
              <a:ext uri="{FF2B5EF4-FFF2-40B4-BE49-F238E27FC236}">
                <a16:creationId xmlns:a16="http://schemas.microsoft.com/office/drawing/2014/main" id="{1ED95721-4F4D-4674-9A58-BACA0712ACB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F7D58B-F935-4B3F-9059-BC987763B58A}" type="slidenum">
              <a:rPr lang="en-GB" altLang="nb-NO"/>
              <a:pPr>
                <a:spcBef>
                  <a:spcPct val="0"/>
                </a:spcBef>
              </a:pPr>
              <a:t>8</a:t>
            </a:fld>
            <a:endParaRPr lang="en-GB" altLang="nb-NO"/>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74</a:t>
            </a:fld>
            <a:endParaRPr lang="nb-NO"/>
          </a:p>
        </p:txBody>
      </p:sp>
    </p:spTree>
    <p:extLst>
      <p:ext uri="{BB962C8B-B14F-4D97-AF65-F5344CB8AC3E}">
        <p14:creationId xmlns:p14="http://schemas.microsoft.com/office/powerpoint/2010/main" val="28548368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75</a:t>
            </a:fld>
            <a:endParaRPr lang="nb-NO"/>
          </a:p>
        </p:txBody>
      </p:sp>
    </p:spTree>
    <p:extLst>
      <p:ext uri="{BB962C8B-B14F-4D97-AF65-F5344CB8AC3E}">
        <p14:creationId xmlns:p14="http://schemas.microsoft.com/office/powerpoint/2010/main" val="18927459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76</a:t>
            </a:fld>
            <a:endParaRPr lang="nb-NO"/>
          </a:p>
        </p:txBody>
      </p:sp>
    </p:spTree>
    <p:extLst>
      <p:ext uri="{BB962C8B-B14F-4D97-AF65-F5344CB8AC3E}">
        <p14:creationId xmlns:p14="http://schemas.microsoft.com/office/powerpoint/2010/main" val="28564840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77</a:t>
            </a:fld>
            <a:endParaRPr lang="nb-NO"/>
          </a:p>
        </p:txBody>
      </p:sp>
    </p:spTree>
    <p:extLst>
      <p:ext uri="{BB962C8B-B14F-4D97-AF65-F5344CB8AC3E}">
        <p14:creationId xmlns:p14="http://schemas.microsoft.com/office/powerpoint/2010/main" val="8038685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78</a:t>
            </a:fld>
            <a:endParaRPr lang="nb-NO"/>
          </a:p>
        </p:txBody>
      </p:sp>
    </p:spTree>
    <p:extLst>
      <p:ext uri="{BB962C8B-B14F-4D97-AF65-F5344CB8AC3E}">
        <p14:creationId xmlns:p14="http://schemas.microsoft.com/office/powerpoint/2010/main" val="34811601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79</a:t>
            </a:fld>
            <a:endParaRPr lang="nb-NO"/>
          </a:p>
        </p:txBody>
      </p:sp>
    </p:spTree>
    <p:extLst>
      <p:ext uri="{BB962C8B-B14F-4D97-AF65-F5344CB8AC3E}">
        <p14:creationId xmlns:p14="http://schemas.microsoft.com/office/powerpoint/2010/main" val="2296414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14</a:t>
            </a:fld>
            <a:endParaRPr lang="nb-NO"/>
          </a:p>
        </p:txBody>
      </p:sp>
    </p:spTree>
    <p:extLst>
      <p:ext uri="{BB962C8B-B14F-4D97-AF65-F5344CB8AC3E}">
        <p14:creationId xmlns:p14="http://schemas.microsoft.com/office/powerpoint/2010/main" val="1134671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15</a:t>
            </a:fld>
            <a:endParaRPr lang="nb-NO"/>
          </a:p>
        </p:txBody>
      </p:sp>
    </p:spTree>
    <p:extLst>
      <p:ext uri="{BB962C8B-B14F-4D97-AF65-F5344CB8AC3E}">
        <p14:creationId xmlns:p14="http://schemas.microsoft.com/office/powerpoint/2010/main" val="3589691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16</a:t>
            </a:fld>
            <a:endParaRPr lang="nb-NO"/>
          </a:p>
        </p:txBody>
      </p:sp>
    </p:spTree>
    <p:extLst>
      <p:ext uri="{BB962C8B-B14F-4D97-AF65-F5344CB8AC3E}">
        <p14:creationId xmlns:p14="http://schemas.microsoft.com/office/powerpoint/2010/main" val="2756234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6922A2-DED6-E5F0-D7E7-86315B5D059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69281CFD-F43A-16F4-9941-528EA107F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A5D772B-4347-6F28-C31A-7F5D8025EF25}"/>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5" name="Plassholder for bunntekst 4">
            <a:extLst>
              <a:ext uri="{FF2B5EF4-FFF2-40B4-BE49-F238E27FC236}">
                <a16:creationId xmlns:a16="http://schemas.microsoft.com/office/drawing/2014/main" id="{47D1B45B-4279-7F2E-B527-2BDC88EFFAC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570AD4C-F802-F13B-81B9-A7AC39353846}"/>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20382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16B08D-0B2C-DE81-DC94-C42ADC4BCE1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0946BE8D-C3F9-7CD7-E44A-31628965A0D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CA0E32-4142-0297-36C2-B40E52275D1E}"/>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5" name="Plassholder for bunntekst 4">
            <a:extLst>
              <a:ext uri="{FF2B5EF4-FFF2-40B4-BE49-F238E27FC236}">
                <a16:creationId xmlns:a16="http://schemas.microsoft.com/office/drawing/2014/main" id="{95EF821E-118D-6A8A-F38E-7B6D373CEBB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94BDAE4-0559-E92E-EB65-4333A8AFB03C}"/>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303507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EFCA330-7654-9C82-4D14-6D55B5D29D4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1B01FA4-C1E4-88D2-8CC6-BA275AB7A46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9856382-11DB-5A2E-7CC1-6279D3337F69}"/>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5" name="Plassholder for bunntekst 4">
            <a:extLst>
              <a:ext uri="{FF2B5EF4-FFF2-40B4-BE49-F238E27FC236}">
                <a16:creationId xmlns:a16="http://schemas.microsoft.com/office/drawing/2014/main" id="{144989C7-0111-B672-63F4-A712C28393E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B64E6E8-A849-23D3-3312-20A149DD540E}"/>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3597353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hold og bilde">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C77B7859-61ED-2B1F-15BA-477D6ADEB563}"/>
              </a:ext>
            </a:extLst>
          </p:cNvPr>
          <p:cNvSpPr>
            <a:spLocks noGrp="1"/>
          </p:cNvSpPr>
          <p:nvPr>
            <p:ph type="pic" idx="13"/>
          </p:nvPr>
        </p:nvSpPr>
        <p:spPr>
          <a:xfrm>
            <a:off x="6216000" y="1979614"/>
            <a:ext cx="5436000" cy="4113212"/>
          </a:xfrm>
          <a:prstGeom prst="roundRect">
            <a:avLst>
              <a:gd name="adj" fmla="val 1021"/>
            </a:avLst>
          </a:prstGeom>
          <a:solidFill>
            <a:srgbClr val="EEE3FF"/>
          </a:solidFill>
        </p:spPr>
        <p:txBody>
          <a:bodyPr tIns="360000">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3" name="Plassholder for innhold 2">
            <a:extLst>
              <a:ext uri="{FF2B5EF4-FFF2-40B4-BE49-F238E27FC236}">
                <a16:creationId xmlns:a16="http://schemas.microsoft.com/office/drawing/2014/main" id="{435BD7EF-F80D-9F13-B53C-F4FF350D541A}"/>
              </a:ext>
            </a:extLst>
          </p:cNvPr>
          <p:cNvSpPr>
            <a:spLocks noGrp="1"/>
          </p:cNvSpPr>
          <p:nvPr>
            <p:ph sz="half" idx="1"/>
          </p:nvPr>
        </p:nvSpPr>
        <p:spPr>
          <a:xfrm>
            <a:off x="539750" y="1979613"/>
            <a:ext cx="5436000" cy="41403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7" name="Tittel 16">
            <a:extLst>
              <a:ext uri="{FF2B5EF4-FFF2-40B4-BE49-F238E27FC236}">
                <a16:creationId xmlns:a16="http://schemas.microsoft.com/office/drawing/2014/main" id="{A43F129C-0C5D-F5D9-E571-888836B6572A}"/>
              </a:ext>
            </a:extLst>
          </p:cNvPr>
          <p:cNvSpPr>
            <a:spLocks noGrp="1"/>
          </p:cNvSpPr>
          <p:nvPr>
            <p:ph type="title"/>
          </p:nvPr>
        </p:nvSpPr>
        <p:spPr>
          <a:xfrm>
            <a:off x="539750" y="531812"/>
            <a:ext cx="11087552" cy="1088187"/>
          </a:xfrm>
          <a:prstGeom prst="rect">
            <a:avLst/>
          </a:prstGeom>
        </p:spPr>
        <p:txBody>
          <a:bodyPr/>
          <a:lstStyle/>
          <a:p>
            <a:r>
              <a:rPr lang="nb-NO"/>
              <a:t>Klikk for å redigere tittelstil</a:t>
            </a:r>
          </a:p>
        </p:txBody>
      </p:sp>
      <p:sp>
        <p:nvSpPr>
          <p:cNvPr id="7" name="Plassholder for dato 6">
            <a:extLst>
              <a:ext uri="{FF2B5EF4-FFF2-40B4-BE49-F238E27FC236}">
                <a16:creationId xmlns:a16="http://schemas.microsoft.com/office/drawing/2014/main" id="{39982938-7E4A-A3ED-2D2B-EA3AE9E41CB5}"/>
              </a:ext>
            </a:extLst>
          </p:cNvPr>
          <p:cNvSpPr>
            <a:spLocks noGrp="1"/>
          </p:cNvSpPr>
          <p:nvPr>
            <p:ph type="dt" sz="half" idx="14"/>
          </p:nvPr>
        </p:nvSpPr>
        <p:spPr/>
        <p:txBody>
          <a:bodyPr/>
          <a:lstStyle/>
          <a:p>
            <a:fld id="{75A7C327-5ABB-5748-9332-098698F09D2D}" type="datetime1">
              <a:rPr lang="nb-NO" smtClean="0"/>
              <a:pPr/>
              <a:t>21.11.2024</a:t>
            </a:fld>
            <a:endParaRPr lang="nb-NO"/>
          </a:p>
        </p:txBody>
      </p:sp>
      <p:sp>
        <p:nvSpPr>
          <p:cNvPr id="8" name="Plassholder for bunntekst 7">
            <a:extLst>
              <a:ext uri="{FF2B5EF4-FFF2-40B4-BE49-F238E27FC236}">
                <a16:creationId xmlns:a16="http://schemas.microsoft.com/office/drawing/2014/main" id="{8F4C7459-7786-A97B-0CAF-B3C4E516B9A1}"/>
              </a:ext>
            </a:extLst>
          </p:cNvPr>
          <p:cNvSpPr>
            <a:spLocks noGrp="1"/>
          </p:cNvSpPr>
          <p:nvPr>
            <p:ph type="ftr" sz="quarter" idx="15"/>
          </p:nvPr>
        </p:nvSpPr>
        <p:spPr/>
        <p:txBody>
          <a:bodyPr/>
          <a:lstStyle/>
          <a:p>
            <a:r>
              <a:rPr lang="nb-NO"/>
              <a:t>Funksjonshemmedes fellesorganisasjon</a:t>
            </a:r>
          </a:p>
        </p:txBody>
      </p:sp>
      <p:sp>
        <p:nvSpPr>
          <p:cNvPr id="9" name="Plassholder for lysbildenummer 8">
            <a:extLst>
              <a:ext uri="{FF2B5EF4-FFF2-40B4-BE49-F238E27FC236}">
                <a16:creationId xmlns:a16="http://schemas.microsoft.com/office/drawing/2014/main" id="{FEB7FC2F-C7B2-C1B8-A81A-2EB7B57E55C2}"/>
              </a:ext>
            </a:extLst>
          </p:cNvPr>
          <p:cNvSpPr>
            <a:spLocks noGrp="1"/>
          </p:cNvSpPr>
          <p:nvPr>
            <p:ph type="sldNum" sz="quarter" idx="16"/>
          </p:nvPr>
        </p:nvSpPr>
        <p:spPr/>
        <p:txBody>
          <a:bodyPr/>
          <a:lstStyle/>
          <a:p>
            <a:fld id="{1F43D023-2DC0-0D4B-BF13-33D4C2DDB5C5}" type="slidenum">
              <a:rPr lang="nb-NO" smtClean="0"/>
              <a:pPr/>
              <a:t>‹#›</a:t>
            </a:fld>
            <a:endParaRPr lang="nb-NO"/>
          </a:p>
        </p:txBody>
      </p:sp>
    </p:spTree>
    <p:extLst>
      <p:ext uri="{BB962C8B-B14F-4D97-AF65-F5344CB8AC3E}">
        <p14:creationId xmlns:p14="http://schemas.microsoft.com/office/powerpoint/2010/main" val="405214712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skjerm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F10FF6-F814-604F-867A-47F9A2749239}"/>
              </a:ext>
            </a:extLst>
          </p:cNvPr>
          <p:cNvSpPr>
            <a:spLocks noGrp="1"/>
          </p:cNvSpPr>
          <p:nvPr>
            <p:ph type="dt" sz="half" idx="10"/>
          </p:nvPr>
        </p:nvSpPr>
        <p:spPr/>
        <p:txBody>
          <a:bodyPr/>
          <a:lstStyle/>
          <a:p>
            <a:fld id="{C33FAB1E-9CDD-B047-95EF-1C28D50BDB6A}" type="datetimeFigureOut">
              <a:rPr lang="nb-NO" smtClean="0"/>
              <a:t>21.11.2024</a:t>
            </a:fld>
            <a:endParaRPr lang="nb-NO"/>
          </a:p>
        </p:txBody>
      </p:sp>
      <p:sp>
        <p:nvSpPr>
          <p:cNvPr id="4" name="Footer Placeholder 3">
            <a:extLst>
              <a:ext uri="{FF2B5EF4-FFF2-40B4-BE49-F238E27FC236}">
                <a16:creationId xmlns:a16="http://schemas.microsoft.com/office/drawing/2014/main" id="{E6CA1332-28B3-9543-B042-F83589069B5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B02CE51F-E6C1-2046-8D9D-ACF4CB92D629}"/>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Picture Placeholder 7">
            <a:extLst>
              <a:ext uri="{FF2B5EF4-FFF2-40B4-BE49-F238E27FC236}">
                <a16:creationId xmlns:a16="http://schemas.microsoft.com/office/drawing/2014/main" id="{1AD6B5E3-EB0A-254A-BC3E-A18A8555EAC4}"/>
              </a:ext>
            </a:extLst>
          </p:cNvPr>
          <p:cNvSpPr>
            <a:spLocks noGrp="1"/>
          </p:cNvSpPr>
          <p:nvPr>
            <p:ph type="pic" sz="quarter" idx="13"/>
          </p:nvPr>
        </p:nvSpPr>
        <p:spPr>
          <a:xfrm>
            <a:off x="0" y="0"/>
            <a:ext cx="12192000" cy="6858000"/>
          </a:xfrm>
          <a:noFill/>
        </p:spPr>
        <p:txBody>
          <a:bodyPr/>
          <a:lstStyle/>
          <a:p>
            <a:r>
              <a:rPr lang="nb-NO"/>
              <a:t>Klikk på ikonet for å legge til eit bilde</a:t>
            </a:r>
          </a:p>
        </p:txBody>
      </p:sp>
      <p:sp>
        <p:nvSpPr>
          <p:cNvPr id="2" name="Plassholder for tekst 1">
            <a:extLst>
              <a:ext uri="{FF2B5EF4-FFF2-40B4-BE49-F238E27FC236}">
                <a16:creationId xmlns:a16="http://schemas.microsoft.com/office/drawing/2014/main" id="{5CA0EC93-26C8-4762-8A65-5FA834FE38C5}"/>
              </a:ext>
            </a:extLst>
          </p:cNvPr>
          <p:cNvSpPr>
            <a:spLocks noGrp="1"/>
          </p:cNvSpPr>
          <p:nvPr>
            <p:ph type="body" sz="quarter" idx="14"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86285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6EF536-63A7-C07A-4B70-EE5F02969A2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A42E158-EC1F-96A4-342A-F0F78EF7631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5F84380-6BB3-6C84-34A0-B1E9002E8411}"/>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5" name="Plassholder for bunntekst 4">
            <a:extLst>
              <a:ext uri="{FF2B5EF4-FFF2-40B4-BE49-F238E27FC236}">
                <a16:creationId xmlns:a16="http://schemas.microsoft.com/office/drawing/2014/main" id="{401F6794-10BE-877A-6088-D2CEFABF328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E0B0AFD-36F3-C010-BC0F-5FB7FB51BFE3}"/>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58211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77794C-3A3F-CB6E-6C41-82AF9791FF8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327EA6D-652B-385B-9C66-7AF7EF1303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4456B15-3594-DF12-7022-4FD4A4BE7BA4}"/>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5" name="Plassholder for bunntekst 4">
            <a:extLst>
              <a:ext uri="{FF2B5EF4-FFF2-40B4-BE49-F238E27FC236}">
                <a16:creationId xmlns:a16="http://schemas.microsoft.com/office/drawing/2014/main" id="{E701A2EE-3E47-D709-F402-33CE348835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3F918C7-FCF8-F9B8-D5D5-36DFB8E8225C}"/>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248027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18C614-2833-B496-7641-F42B8DD32CF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03DD1CC-A5EF-C3C8-B578-E99EAE84318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E743DAA-8FC5-5DD7-73C1-0A0789CCAEB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51C91611-139D-5B98-66C3-42FFB7F109F4}"/>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6" name="Plassholder for bunntekst 5">
            <a:extLst>
              <a:ext uri="{FF2B5EF4-FFF2-40B4-BE49-F238E27FC236}">
                <a16:creationId xmlns:a16="http://schemas.microsoft.com/office/drawing/2014/main" id="{8A678362-3CD5-22DE-BEFA-C37A342F51C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6DD7381-13BD-63E8-460A-2C95EC145651}"/>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3087972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CACB37-F032-C517-772F-71F2C26FE90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35C46D6-2D69-9A9A-2FEB-E2D9A6F00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BAEB5E4-5700-C9A5-4102-CBD5E2CD0EF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818E1E4A-BE3B-C1CE-139E-3BEF87419A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7FF3420-D9CB-1513-618A-44E6EF13133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327CBAE-E2CB-8D58-3E41-1E32DBB20198}"/>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8" name="Plassholder for bunntekst 7">
            <a:extLst>
              <a:ext uri="{FF2B5EF4-FFF2-40B4-BE49-F238E27FC236}">
                <a16:creationId xmlns:a16="http://schemas.microsoft.com/office/drawing/2014/main" id="{CEF9922C-849D-D55E-9E8D-28F893B5FE4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58F6122-4A81-BFFE-731A-49593AAE1A16}"/>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1318217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F619B5-458E-9FBB-DC90-9666E53DC53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8F177D9-BF2C-40A2-B307-682553ED71AB}"/>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4" name="Plassholder for bunntekst 3">
            <a:extLst>
              <a:ext uri="{FF2B5EF4-FFF2-40B4-BE49-F238E27FC236}">
                <a16:creationId xmlns:a16="http://schemas.microsoft.com/office/drawing/2014/main" id="{057FD8DE-6CA4-7501-E3E3-543E67336ED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59F05084-4A4B-0C8C-70CA-97FA86A26434}"/>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2240069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4695BD2-3EAE-6CB8-9CFB-EF7D3E03177B}"/>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3" name="Plassholder for bunntekst 2">
            <a:extLst>
              <a:ext uri="{FF2B5EF4-FFF2-40B4-BE49-F238E27FC236}">
                <a16:creationId xmlns:a16="http://schemas.microsoft.com/office/drawing/2014/main" id="{71C72F6F-22AA-2145-EFB1-FD7C1D1CC5B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BA21DFA-54A3-0FC8-7CB2-D1129781CC95}"/>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168226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E10F39-8295-4755-6CD6-CA2C8359727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1A4B4B1-B739-858B-C611-0433F47D7D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694BE11-7761-B756-819D-ABE7E70F1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A8347D6-7D44-3F7D-085D-C91881F1AEA9}"/>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6" name="Plassholder for bunntekst 5">
            <a:extLst>
              <a:ext uri="{FF2B5EF4-FFF2-40B4-BE49-F238E27FC236}">
                <a16:creationId xmlns:a16="http://schemas.microsoft.com/office/drawing/2014/main" id="{45150723-9A0D-315F-F196-A631245FC67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43E1F1B-6822-4651-3FDF-F6C417D3D6F2}"/>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251531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0826B8-C58A-1480-2872-E4ABE39BC91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9BF9382-8D41-B23A-EE85-49091EF09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781EBFC-A175-B3EE-14EC-F48AF1A88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28869F9-72DA-1ED4-F7A7-E5FAD71FAAC9}"/>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6" name="Plassholder for bunntekst 5">
            <a:extLst>
              <a:ext uri="{FF2B5EF4-FFF2-40B4-BE49-F238E27FC236}">
                <a16:creationId xmlns:a16="http://schemas.microsoft.com/office/drawing/2014/main" id="{F5FA4936-B6EC-81E1-5B32-9E97AB01152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163DCD9-B992-DFE0-2ABE-A742716322CB}"/>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96896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63EB9F8-F0B7-A6B0-27BC-EA49D23D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0693077-21C2-1A23-C410-D8AA3F204A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CAD5DA6-7145-25CA-E79D-8C329F082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C8D96C-457E-8241-901F-CD5FD8A240AC}" type="datetimeFigureOut">
              <a:rPr lang="nb-NO" smtClean="0"/>
              <a:t>21.11.2024</a:t>
            </a:fld>
            <a:endParaRPr lang="nb-NO"/>
          </a:p>
        </p:txBody>
      </p:sp>
      <p:sp>
        <p:nvSpPr>
          <p:cNvPr id="5" name="Plassholder for bunntekst 4">
            <a:extLst>
              <a:ext uri="{FF2B5EF4-FFF2-40B4-BE49-F238E27FC236}">
                <a16:creationId xmlns:a16="http://schemas.microsoft.com/office/drawing/2014/main" id="{9109F2DA-C85F-D799-6C28-00BA55780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518670F5-1041-8AEA-131D-542E9F8DE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3937E-4DCE-3149-9141-A882737351AB}" type="slidenum">
              <a:rPr lang="nb-NO" smtClean="0"/>
              <a:t>‹#›</a:t>
            </a:fld>
            <a:endParaRPr lang="nb-NO"/>
          </a:p>
        </p:txBody>
      </p:sp>
    </p:spTree>
    <p:extLst>
      <p:ext uri="{BB962C8B-B14F-4D97-AF65-F5344CB8AC3E}">
        <p14:creationId xmlns:p14="http://schemas.microsoft.com/office/powerpoint/2010/main" val="1093083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udir.no/kvalitet-og-kompetanse/lokal-kompetanseutvikling/kompetansepakken-inkluderende-praksis/" TargetMode="External"/><Relationship Id="rId2" Type="http://schemas.openxmlformats.org/officeDocument/2006/relationships/hyperlink" Target="https://www.udir.no/kvalitet-og-kompetanse/lokal-kompetanseutvikling/kompetanseloftet-for-spesialpedagogikk-og-inkluderende-praksi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safo.no/"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lovdata.no/lov/2017-06-16-51/%C2%A76"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ffo.no/for-tillitsvalgte/gode-rad?fane=Kapittel+7#7.8-Videreg%C3%A5ende-oppl%C3%A6ring" TargetMode="External"/><Relationship Id="rId5" Type="http://schemas.openxmlformats.org/officeDocument/2006/relationships/hyperlink" Target="https://www.ffo.no/for-tillitsvalgte/gode-rad?fane=Kapittel+6#6.6-Skole" TargetMode="External"/><Relationship Id="rId4" Type="http://schemas.openxmlformats.org/officeDocument/2006/relationships/hyperlink" Target="https://www.ffo.no/for-tillitsvalgte/gode-ra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lhl.no/lhl-hjerneslag/livet-etter/afasi/" TargetMode="External"/><Relationship Id="rId7" Type="http://schemas.openxmlformats.org/officeDocument/2006/relationships/image" Target="../media/image14.png"/><Relationship Id="rId2" Type="http://schemas.openxmlformats.org/officeDocument/2006/relationships/hyperlink" Target="https://www.diabetes.no/diabetes-type-1/barn-med-diabetes/rettigheter-for-barn/barns-rettigheter-i-barnehage-og-skole/" TargetMode="External"/><Relationship Id="rId1" Type="http://schemas.openxmlformats.org/officeDocument/2006/relationships/slideLayout" Target="../slideLayouts/slideLayout2.xml"/><Relationship Id="rId6" Type="http://schemas.openxmlformats.org/officeDocument/2006/relationships/hyperlink" Target="https://www.bufdir.no/foreldrehverdag/ungdom/skole-og-vennskap/skolefravar-og-skolevegring/" TargetMode="External"/><Relationship Id="rId5" Type="http://schemas.openxmlformats.org/officeDocument/2006/relationships/hyperlink" Target="https://www.naaf.no/allergi/matallergi/hvilke-rettigheter-har-matallergiske-barn-i-barnehage-og-skole" TargetMode="External"/><Relationship Id="rId4" Type="http://schemas.openxmlformats.org/officeDocument/2006/relationships/hyperlink" Target="https://www.me-foreningen.no/mestring/barn-og-unge-med-me-hovedside/me-og-skolega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ffo.no/"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nhfu.nhf.no/"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blindeforbundet.no/"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https://www.hlf.no/forside" TargetMode="Externa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hlf.no/horselen-din/universell-utforming#11-utdannin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doveforbundet.no/"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hyperlink" Target="https://www.adhdnorge.no/"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hyperlink" Target="https://www.nfunorge.org/"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maren@ungefunksjonshemmede.no"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hyperlink" Target="mailto:robyn.grondahl@ffo.no" TargetMode="External"/><Relationship Id="rId5" Type="http://schemas.openxmlformats.org/officeDocument/2006/relationships/image" Target="../media/image30.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hyperlink" Target="https://ungefunksjonshemmede.no/handbok/veien-etter-vgs" TargetMode="Externa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s://www.ffo.no/for-tillitsvalgte/gode-rad?fane=Introduksjon"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hyperlink" Target="https://www.regjeringen.no/no/tema/fns-barekraftsmal/id259013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hyperlink" Target="https://www.regjeringen.no/globalassets/upload/bld/sla/funk/konvensjon_web.pdf"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6777D3B5-F343-A3BD-041C-09D0AE0C20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10" y="-5064"/>
            <a:ext cx="12192000" cy="6858000"/>
          </a:xfrm>
          <a:prstGeom prst="rect">
            <a:avLst/>
          </a:prstGeom>
        </p:spPr>
      </p:pic>
      <p:sp>
        <p:nvSpPr>
          <p:cNvPr id="4" name="Tittel 3">
            <a:extLst>
              <a:ext uri="{FF2B5EF4-FFF2-40B4-BE49-F238E27FC236}">
                <a16:creationId xmlns:a16="http://schemas.microsoft.com/office/drawing/2014/main" id="{0650BEB6-0528-FF78-E978-09A8F66D6546}"/>
              </a:ext>
            </a:extLst>
          </p:cNvPr>
          <p:cNvSpPr>
            <a:spLocks noGrp="1"/>
          </p:cNvSpPr>
          <p:nvPr>
            <p:ph type="ctrTitle"/>
          </p:nvPr>
        </p:nvSpPr>
        <p:spPr>
          <a:xfrm>
            <a:off x="3819584" y="370731"/>
            <a:ext cx="8191441" cy="1969057"/>
          </a:xfrm>
        </p:spPr>
        <p:txBody>
          <a:bodyPr>
            <a:normAutofit fontScale="90000"/>
          </a:bodyPr>
          <a:lstStyle/>
          <a:p>
            <a:pPr lvl="0" algn="l">
              <a:lnSpc>
                <a:spcPct val="100000"/>
              </a:lnSpc>
              <a:spcBef>
                <a:spcPts val="0"/>
              </a:spcBef>
            </a:pPr>
            <a:br>
              <a:rPr lang="nb-NO" b="1" dirty="0">
                <a:latin typeface="Avenir Medium" panose="02000503020000020003" pitchFamily="2" charset="0"/>
              </a:rPr>
            </a:br>
            <a:br>
              <a:rPr lang="nb-NO" b="1" dirty="0">
                <a:latin typeface="Avenir Medium" panose="02000503020000020003" pitchFamily="2" charset="0"/>
              </a:rPr>
            </a:br>
            <a:br>
              <a:rPr lang="nb-NO" b="1" dirty="0">
                <a:latin typeface="Avenir Medium" panose="02000503020000020003" pitchFamily="2" charset="0"/>
              </a:rPr>
            </a:br>
            <a:br>
              <a:rPr lang="nb-NO" b="1" dirty="0">
                <a:latin typeface="Avenir Medium" panose="02000503020000020003" pitchFamily="2" charset="0"/>
              </a:rPr>
            </a:br>
            <a:r>
              <a:rPr lang="nb-NO" b="1" dirty="0">
                <a:latin typeface="Avenir Medium" panose="02000503020000020003" pitchFamily="2" charset="0"/>
              </a:rPr>
              <a:t>Gode råd </a:t>
            </a:r>
            <a:br>
              <a:rPr lang="nb-NO" b="1" dirty="0">
                <a:latin typeface="Avenir Medium" panose="02000503020000020003" pitchFamily="2" charset="0"/>
              </a:rPr>
            </a:br>
            <a:r>
              <a:rPr lang="nb-NO" sz="2400" dirty="0">
                <a:solidFill>
                  <a:prstClr val="black"/>
                </a:solidFill>
                <a:latin typeface="Avenir Book" panose="02000503020000020003" pitchFamily="2" charset="0"/>
                <a:ea typeface="+mn-ea"/>
                <a:cs typeface="+mn-cs"/>
              </a:rPr>
              <a:t>– kunnskap for likestilling</a:t>
            </a:r>
            <a:br>
              <a:rPr lang="nb-NO" sz="4000" dirty="0">
                <a:solidFill>
                  <a:prstClr val="black"/>
                </a:solidFill>
                <a:latin typeface="Calibri" panose="020F0502020204030204"/>
                <a:ea typeface="+mn-ea"/>
                <a:cs typeface="+mn-cs"/>
              </a:rPr>
            </a:br>
            <a:endParaRPr lang="nb-NO" sz="4000" dirty="0"/>
          </a:p>
        </p:txBody>
      </p:sp>
    </p:spTree>
    <p:extLst>
      <p:ext uri="{BB962C8B-B14F-4D97-AF65-F5344CB8AC3E}">
        <p14:creationId xmlns:p14="http://schemas.microsoft.com/office/powerpoint/2010/main" val="245392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A5F4DA-6139-42BD-AAAC-82ED6B703C15}"/>
              </a:ext>
            </a:extLst>
          </p:cNvPr>
          <p:cNvSpPr>
            <a:spLocks noGrp="1"/>
          </p:cNvSpPr>
          <p:nvPr>
            <p:ph type="title"/>
          </p:nvPr>
        </p:nvSpPr>
        <p:spPr>
          <a:xfrm>
            <a:off x="838200" y="338232"/>
            <a:ext cx="10515600" cy="872502"/>
          </a:xfrm>
        </p:spPr>
        <p:txBody>
          <a:bodyPr>
            <a:normAutofit/>
          </a:bodyPr>
          <a:lstStyle/>
          <a:p>
            <a:r>
              <a:rPr lang="nb-NO">
                <a:hlinkClick r:id="rId2"/>
              </a:rPr>
              <a:t>Kompetanseløftet</a:t>
            </a:r>
            <a:r>
              <a:rPr lang="nb-NO"/>
              <a:t> for </a:t>
            </a:r>
            <a:r>
              <a:rPr lang="nb-NO" err="1"/>
              <a:t>spesped</a:t>
            </a:r>
            <a:r>
              <a:rPr lang="nb-NO"/>
              <a:t> og inkludering</a:t>
            </a:r>
          </a:p>
        </p:txBody>
      </p:sp>
      <p:sp>
        <p:nvSpPr>
          <p:cNvPr id="3" name="Plassholder for innhold 2">
            <a:extLst>
              <a:ext uri="{FF2B5EF4-FFF2-40B4-BE49-F238E27FC236}">
                <a16:creationId xmlns:a16="http://schemas.microsoft.com/office/drawing/2014/main" id="{45608105-FD3F-4CAB-9968-348C04608A99}"/>
              </a:ext>
            </a:extLst>
          </p:cNvPr>
          <p:cNvSpPr>
            <a:spLocks noGrp="1"/>
          </p:cNvSpPr>
          <p:nvPr>
            <p:ph idx="1"/>
          </p:nvPr>
        </p:nvSpPr>
        <p:spPr>
          <a:xfrm>
            <a:off x="838200" y="1371600"/>
            <a:ext cx="10515600" cy="4985898"/>
          </a:xfrm>
        </p:spPr>
        <p:txBody>
          <a:bodyPr>
            <a:noAutofit/>
          </a:bodyPr>
          <a:lstStyle/>
          <a:p>
            <a:r>
              <a:rPr lang="nb-NO" sz="2400"/>
              <a:t>Kommunene er svært sentrale i dette</a:t>
            </a:r>
          </a:p>
          <a:p>
            <a:r>
              <a:rPr lang="nb-NO" sz="2400"/>
              <a:t>Skal bygge spesialpedagogisk kompetanse nærmere elevene og lærerne, i barnehager, skoler, kommuner og fylkeskommuner.</a:t>
            </a:r>
          </a:p>
          <a:p>
            <a:r>
              <a:rPr lang="nb-NO" sz="2400"/>
              <a:t>Ansette spesialpedagoger i kommunene, og i skoler/barnehager.</a:t>
            </a:r>
          </a:p>
          <a:p>
            <a:r>
              <a:rPr lang="nb-NO" sz="2400"/>
              <a:t>Etter- og videreutdanningsprogram for lærere, samt digital </a:t>
            </a:r>
            <a:r>
              <a:rPr lang="nb-NO" sz="2400">
                <a:hlinkClick r:id="rId3"/>
              </a:rPr>
              <a:t>kompetansepakke</a:t>
            </a:r>
            <a:r>
              <a:rPr lang="nb-NO" sz="2400"/>
              <a:t> (nettkurs)</a:t>
            </a:r>
          </a:p>
          <a:p>
            <a:r>
              <a:rPr lang="nb-NO" sz="2400"/>
              <a:t>PPT skal støtte kommunene og skolene i dette</a:t>
            </a:r>
          </a:p>
          <a:p>
            <a:pPr marL="0" indent="0">
              <a:buNone/>
            </a:pPr>
            <a:endParaRPr lang="nb-NO" sz="1400"/>
          </a:p>
          <a:p>
            <a:pPr marL="0" indent="0">
              <a:buNone/>
            </a:pPr>
            <a:r>
              <a:rPr lang="nb-NO" sz="2400" b="1"/>
              <a:t>Hva kan rådene gjøre: </a:t>
            </a:r>
          </a:p>
          <a:p>
            <a:r>
              <a:rPr lang="nb-NO" sz="2400"/>
              <a:t>Etterspør gjerne deres kommunes deltagelse i dette!</a:t>
            </a:r>
          </a:p>
          <a:p>
            <a:r>
              <a:rPr lang="nb-NO" sz="2400"/>
              <a:t>Følge med på tilbudet til elever med behov for individuelt tilrettelagt opplæring. Utredning fra PPT og et godt vedtak er fortsatt viktig for å få det man skal.</a:t>
            </a:r>
          </a:p>
          <a:p>
            <a:endParaRPr lang="nb-NO" sz="2400"/>
          </a:p>
          <a:p>
            <a:pPr marL="0" indent="0">
              <a:buNone/>
            </a:pPr>
            <a:endParaRPr lang="nb-NO" sz="1800"/>
          </a:p>
        </p:txBody>
      </p:sp>
    </p:spTree>
    <p:extLst>
      <p:ext uri="{BB962C8B-B14F-4D97-AF65-F5344CB8AC3E}">
        <p14:creationId xmlns:p14="http://schemas.microsoft.com/office/powerpoint/2010/main" val="1558278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9FC9AC-C03C-47E9-A051-E810F406EFD8}"/>
              </a:ext>
            </a:extLst>
          </p:cNvPr>
          <p:cNvSpPr>
            <a:spLocks noGrp="1"/>
          </p:cNvSpPr>
          <p:nvPr>
            <p:ph type="title"/>
          </p:nvPr>
        </p:nvSpPr>
        <p:spPr>
          <a:xfrm>
            <a:off x="838200" y="365125"/>
            <a:ext cx="10515600" cy="1325563"/>
          </a:xfrm>
        </p:spPr>
        <p:txBody>
          <a:bodyPr anchor="ctr">
            <a:normAutofit/>
          </a:bodyPr>
          <a:lstStyle/>
          <a:p>
            <a:r>
              <a:rPr lang="nb-NO"/>
              <a:t>Laget rundt eleven og foreldrene</a:t>
            </a:r>
          </a:p>
        </p:txBody>
      </p:sp>
      <p:sp>
        <p:nvSpPr>
          <p:cNvPr id="3" name="Plassholder for innhold 2">
            <a:extLst>
              <a:ext uri="{FF2B5EF4-FFF2-40B4-BE49-F238E27FC236}">
                <a16:creationId xmlns:a16="http://schemas.microsoft.com/office/drawing/2014/main" id="{C06AE238-32EC-4499-A284-D75CA98B4037}"/>
              </a:ext>
            </a:extLst>
          </p:cNvPr>
          <p:cNvSpPr>
            <a:spLocks noGrp="1"/>
          </p:cNvSpPr>
          <p:nvPr>
            <p:ph sz="half" idx="1"/>
          </p:nvPr>
        </p:nvSpPr>
        <p:spPr>
          <a:xfrm>
            <a:off x="529975" y="1690688"/>
            <a:ext cx="4368282" cy="4966966"/>
          </a:xfrm>
        </p:spPr>
        <p:txBody>
          <a:bodyPr>
            <a:normAutofit/>
          </a:bodyPr>
          <a:lstStyle/>
          <a:p>
            <a:r>
              <a:rPr lang="nb-NO"/>
              <a:t>Elever lærer ikke hvis de ikke har det bra – skolen må bestå av mer enn pedagoger</a:t>
            </a:r>
          </a:p>
          <a:p>
            <a:r>
              <a:rPr lang="nb-NO"/>
              <a:t>De kan følge opp andre utfordringer i elevgruppen, som (psykisk) helse, trivsel, mm</a:t>
            </a:r>
          </a:p>
          <a:p>
            <a:r>
              <a:rPr lang="nb-NO"/>
              <a:t>Da kan lærerne jobbe med det pedagogiske, herunder tilrettelagt undervisning.</a:t>
            </a:r>
          </a:p>
          <a:p>
            <a:pPr marL="0" indent="0">
              <a:buNone/>
            </a:pPr>
            <a:endParaRPr lang="nb-NO"/>
          </a:p>
        </p:txBody>
      </p:sp>
      <p:pic>
        <p:nvPicPr>
          <p:cNvPr id="4" name="Bilde 3">
            <a:extLst>
              <a:ext uri="{FF2B5EF4-FFF2-40B4-BE49-F238E27FC236}">
                <a16:creationId xmlns:a16="http://schemas.microsoft.com/office/drawing/2014/main" id="{7049B18E-EE1E-4E5E-A672-A7CA2126F26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962417" y="1568664"/>
            <a:ext cx="6699608" cy="4924211"/>
          </a:xfrm>
          <a:prstGeom prst="rect">
            <a:avLst/>
          </a:prstGeom>
          <a:noFill/>
        </p:spPr>
      </p:pic>
    </p:spTree>
    <p:extLst>
      <p:ext uri="{BB962C8B-B14F-4D97-AF65-F5344CB8AC3E}">
        <p14:creationId xmlns:p14="http://schemas.microsoft.com/office/powerpoint/2010/main" val="2852816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D636ED-0036-48FF-B435-D86C7F9982C9}"/>
              </a:ext>
            </a:extLst>
          </p:cNvPr>
          <p:cNvSpPr>
            <a:spLocks noGrp="1"/>
          </p:cNvSpPr>
          <p:nvPr>
            <p:ph type="title"/>
          </p:nvPr>
        </p:nvSpPr>
        <p:spPr>
          <a:xfrm>
            <a:off x="838200" y="365125"/>
            <a:ext cx="10515600" cy="1325563"/>
          </a:xfrm>
        </p:spPr>
        <p:txBody>
          <a:bodyPr anchor="ctr">
            <a:normAutofit/>
          </a:bodyPr>
          <a:lstStyle/>
          <a:p>
            <a:r>
              <a:rPr lang="nb-NO"/>
              <a:t>En skole for alle - oppsummert</a:t>
            </a:r>
          </a:p>
        </p:txBody>
      </p:sp>
      <p:pic>
        <p:nvPicPr>
          <p:cNvPr id="5" name="Bilde 4">
            <a:extLst>
              <a:ext uri="{FF2B5EF4-FFF2-40B4-BE49-F238E27FC236}">
                <a16:creationId xmlns:a16="http://schemas.microsoft.com/office/drawing/2014/main" id="{A0A809C7-6B72-43B7-9E2E-655EFAF58B4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770664"/>
            <a:ext cx="5181600" cy="2461260"/>
          </a:xfrm>
          <a:prstGeom prst="rect">
            <a:avLst/>
          </a:prstGeom>
          <a:noFill/>
        </p:spPr>
      </p:pic>
      <p:sp>
        <p:nvSpPr>
          <p:cNvPr id="3" name="Plassholder for innhold 2">
            <a:extLst>
              <a:ext uri="{FF2B5EF4-FFF2-40B4-BE49-F238E27FC236}">
                <a16:creationId xmlns:a16="http://schemas.microsoft.com/office/drawing/2014/main" id="{796DA51D-B679-4577-8FC4-9BA4A6479CD0}"/>
              </a:ext>
            </a:extLst>
          </p:cNvPr>
          <p:cNvSpPr>
            <a:spLocks noGrp="1"/>
          </p:cNvSpPr>
          <p:nvPr>
            <p:ph sz="half" idx="2"/>
          </p:nvPr>
        </p:nvSpPr>
        <p:spPr>
          <a:xfrm>
            <a:off x="6172200" y="1576873"/>
            <a:ext cx="5181600" cy="4600090"/>
          </a:xfrm>
        </p:spPr>
        <p:txBody>
          <a:bodyPr>
            <a:normAutofit fontScale="92500" lnSpcReduction="10000"/>
          </a:bodyPr>
          <a:lstStyle/>
          <a:p>
            <a:pPr>
              <a:lnSpc>
                <a:spcPct val="140000"/>
              </a:lnSpc>
            </a:pPr>
            <a:r>
              <a:rPr lang="nb-NO" sz="2000"/>
              <a:t>Universelt utformete skoler og undervisning</a:t>
            </a:r>
          </a:p>
          <a:p>
            <a:pPr>
              <a:lnSpc>
                <a:spcPct val="140000"/>
              </a:lnSpc>
            </a:pPr>
            <a:r>
              <a:rPr lang="nb-NO" sz="2000"/>
              <a:t>Kompetente lærere som ivaretar alle elevene i klassen, og vet når de må trekke inn ekstern støtte.</a:t>
            </a:r>
          </a:p>
          <a:p>
            <a:pPr>
              <a:lnSpc>
                <a:spcPct val="140000"/>
              </a:lnSpc>
            </a:pPr>
            <a:r>
              <a:rPr lang="nb-NO" sz="2000"/>
              <a:t>Rask henvisning og utredning hos PPT, som gir vedtak og følger opp – og trekker inn Statped og annen ekspertise ved behov. </a:t>
            </a:r>
          </a:p>
          <a:p>
            <a:pPr>
              <a:lnSpc>
                <a:spcPct val="140000"/>
              </a:lnSpc>
            </a:pPr>
            <a:r>
              <a:rPr lang="nb-NO" sz="2000"/>
              <a:t>Individuelt tilrettelagt opplæring med god kvalitet, der pedagoger har ansvaret.</a:t>
            </a:r>
          </a:p>
          <a:p>
            <a:pPr>
              <a:lnSpc>
                <a:spcPct val="140000"/>
              </a:lnSpc>
            </a:pPr>
            <a:r>
              <a:rPr lang="nb-NO" sz="2000"/>
              <a:t>Assistanse ved behov.</a:t>
            </a:r>
          </a:p>
          <a:p>
            <a:pPr marL="0" indent="0">
              <a:lnSpc>
                <a:spcPct val="140000"/>
              </a:lnSpc>
              <a:buNone/>
            </a:pPr>
            <a:endParaRPr lang="nb-NO" sz="2000"/>
          </a:p>
          <a:p>
            <a:pPr>
              <a:lnSpc>
                <a:spcPct val="140000"/>
              </a:lnSpc>
            </a:pPr>
            <a:endParaRPr lang="nb-NO" sz="2000"/>
          </a:p>
        </p:txBody>
      </p:sp>
    </p:spTree>
    <p:extLst>
      <p:ext uri="{BB962C8B-B14F-4D97-AF65-F5344CB8AC3E}">
        <p14:creationId xmlns:p14="http://schemas.microsoft.com/office/powerpoint/2010/main" val="144364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et stort 2-tall.">
            <a:extLst>
              <a:ext uri="{FF2B5EF4-FFF2-40B4-BE49-F238E27FC236}">
                <a16:creationId xmlns:a16="http://schemas.microsoft.com/office/drawing/2014/main" id="{23F5B7B8-84A9-A339-2111-8016E69E0D1F}"/>
              </a:ext>
            </a:extLst>
          </p:cNvPr>
          <p:cNvPicPr>
            <a:picLocks noChangeAspect="1"/>
          </p:cNvPicPr>
          <p:nvPr/>
        </p:nvPicPr>
        <p:blipFill rotWithShape="1">
          <a:blip r:embed="rId2"/>
          <a:srcRect r="67630"/>
          <a:stretch/>
        </p:blipFill>
        <p:spPr>
          <a:xfrm>
            <a:off x="0" y="0"/>
            <a:ext cx="3722387" cy="6831422"/>
          </a:xfrm>
          <a:prstGeom prst="rect">
            <a:avLst/>
          </a:prstGeom>
        </p:spPr>
      </p:pic>
      <p:sp>
        <p:nvSpPr>
          <p:cNvPr id="2" name="Tittel 1">
            <a:extLst>
              <a:ext uri="{FF2B5EF4-FFF2-40B4-BE49-F238E27FC236}">
                <a16:creationId xmlns:a16="http://schemas.microsoft.com/office/drawing/2014/main" id="{96633F42-AC3D-DAEF-65FA-8EBF6F96A41C}"/>
              </a:ext>
            </a:extLst>
          </p:cNvPr>
          <p:cNvSpPr>
            <a:spLocks noGrp="1"/>
          </p:cNvSpPr>
          <p:nvPr>
            <p:ph type="title"/>
          </p:nvPr>
        </p:nvSpPr>
        <p:spPr>
          <a:xfrm>
            <a:off x="4295903" y="1692285"/>
            <a:ext cx="6448865" cy="1736715"/>
          </a:xfrm>
        </p:spPr>
        <p:txBody>
          <a:bodyPr>
            <a:normAutofit fontScale="90000"/>
          </a:bodyPr>
          <a:lstStyle/>
          <a:p>
            <a:pPr lvl="0">
              <a:lnSpc>
                <a:spcPct val="100000"/>
              </a:lnSpc>
              <a:spcBef>
                <a:spcPts val="0"/>
              </a:spcBef>
            </a:pPr>
            <a:br>
              <a:rPr lang="nb-NO" sz="6000">
                <a:latin typeface="Calibri" panose="020F0502020204030204" pitchFamily="34" charset="0"/>
                <a:ea typeface="Calibri" panose="020F0502020204030204" pitchFamily="34" charset="0"/>
                <a:cs typeface="Times New Roman" panose="02020603050405020304" pitchFamily="18" charset="0"/>
              </a:rPr>
            </a:br>
            <a:br>
              <a:rPr lang="nb-NO" sz="6000">
                <a:latin typeface="Calibri" panose="020F0502020204030204" pitchFamily="34" charset="0"/>
                <a:ea typeface="Calibri" panose="020F0502020204030204" pitchFamily="34" charset="0"/>
                <a:cs typeface="Times New Roman" panose="02020603050405020304" pitchFamily="18" charset="0"/>
              </a:rPr>
            </a:br>
            <a:r>
              <a:rPr lang="nb-NO" sz="6000">
                <a:solidFill>
                  <a:srgbClr val="000000"/>
                </a:solidFill>
                <a:latin typeface="Calibri"/>
                <a:ea typeface="Calibri" panose="020F0502020204030204" pitchFamily="34" charset="0"/>
                <a:cs typeface="Times New Roman"/>
              </a:rPr>
              <a:t>Skole i kommunale og fylkeskommunale planer </a:t>
            </a:r>
            <a:r>
              <a:rPr lang="nb-NO" sz="3600">
                <a:solidFill>
                  <a:srgbClr val="000000"/>
                </a:solidFill>
                <a:latin typeface="Calibri"/>
                <a:ea typeface="Calibri" panose="020F0502020204030204" pitchFamily="34" charset="0"/>
                <a:cs typeface="Times New Roman"/>
              </a:rPr>
              <a:t>– hvorfor og hvordan</a:t>
            </a:r>
            <a:endParaRPr lang="nb-NO" sz="3600">
              <a:solidFill>
                <a:prstClr val="black"/>
              </a:solidFill>
              <a:latin typeface="Calibri"/>
              <a:ea typeface="+mn-ea"/>
              <a:cs typeface="Times New Roman"/>
            </a:endParaRPr>
          </a:p>
        </p:txBody>
      </p:sp>
      <p:sp>
        <p:nvSpPr>
          <p:cNvPr id="4" name="TekstSylinder 3">
            <a:extLst>
              <a:ext uri="{FF2B5EF4-FFF2-40B4-BE49-F238E27FC236}">
                <a16:creationId xmlns:a16="http://schemas.microsoft.com/office/drawing/2014/main" id="{90A94BB5-00E0-5FA4-C2FA-69530122D031}"/>
              </a:ext>
            </a:extLst>
          </p:cNvPr>
          <p:cNvSpPr txBox="1"/>
          <p:nvPr/>
        </p:nvSpPr>
        <p:spPr>
          <a:xfrm>
            <a:off x="4295903" y="5559610"/>
            <a:ext cx="6093724" cy="646331"/>
          </a:xfrm>
          <a:prstGeom prst="rect">
            <a:avLst/>
          </a:prstGeom>
          <a:noFill/>
        </p:spPr>
        <p:txBody>
          <a:bodyPr wrap="square">
            <a:spAutoFit/>
          </a:bodyPr>
          <a:lstStyle/>
          <a:p>
            <a:pPr algn="l"/>
            <a:r>
              <a:rPr lang="nb-NO"/>
              <a:t>Janne Skei, daglig leder SAFO,</a:t>
            </a:r>
          </a:p>
          <a:p>
            <a:pPr algn="l"/>
            <a:r>
              <a:rPr lang="nb-NO">
                <a:hlinkClick r:id="rId3"/>
              </a:rPr>
              <a:t>Samarbeidsforumet av funksjonshemmedes organisasjoner</a:t>
            </a:r>
            <a:endParaRPr lang="nb-NO"/>
          </a:p>
        </p:txBody>
      </p:sp>
    </p:spTree>
    <p:extLst>
      <p:ext uri="{BB962C8B-B14F-4D97-AF65-F5344CB8AC3E}">
        <p14:creationId xmlns:p14="http://schemas.microsoft.com/office/powerpoint/2010/main" val="2940103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315080" y="446602"/>
            <a:ext cx="10517131" cy="1533104"/>
          </a:xfrm>
        </p:spPr>
        <p:txBody>
          <a:bodyPr vert="horz" lIns="91440" tIns="45720" rIns="91440" bIns="45720" rtlCol="0" anchor="b">
            <a:normAutofit/>
          </a:bodyPr>
          <a:lstStyle/>
          <a:p>
            <a:r>
              <a:rPr lang="nb-NO" sz="4400" kern="1200">
                <a:solidFill>
                  <a:schemeClr val="tx1"/>
                </a:solidFill>
                <a:latin typeface="Avenir Heavy" panose="02000503020000020003"/>
              </a:rPr>
              <a:t>Kommunale og fylkeskommunale planer</a:t>
            </a:r>
            <a:br>
              <a:rPr lang="nb-NO" sz="4000" kern="1200">
                <a:solidFill>
                  <a:schemeClr val="tx1"/>
                </a:solidFill>
                <a:latin typeface="Avenir Heavy" panose="02000503020000020003"/>
              </a:rPr>
            </a:br>
            <a:endParaRPr lang="nb-NO" sz="4000" kern="120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1315079" y="1894114"/>
            <a:ext cx="8839272" cy="3880526"/>
          </a:xfrm>
        </p:spPr>
        <p:txBody>
          <a:bodyPr vert="horz" lIns="91440" tIns="45720" rIns="91440" bIns="45720" rtlCol="0" anchor="t">
            <a:normAutofit/>
          </a:bodyPr>
          <a:lstStyle/>
          <a:p>
            <a:pPr marL="0" indent="0" algn="ctr">
              <a:buNone/>
            </a:pPr>
            <a:endParaRPr lang="nb-NO" sz="3600"/>
          </a:p>
          <a:p>
            <a:pPr marL="0" indent="0" algn="ctr">
              <a:buNone/>
            </a:pPr>
            <a:r>
              <a:rPr lang="nb-NO" sz="3600"/>
              <a:t>MÅL:</a:t>
            </a:r>
          </a:p>
          <a:p>
            <a:pPr marL="0" indent="0" algn="ctr">
              <a:buNone/>
            </a:pPr>
            <a:r>
              <a:rPr lang="nb-NO" sz="3600"/>
              <a:t>«Få sentrale tema som gjelder likestilling for personer med funksjonsnedsettelse inn i plandokumentene».</a:t>
            </a:r>
          </a:p>
          <a:p>
            <a:pPr marL="342900" indent="-342900">
              <a:buFont typeface="Arial" panose="020B0604020202020204" pitchFamily="34" charset="0"/>
              <a:buChar char="•"/>
            </a:pPr>
            <a:endParaRPr lang="en-US" sz="1700"/>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789" y="640080"/>
            <a:ext cx="566977" cy="573074"/>
          </a:xfrm>
          <a:prstGeom prst="rect">
            <a:avLst/>
          </a:prstGeom>
        </p:spPr>
      </p:pic>
    </p:spTree>
    <p:extLst>
      <p:ext uri="{BB962C8B-B14F-4D97-AF65-F5344CB8AC3E}">
        <p14:creationId xmlns:p14="http://schemas.microsoft.com/office/powerpoint/2010/main" val="2720375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315080" y="118533"/>
            <a:ext cx="10517131" cy="1533104"/>
          </a:xfrm>
        </p:spPr>
        <p:txBody>
          <a:bodyPr vert="horz" lIns="91440" tIns="45720" rIns="91440" bIns="45720" rtlCol="0" anchor="b">
            <a:normAutofit/>
          </a:bodyPr>
          <a:lstStyle/>
          <a:p>
            <a:r>
              <a:rPr lang="nb-NO" sz="4400" kern="1200">
                <a:solidFill>
                  <a:schemeClr val="tx1"/>
                </a:solidFill>
                <a:latin typeface="Avenir Heavy" panose="02000503020000020003"/>
              </a:rPr>
              <a:t>CRPD - fortale</a:t>
            </a:r>
            <a:br>
              <a:rPr lang="nb-NO" sz="4000" kern="1200">
                <a:solidFill>
                  <a:schemeClr val="tx1"/>
                </a:solidFill>
                <a:latin typeface="Avenir Heavy" panose="02000503020000020003"/>
              </a:rPr>
            </a:br>
            <a:endParaRPr lang="nb-NO" sz="4000" kern="120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1315080" y="1213154"/>
            <a:ext cx="9725455" cy="5215466"/>
          </a:xfrm>
        </p:spPr>
        <p:txBody>
          <a:bodyPr vert="horz" lIns="91440" tIns="45720" rIns="91440" bIns="45720" rtlCol="0" anchor="t">
            <a:normAutofit/>
          </a:bodyPr>
          <a:lstStyle/>
          <a:p>
            <a:pPr marL="342900" indent="-342900">
              <a:buClr>
                <a:srgbClr val="5188A1"/>
              </a:buClr>
              <a:buFont typeface="Arial" panose="020B0604020202020204" pitchFamily="34" charset="0"/>
              <a:buChar char="•"/>
            </a:pPr>
            <a:r>
              <a:rPr lang="nb-NO" sz="2400"/>
              <a:t>som erkjenner betydningen av de prinsipper og retningslinjer som er nedfelt i </a:t>
            </a:r>
          </a:p>
          <a:p>
            <a:pPr marL="800100" lvl="1" indent="-342900">
              <a:buFont typeface="Arial" panose="020B0604020202020204" pitchFamily="34" charset="0"/>
              <a:buChar char="•"/>
            </a:pPr>
            <a:r>
              <a:rPr lang="nb-NO" sz="2400"/>
              <a:t>Verdens handlingsprogram for funksjonshindrede og i </a:t>
            </a:r>
          </a:p>
          <a:p>
            <a:pPr marL="800100" lvl="1" indent="-342900">
              <a:buFont typeface="Arial" panose="020B0604020202020204" pitchFamily="34" charset="0"/>
              <a:buChar char="•"/>
            </a:pPr>
            <a:r>
              <a:rPr lang="nb-NO" sz="2400"/>
              <a:t>FNs standardregler for like muligheter for funksjonshindrede, </a:t>
            </a:r>
          </a:p>
          <a:p>
            <a:pPr marL="342900" indent="-342900">
              <a:buClr>
                <a:srgbClr val="5188A1"/>
              </a:buClr>
              <a:buFont typeface="Arial" panose="020B0604020202020204" pitchFamily="34" charset="0"/>
              <a:buChar char="•"/>
            </a:pPr>
            <a:r>
              <a:rPr lang="nb-NO" sz="2400"/>
              <a:t>som en påvirkningsfaktor i arbeidet med å </a:t>
            </a:r>
          </a:p>
          <a:p>
            <a:pPr lvl="3"/>
            <a:r>
              <a:rPr lang="nb-NO" sz="2400"/>
              <a:t>fremme, utforme og evaluere </a:t>
            </a:r>
          </a:p>
          <a:p>
            <a:pPr marL="1257300" lvl="2" indent="-342900">
              <a:buFont typeface="Arial" panose="020B0604020202020204" pitchFamily="34" charset="0"/>
              <a:buChar char="•"/>
            </a:pPr>
            <a:r>
              <a:rPr lang="nb-NO" sz="2400"/>
              <a:t>politikk, </a:t>
            </a:r>
          </a:p>
          <a:p>
            <a:pPr marL="1257300" lvl="2" indent="-342900">
              <a:buFont typeface="Arial" panose="020B0604020202020204" pitchFamily="34" charset="0"/>
              <a:buChar char="•"/>
            </a:pPr>
            <a:r>
              <a:rPr lang="nb-NO" sz="2400"/>
              <a:t>planer, </a:t>
            </a:r>
          </a:p>
          <a:p>
            <a:pPr marL="1257300" lvl="2" indent="-342900">
              <a:buFont typeface="Arial" panose="020B0604020202020204" pitchFamily="34" charset="0"/>
              <a:buChar char="•"/>
            </a:pPr>
            <a:r>
              <a:rPr lang="nb-NO" sz="2400"/>
              <a:t>programmer </a:t>
            </a:r>
          </a:p>
          <a:p>
            <a:pPr marL="1257300" lvl="2" indent="-342900">
              <a:buFont typeface="Arial" panose="020B0604020202020204" pitchFamily="34" charset="0"/>
              <a:buChar char="•"/>
            </a:pPr>
            <a:r>
              <a:rPr lang="nb-NO" sz="2400"/>
              <a:t>tiltak  </a:t>
            </a:r>
          </a:p>
          <a:p>
            <a:pPr marL="342900" indent="-342900">
              <a:buClr>
                <a:srgbClr val="5188A1"/>
              </a:buClr>
              <a:buFont typeface="Arial" panose="020B0604020202020204" pitchFamily="34" charset="0"/>
              <a:buChar char="•"/>
            </a:pPr>
            <a:r>
              <a:rPr lang="nb-NO" sz="2400"/>
              <a:t>På nasjonalt, regionalt og internasjonalt nivå </a:t>
            </a:r>
          </a:p>
          <a:p>
            <a:pPr marL="800100" lvl="1" indent="-342900">
              <a:buFont typeface="Arial" panose="020B0604020202020204" pitchFamily="34" charset="0"/>
              <a:buChar char="•"/>
            </a:pPr>
            <a:r>
              <a:rPr lang="nb-NO" sz="2400"/>
              <a:t>som ytterligere skal sikre funksjonshindrede </a:t>
            </a:r>
          </a:p>
          <a:p>
            <a:pPr marL="1257300" lvl="2" indent="-342900">
              <a:buFont typeface="Arial" panose="020B0604020202020204" pitchFamily="34" charset="0"/>
              <a:buChar char="•"/>
            </a:pPr>
            <a:r>
              <a:rPr lang="nb-NO" sz="2400"/>
              <a:t>like muligheter,</a:t>
            </a:r>
          </a:p>
          <a:p>
            <a:pPr marL="342900" indent="-342900">
              <a:buFont typeface="Arial" panose="020B0604020202020204" pitchFamily="34" charset="0"/>
              <a:buChar char="•"/>
            </a:pPr>
            <a:endParaRPr lang="en-US" sz="1700"/>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789" y="640080"/>
            <a:ext cx="566977" cy="573074"/>
          </a:xfrm>
          <a:prstGeom prst="rect">
            <a:avLst/>
          </a:prstGeom>
        </p:spPr>
      </p:pic>
    </p:spTree>
    <p:extLst>
      <p:ext uri="{BB962C8B-B14F-4D97-AF65-F5344CB8AC3E}">
        <p14:creationId xmlns:p14="http://schemas.microsoft.com/office/powerpoint/2010/main" val="1258511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B47C75-E1FD-458B-6EFD-417D4EAF2C90}"/>
              </a:ext>
            </a:extLst>
          </p:cNvPr>
          <p:cNvSpPr>
            <a:spLocks noGrp="1"/>
          </p:cNvSpPr>
          <p:nvPr>
            <p:ph type="title" idx="4294967295"/>
          </p:nvPr>
        </p:nvSpPr>
        <p:spPr>
          <a:xfrm>
            <a:off x="321733" y="270934"/>
            <a:ext cx="11176507" cy="1836740"/>
          </a:xfrm>
        </p:spPr>
        <p:txBody>
          <a:bodyPr>
            <a:normAutofit/>
          </a:bodyPr>
          <a:lstStyle/>
          <a:p>
            <a:pPr lvl="0">
              <a:lnSpc>
                <a:spcPct val="100000"/>
              </a:lnSpc>
              <a:spcBef>
                <a:spcPts val="0"/>
              </a:spcBef>
            </a:pPr>
            <a:r>
              <a:rPr lang="nb-NO" sz="4800" b="1"/>
              <a:t>CRPD – Artikkel 4 – </a:t>
            </a:r>
            <a:br>
              <a:rPr lang="nb-NO" sz="4800" b="1"/>
            </a:br>
            <a:r>
              <a:rPr lang="nb-NO" sz="4800" b="1"/>
              <a:t>Generelle forpliktelser - Pkt. 1</a:t>
            </a:r>
            <a:endParaRPr lang="nb-NO" sz="4800" b="1">
              <a:solidFill>
                <a:srgbClr val="6198B0"/>
              </a:solidFill>
              <a:latin typeface="Avenir Black" panose="02000503020000020003" pitchFamily="2" charset="0"/>
              <a:ea typeface="+mn-ea"/>
              <a:cs typeface="+mn-cs"/>
            </a:endParaRPr>
          </a:p>
        </p:txBody>
      </p:sp>
      <p:sp>
        <p:nvSpPr>
          <p:cNvPr id="4" name="TekstSylinder 3">
            <a:extLst>
              <a:ext uri="{FF2B5EF4-FFF2-40B4-BE49-F238E27FC236}">
                <a16:creationId xmlns:a16="http://schemas.microsoft.com/office/drawing/2014/main" id="{6F04AF0C-8724-99EB-DD3D-C0819C8B4DB7}"/>
              </a:ext>
            </a:extLst>
          </p:cNvPr>
          <p:cNvSpPr txBox="1"/>
          <p:nvPr/>
        </p:nvSpPr>
        <p:spPr>
          <a:xfrm>
            <a:off x="321733" y="2255871"/>
            <a:ext cx="8703733" cy="3416320"/>
          </a:xfrm>
          <a:prstGeom prst="rect">
            <a:avLst/>
          </a:prstGeom>
          <a:noFill/>
        </p:spPr>
        <p:txBody>
          <a:bodyPr wrap="square">
            <a:spAutoFit/>
          </a:bodyPr>
          <a:lstStyle/>
          <a:p>
            <a:pPr marL="0" indent="0">
              <a:buNone/>
            </a:pPr>
            <a:r>
              <a:rPr lang="nb-NO" sz="3600"/>
              <a:t>Partene forplikter seg til å:</a:t>
            </a:r>
          </a:p>
          <a:p>
            <a:r>
              <a:rPr lang="nb-NO" sz="3600"/>
              <a:t>	Sikre</a:t>
            </a:r>
          </a:p>
          <a:p>
            <a:r>
              <a:rPr lang="nb-NO" sz="3600"/>
              <a:t>	fremme</a:t>
            </a:r>
          </a:p>
          <a:p>
            <a:pPr marL="0" indent="0">
              <a:buNone/>
            </a:pPr>
            <a:r>
              <a:rPr lang="nb-NO" sz="3600"/>
              <a:t>full gjennomføring av alle menneskerettigheter og grunnleggende friheter, uten diskriminering.</a:t>
            </a:r>
          </a:p>
        </p:txBody>
      </p:sp>
      <p:pic>
        <p:nvPicPr>
          <p:cNvPr id="14" name="Bilde 13">
            <a:extLst>
              <a:ext uri="{FF2B5EF4-FFF2-40B4-BE49-F238E27FC236}">
                <a16:creationId xmlns:a16="http://schemas.microsoft.com/office/drawing/2014/main" id="{3BC1E2BD-1247-430B-C94A-2E052E27932E}"/>
              </a:ext>
              <a:ext uri="{C183D7F6-B498-43B3-948B-1728B52AA6E4}">
                <adec:decorative xmlns:adec="http://schemas.microsoft.com/office/drawing/2017/decorative" val="1"/>
              </a:ext>
            </a:extLst>
          </p:cNvPr>
          <p:cNvPicPr>
            <a:picLocks noChangeAspect="1"/>
          </p:cNvPicPr>
          <p:nvPr/>
        </p:nvPicPr>
        <p:blipFill rotWithShape="1">
          <a:blip r:embed="rId3"/>
          <a:srcRect l="73525"/>
          <a:stretch/>
        </p:blipFill>
        <p:spPr>
          <a:xfrm>
            <a:off x="10008296" y="1019788"/>
            <a:ext cx="2259486" cy="4800600"/>
          </a:xfrm>
          <a:prstGeom prst="rect">
            <a:avLst/>
          </a:prstGeom>
        </p:spPr>
      </p:pic>
    </p:spTree>
    <p:extLst>
      <p:ext uri="{BB962C8B-B14F-4D97-AF65-F5344CB8AC3E}">
        <p14:creationId xmlns:p14="http://schemas.microsoft.com/office/powerpoint/2010/main" val="117970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805368" y="174168"/>
            <a:ext cx="1101058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prstClr val="black"/>
                </a:solidFill>
                <a:effectLst/>
                <a:uLnTx/>
                <a:uFillTx/>
                <a:latin typeface="Avenir Medium" panose="02000503020000020003" pitchFamily="2" charset="0"/>
                <a:ea typeface="+mn-ea"/>
                <a:cs typeface="+mn-cs"/>
              </a:rPr>
              <a:t>CRPD – Artikkel 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prstClr val="black"/>
                </a:solidFill>
                <a:effectLst/>
                <a:uLnTx/>
                <a:uFillTx/>
                <a:latin typeface="Avenir Medium" panose="02000503020000020003" pitchFamily="2" charset="0"/>
                <a:ea typeface="+mn-ea"/>
                <a:cs typeface="+mn-cs"/>
              </a:rPr>
              <a:t>Generelle forpliktelser - Pkt. 1aG</a:t>
            </a: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695045" y="2024528"/>
            <a:ext cx="4181755" cy="4090007"/>
          </a:xfrm>
        </p:spPr>
        <p:txBody>
          <a:bodyPr vert="horz" lIns="91440" tIns="45720" rIns="91440" bIns="45720" rtlCol="0" anchor="t">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Partene forplikter seg til å:</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b="0" i="0" u="none" strike="noStrike" kern="1200" cap="none" spc="0" normalizeH="0" baseline="0" noProof="0">
                <a:ln>
                  <a:noFill/>
                </a:ln>
                <a:effectLst/>
                <a:uLnTx/>
                <a:uFillTx/>
                <a:latin typeface="Calibri"/>
                <a:ea typeface="+mn-ea"/>
                <a:cs typeface="+mn-cs"/>
              </a:rPr>
              <a:t>Sikre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b="0" i="0" u="none" strike="noStrike" kern="1200" cap="none" spc="0" normalizeH="0" baseline="0" noProof="0">
                <a:ln>
                  <a:noFill/>
                </a:ln>
                <a:effectLst/>
                <a:uLnTx/>
                <a:uFillTx/>
                <a:latin typeface="Calibri"/>
                <a:ea typeface="+mn-ea"/>
                <a:cs typeface="+mn-cs"/>
              </a:rPr>
              <a:t>Fremme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Full gjennomføring av alle menneskerettigheter og grunnleggende friheter, uten diskriminering.</a:t>
            </a:r>
          </a:p>
          <a:p>
            <a:endParaRPr lang="en-US" sz="2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
        <p:nvSpPr>
          <p:cNvPr id="9" name="TekstSylinder 8">
            <a:extLst>
              <a:ext uri="{FF2B5EF4-FFF2-40B4-BE49-F238E27FC236}">
                <a16:creationId xmlns:a16="http://schemas.microsoft.com/office/drawing/2014/main" id="{023F676A-97E6-6923-632F-28642D570AA6}"/>
              </a:ext>
            </a:extLst>
          </p:cNvPr>
          <p:cNvSpPr txBox="1"/>
          <p:nvPr/>
        </p:nvSpPr>
        <p:spPr>
          <a:xfrm>
            <a:off x="5269309" y="1591929"/>
            <a:ext cx="6346483" cy="4955203"/>
          </a:xfrm>
          <a:prstGeom prst="rect">
            <a:avLst/>
          </a:prstGeom>
          <a:noFill/>
        </p:spPr>
        <p:txBody>
          <a:bodyPr wrap="square">
            <a:spAutoFit/>
          </a:bodyPr>
          <a:lstStyle/>
          <a:p>
            <a:pPr marL="0" indent="0">
              <a:buNone/>
            </a:pPr>
            <a:r>
              <a:rPr lang="nb-NO" sz="3200"/>
              <a:t>For dette formålet forplikter partene seg til:</a:t>
            </a:r>
          </a:p>
          <a:p>
            <a:pPr marL="0" indent="0">
              <a:buNone/>
            </a:pPr>
            <a:r>
              <a:rPr lang="nb-NO" sz="3200"/>
              <a:t>Treffe alle: (1a)</a:t>
            </a:r>
          </a:p>
          <a:p>
            <a:pPr lvl="1"/>
            <a:r>
              <a:rPr lang="nb-NO" sz="3200"/>
              <a:t>Lovgivningsmessige,</a:t>
            </a:r>
          </a:p>
          <a:p>
            <a:pPr lvl="1"/>
            <a:r>
              <a:rPr lang="nb-NO" sz="3200"/>
              <a:t>Administrative </a:t>
            </a:r>
          </a:p>
          <a:p>
            <a:pPr lvl="1"/>
            <a:r>
              <a:rPr lang="nb-NO" sz="3200"/>
              <a:t>Og andre tiltak</a:t>
            </a:r>
          </a:p>
          <a:p>
            <a:pPr marL="514350" indent="-457200"/>
            <a:r>
              <a:rPr lang="nb-NO" sz="3200"/>
              <a:t>Som er hensiktsmessige </a:t>
            </a:r>
          </a:p>
          <a:p>
            <a:pPr marL="514350" indent="-457200"/>
            <a:r>
              <a:rPr lang="nb-NO" sz="3200"/>
              <a:t>for å virkeliggjøre </a:t>
            </a:r>
          </a:p>
          <a:p>
            <a:pPr marL="514350" indent="-457200"/>
            <a:r>
              <a:rPr lang="nb-NO" sz="3200"/>
              <a:t>de rettigheter som er nedfelt i CRPD</a:t>
            </a:r>
            <a:endParaRPr lang="nb-NO" sz="2800"/>
          </a:p>
          <a:p>
            <a:pPr marL="514350" indent="-457200"/>
            <a:endParaRPr lang="nb-NO" sz="2800" b="1"/>
          </a:p>
        </p:txBody>
      </p:sp>
    </p:spTree>
    <p:extLst>
      <p:ext uri="{BB962C8B-B14F-4D97-AF65-F5344CB8AC3E}">
        <p14:creationId xmlns:p14="http://schemas.microsoft.com/office/powerpoint/2010/main" val="1095682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838200" y="15718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CRPD – Artikkel 4 – Generelle forpliktelser - Pkt. 1b</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339446" y="1872195"/>
            <a:ext cx="3690688" cy="4090007"/>
          </a:xfrm>
        </p:spPr>
        <p:txBody>
          <a:bodyPr vert="horz" lIns="91440" tIns="45720" rIns="91440" bIns="45720" rtlCol="0" anchor="t">
            <a:normAutofit lnSpcReduction="100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Partene forplikter seg til å:</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Sikre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Fremme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Full gjennomføring av alle menneskerettigheter og grunnleggende friheter, uten diskriminering.</a:t>
            </a:r>
          </a:p>
          <a:p>
            <a:endParaRPr lang="en-US" sz="2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
        <p:nvSpPr>
          <p:cNvPr id="9" name="TekstSylinder 8">
            <a:extLst>
              <a:ext uri="{FF2B5EF4-FFF2-40B4-BE49-F238E27FC236}">
                <a16:creationId xmlns:a16="http://schemas.microsoft.com/office/drawing/2014/main" id="{023F676A-97E6-6923-632F-28642D570AA6}"/>
              </a:ext>
            </a:extLst>
          </p:cNvPr>
          <p:cNvSpPr txBox="1"/>
          <p:nvPr/>
        </p:nvSpPr>
        <p:spPr>
          <a:xfrm>
            <a:off x="4893734" y="1024098"/>
            <a:ext cx="7298266" cy="5355312"/>
          </a:xfrm>
          <a:prstGeom prst="rect">
            <a:avLst/>
          </a:prstGeom>
          <a:noFill/>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3100" b="1" i="0" u="none" strike="noStrike" kern="1200" cap="none" spc="0" normalizeH="0" baseline="0" noProof="0">
                <a:ln>
                  <a:noFill/>
                </a:ln>
                <a:solidFill>
                  <a:prstClr val="black"/>
                </a:solidFill>
                <a:effectLst/>
                <a:uLnTx/>
                <a:uFillTx/>
                <a:latin typeface="Calibri"/>
                <a:ea typeface="+mn-ea"/>
                <a:cs typeface="+mn-cs"/>
              </a:rPr>
              <a:t>For dette formålet forplikter partene seg til:</a:t>
            </a:r>
          </a:p>
          <a:p>
            <a:pPr marL="0" indent="0">
              <a:buNone/>
            </a:pPr>
            <a:r>
              <a:rPr lang="nb-NO" sz="2800" b="1"/>
              <a:t>treffe alle: (1b) </a:t>
            </a:r>
          </a:p>
          <a:p>
            <a:pPr marL="457200" indent="-457200">
              <a:buFont typeface="Arial" panose="020B0604020202020204" pitchFamily="34" charset="0"/>
              <a:buChar char="•"/>
            </a:pPr>
            <a:r>
              <a:rPr lang="nb-NO" sz="2800" b="1"/>
              <a:t>hensiktsmessige tiltak, </a:t>
            </a:r>
          </a:p>
          <a:p>
            <a:r>
              <a:rPr lang="nb-NO" sz="2800" b="1"/>
              <a:t>herunder i lovs form, for å: </a:t>
            </a:r>
          </a:p>
          <a:p>
            <a:pPr marL="457200" indent="-457200">
              <a:buFont typeface="Arial" panose="020B0604020202020204" pitchFamily="34" charset="0"/>
              <a:buChar char="•"/>
            </a:pPr>
            <a:r>
              <a:rPr lang="nb-NO" sz="2800" b="1"/>
              <a:t>Endre, eller oppheve </a:t>
            </a:r>
          </a:p>
          <a:p>
            <a:pPr lvl="1"/>
            <a:r>
              <a:rPr lang="nb-NO" sz="2800" b="1"/>
              <a:t>eksisterende lover, </a:t>
            </a:r>
          </a:p>
          <a:p>
            <a:pPr lvl="1"/>
            <a:r>
              <a:rPr lang="nb-NO" sz="2800" b="1"/>
              <a:t>forskrifter, </a:t>
            </a:r>
          </a:p>
          <a:p>
            <a:pPr lvl="1"/>
            <a:r>
              <a:rPr lang="nb-NO" sz="2800" b="1"/>
              <a:t>sedvane og </a:t>
            </a:r>
          </a:p>
          <a:p>
            <a:pPr lvl="1"/>
            <a:r>
              <a:rPr lang="nb-NO" sz="2800" b="1"/>
              <a:t>praksis </a:t>
            </a:r>
          </a:p>
          <a:p>
            <a:pPr marL="57150" indent="0">
              <a:buNone/>
            </a:pPr>
            <a:r>
              <a:rPr lang="nb-NO" sz="2800" b="1"/>
              <a:t>som innebærer diskriminering av funksjonshindrede.</a:t>
            </a:r>
          </a:p>
        </p:txBody>
      </p:sp>
    </p:spTree>
    <p:extLst>
      <p:ext uri="{BB962C8B-B14F-4D97-AF65-F5344CB8AC3E}">
        <p14:creationId xmlns:p14="http://schemas.microsoft.com/office/powerpoint/2010/main" val="1760089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566530" y="386714"/>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CRPD – Artikkel 4 – </a:t>
            </a:r>
            <a:br>
              <a:rPr kumimoji="0" lang="nb-NO" sz="4400" b="1" i="0" u="none" strike="noStrike" kern="1200" cap="none" spc="0" normalizeH="0" baseline="0" noProof="0">
                <a:ln>
                  <a:noFill/>
                </a:ln>
                <a:solidFill>
                  <a:schemeClr val="tx1"/>
                </a:solidFill>
                <a:effectLst/>
                <a:uLnTx/>
                <a:uFillTx/>
                <a:latin typeface="+mj-lt"/>
                <a:ea typeface="+mj-ea"/>
                <a:cs typeface="+mj-cs"/>
              </a:rPr>
            </a:br>
            <a:r>
              <a:rPr kumimoji="0" lang="nb-NO" sz="4400" b="1" i="0" u="none" strike="noStrike" kern="1200" cap="none" spc="0" normalizeH="0" baseline="0" noProof="0">
                <a:ln>
                  <a:noFill/>
                </a:ln>
                <a:solidFill>
                  <a:schemeClr val="tx1"/>
                </a:solidFill>
                <a:effectLst/>
                <a:uLnTx/>
                <a:uFillTx/>
                <a:latin typeface="+mj-lt"/>
                <a:ea typeface="+mj-ea"/>
                <a:cs typeface="+mj-cs"/>
              </a:rPr>
              <a:t>Generelle forpliktelser - Pkt. 1c</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695045" y="2024528"/>
            <a:ext cx="4181755" cy="4090007"/>
          </a:xfrm>
        </p:spPr>
        <p:txBody>
          <a:bodyPr vert="horz" lIns="91440" tIns="45720" rIns="91440" bIns="45720" rtlCol="0" anchor="t">
            <a:normAutofit/>
          </a:bodyPr>
          <a:lstStyle/>
          <a:p>
            <a:pPr marL="0" indent="0">
              <a:buNone/>
            </a:pPr>
            <a:r>
              <a:rPr lang="nb-NO" sz="2800"/>
              <a:t>Partene forplikter seg til å:</a:t>
            </a:r>
          </a:p>
          <a:p>
            <a:r>
              <a:rPr lang="nb-NO" sz="2800"/>
              <a:t>Sikre</a:t>
            </a:r>
          </a:p>
          <a:p>
            <a:r>
              <a:rPr lang="nb-NO" sz="2800"/>
              <a:t>Fremme</a:t>
            </a:r>
          </a:p>
          <a:p>
            <a:pPr marL="0" indent="0">
              <a:buNone/>
            </a:pPr>
            <a:r>
              <a:rPr lang="nb-NO" sz="2800"/>
              <a:t>Full gjennomføring av alle menneskerettigheter og grunnleggende friheter, uten diskriminering</a:t>
            </a:r>
            <a:endParaRPr lang="en-US" sz="2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
        <p:nvSpPr>
          <p:cNvPr id="9" name="TekstSylinder 8">
            <a:extLst>
              <a:ext uri="{FF2B5EF4-FFF2-40B4-BE49-F238E27FC236}">
                <a16:creationId xmlns:a16="http://schemas.microsoft.com/office/drawing/2014/main" id="{023F676A-97E6-6923-632F-28642D570AA6}"/>
              </a:ext>
            </a:extLst>
          </p:cNvPr>
          <p:cNvSpPr txBox="1"/>
          <p:nvPr/>
        </p:nvSpPr>
        <p:spPr>
          <a:xfrm>
            <a:off x="5279942" y="1902797"/>
            <a:ext cx="6346483" cy="3970318"/>
          </a:xfrm>
          <a:prstGeom prst="rect">
            <a:avLst/>
          </a:prstGeom>
          <a:noFill/>
        </p:spPr>
        <p:txBody>
          <a:bodyPr wrap="square">
            <a:spAutoFit/>
          </a:bodyPr>
          <a:lstStyle/>
          <a:p>
            <a:pPr marL="0" indent="0">
              <a:buNone/>
            </a:pPr>
            <a:r>
              <a:rPr lang="nb-NO" sz="2800"/>
              <a:t>For dette formålet forplikter partene seg til: </a:t>
            </a:r>
          </a:p>
          <a:p>
            <a:pPr marL="0" indent="0">
              <a:buNone/>
            </a:pPr>
            <a:endParaRPr lang="nb-NO" sz="2800"/>
          </a:p>
          <a:p>
            <a:pPr marL="0" indent="0">
              <a:buNone/>
            </a:pPr>
            <a:r>
              <a:rPr lang="nb-NO" sz="2800" b="1"/>
              <a:t>Å ta hensyn til at (1c)</a:t>
            </a:r>
          </a:p>
          <a:p>
            <a:pPr marL="514350" indent="-457200"/>
            <a:r>
              <a:rPr lang="nb-NO" sz="2800" b="1"/>
              <a:t>Menneskerettighetene til funksjonshindrede</a:t>
            </a:r>
          </a:p>
          <a:p>
            <a:pPr marL="514350" indent="-457200"/>
            <a:r>
              <a:rPr lang="nb-NO" sz="2800" b="1"/>
              <a:t>Skal vernes om og fremmes i</a:t>
            </a:r>
          </a:p>
          <a:p>
            <a:pPr lvl="1"/>
            <a:r>
              <a:rPr lang="nb-NO" sz="2800" b="1"/>
              <a:t>All politikk</a:t>
            </a:r>
          </a:p>
          <a:p>
            <a:pPr lvl="1"/>
            <a:r>
              <a:rPr lang="nb-NO" sz="2800" b="1"/>
              <a:t>Og alle programmer</a:t>
            </a:r>
          </a:p>
        </p:txBody>
      </p:sp>
    </p:spTree>
    <p:extLst>
      <p:ext uri="{BB962C8B-B14F-4D97-AF65-F5344CB8AC3E}">
        <p14:creationId xmlns:p14="http://schemas.microsoft.com/office/powerpoint/2010/main" val="1107385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5C36A6-1095-0F38-9797-A1723D4C994D}"/>
              </a:ext>
            </a:extLst>
          </p:cNvPr>
          <p:cNvSpPr>
            <a:spLocks noGrp="1"/>
          </p:cNvSpPr>
          <p:nvPr>
            <p:ph type="title"/>
          </p:nvPr>
        </p:nvSpPr>
        <p:spPr>
          <a:xfrm>
            <a:off x="5173362" y="784241"/>
            <a:ext cx="6871493" cy="1325563"/>
          </a:xfrm>
        </p:spPr>
        <p:txBody>
          <a:bodyPr>
            <a:noAutofit/>
          </a:bodyPr>
          <a:lstStyle/>
          <a:p>
            <a:r>
              <a:rPr lang="nb-NO" sz="3600">
                <a:effectLst/>
                <a:latin typeface="Avenir Medium" panose="02000503020000020003" pitchFamily="2" charset="0"/>
              </a:rPr>
              <a:t>Gode råd – kunnskap for likestilling</a:t>
            </a:r>
          </a:p>
        </p:txBody>
      </p:sp>
      <p:sp>
        <p:nvSpPr>
          <p:cNvPr id="7" name="Tittel 1">
            <a:extLst>
              <a:ext uri="{FF2B5EF4-FFF2-40B4-BE49-F238E27FC236}">
                <a16:creationId xmlns:a16="http://schemas.microsoft.com/office/drawing/2014/main" id="{F9DADDB8-C441-9F60-6F8D-9BA29E94B88A}"/>
              </a:ext>
            </a:extLst>
          </p:cNvPr>
          <p:cNvSpPr txBox="1">
            <a:spLocks/>
          </p:cNvSpPr>
          <p:nvPr/>
        </p:nvSpPr>
        <p:spPr>
          <a:xfrm>
            <a:off x="5173362" y="2293490"/>
            <a:ext cx="5588423" cy="349671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nb-NO" sz="2800">
              <a:solidFill>
                <a:schemeClr val="tx2">
                  <a:lumMod val="60000"/>
                  <a:lumOff val="40000"/>
                </a:schemeClr>
              </a:solidFill>
              <a:effectLst/>
              <a:latin typeface="Avenir Book"/>
            </a:endParaRPr>
          </a:p>
          <a:p>
            <a:pPr>
              <a:lnSpc>
                <a:spcPct val="150000"/>
              </a:lnSpc>
            </a:pPr>
            <a:r>
              <a:rPr lang="nb-NO" sz="2800">
                <a:solidFill>
                  <a:schemeClr val="tx2">
                    <a:lumMod val="60000"/>
                    <a:lumOff val="40000"/>
                  </a:schemeClr>
                </a:solidFill>
                <a:latin typeface="Avenir Book" panose="02000503020000020003" pitchFamily="2" charset="0"/>
              </a:rPr>
              <a:t>•</a:t>
            </a:r>
            <a:r>
              <a:rPr lang="nb-NO" sz="2800">
                <a:latin typeface="Avenir Book" panose="02000503020000020003" pitchFamily="2" charset="0"/>
              </a:rPr>
              <a:t> Nettside</a:t>
            </a:r>
          </a:p>
          <a:p>
            <a:pPr>
              <a:lnSpc>
                <a:spcPct val="150000"/>
              </a:lnSpc>
            </a:pPr>
            <a:r>
              <a:rPr lang="nb-NO" sz="2800">
                <a:solidFill>
                  <a:schemeClr val="tx2">
                    <a:lumMod val="60000"/>
                    <a:lumOff val="40000"/>
                  </a:schemeClr>
                </a:solidFill>
                <a:effectLst/>
                <a:latin typeface="Avenir Book"/>
              </a:rPr>
              <a:t>•</a:t>
            </a:r>
            <a:r>
              <a:rPr lang="nb-NO" sz="2800">
                <a:effectLst/>
                <a:latin typeface="Avenir Book"/>
              </a:rPr>
              <a:t> Nyvalgthefter </a:t>
            </a:r>
            <a:endParaRPr lang="nb-NO" sz="2800">
              <a:latin typeface="Avenir Book"/>
            </a:endParaRPr>
          </a:p>
          <a:p>
            <a:pPr>
              <a:lnSpc>
                <a:spcPct val="150000"/>
              </a:lnSpc>
            </a:pPr>
            <a:r>
              <a:rPr lang="nb-NO" sz="2800">
                <a:latin typeface="Avenir Book"/>
              </a:rPr>
              <a:t>  </a:t>
            </a:r>
            <a:r>
              <a:rPr lang="nb-NO" sz="2800">
                <a:effectLst/>
                <a:latin typeface="Avenir Book"/>
              </a:rPr>
              <a:t>-kort hefte om kommunale</a:t>
            </a:r>
            <a:r>
              <a:rPr lang="nb-NO" sz="2800">
                <a:latin typeface="Avenir Book"/>
              </a:rPr>
              <a:t> </a:t>
            </a:r>
            <a:r>
              <a:rPr lang="nb-NO" sz="2800">
                <a:effectLst/>
                <a:latin typeface="Avenir Book"/>
              </a:rPr>
              <a:t>råd</a:t>
            </a:r>
            <a:endParaRPr lang="nb-NO">
              <a:cs typeface="Calibri Light" panose="020F0302020204030204"/>
            </a:endParaRPr>
          </a:p>
          <a:p>
            <a:pPr>
              <a:lnSpc>
                <a:spcPct val="150000"/>
              </a:lnSpc>
            </a:pPr>
            <a:r>
              <a:rPr lang="nb-NO" sz="2800">
                <a:solidFill>
                  <a:schemeClr val="tx2">
                    <a:lumMod val="60000"/>
                    <a:lumOff val="40000"/>
                  </a:schemeClr>
                </a:solidFill>
                <a:latin typeface="Avenir Book" panose="02000503020000020003" pitchFamily="2" charset="0"/>
              </a:rPr>
              <a:t>•</a:t>
            </a:r>
            <a:r>
              <a:rPr lang="nb-NO" sz="2800">
                <a:latin typeface="Avenir Book" panose="02000503020000020003" pitchFamily="2" charset="0"/>
              </a:rPr>
              <a:t> Sjekkliste med tema</a:t>
            </a:r>
          </a:p>
          <a:p>
            <a:pPr>
              <a:lnSpc>
                <a:spcPct val="150000"/>
              </a:lnSpc>
            </a:pPr>
            <a:r>
              <a:rPr lang="nb-NO" sz="2800">
                <a:solidFill>
                  <a:schemeClr val="tx2">
                    <a:lumMod val="60000"/>
                    <a:lumOff val="40000"/>
                  </a:schemeClr>
                </a:solidFill>
                <a:effectLst/>
                <a:latin typeface="Avenir Book" panose="02000503020000020003" pitchFamily="2" charset="0"/>
              </a:rPr>
              <a:t>•</a:t>
            </a:r>
            <a:r>
              <a:rPr lang="nb-NO" sz="2800">
                <a:effectLst/>
                <a:latin typeface="Avenir Book" panose="02000503020000020003" pitchFamily="2" charset="0"/>
              </a:rPr>
              <a:t> Fylkesvis opplæring</a:t>
            </a:r>
          </a:p>
          <a:p>
            <a:pPr>
              <a:lnSpc>
                <a:spcPct val="150000"/>
              </a:lnSpc>
            </a:pPr>
            <a:endParaRPr lang="nb-NO" sz="2800">
              <a:effectLst/>
              <a:latin typeface="Avenir Book" panose="02000503020000020003" pitchFamily="2" charset="0"/>
            </a:endParaRPr>
          </a:p>
          <a:p>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8" name="Bilde 7">
            <a:extLst>
              <a:ext uri="{FF2B5EF4-FFF2-40B4-BE49-F238E27FC236}">
                <a16:creationId xmlns:a16="http://schemas.microsoft.com/office/drawing/2014/main" id="{44D666B7-7B80-BD1C-AB59-E6ABAA2F36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92127" y="5973893"/>
            <a:ext cx="752728" cy="752728"/>
          </a:xfrm>
          <a:prstGeom prst="rect">
            <a:avLst/>
          </a:prstGeom>
        </p:spPr>
      </p:pic>
      <p:pic>
        <p:nvPicPr>
          <p:cNvPr id="3" name="Bilde 2">
            <a:extLst>
              <a:ext uri="{FF2B5EF4-FFF2-40B4-BE49-F238E27FC236}">
                <a16:creationId xmlns:a16="http://schemas.microsoft.com/office/drawing/2014/main" id="{050F3ACC-FF4A-8166-8496-2A536AFE138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4846212" cy="6858000"/>
          </a:xfrm>
          <a:prstGeom prst="rect">
            <a:avLst/>
          </a:prstGeom>
        </p:spPr>
      </p:pic>
      <p:pic>
        <p:nvPicPr>
          <p:cNvPr id="9" name="Bilde 8">
            <a:extLst>
              <a:ext uri="{FF2B5EF4-FFF2-40B4-BE49-F238E27FC236}">
                <a16:creationId xmlns:a16="http://schemas.microsoft.com/office/drawing/2014/main" id="{EE61997D-B1ED-533B-30A2-DC75BC8F324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0168" y="784241"/>
            <a:ext cx="4206043" cy="5300100"/>
          </a:xfrm>
          <a:prstGeom prst="rect">
            <a:avLst/>
          </a:prstGeom>
        </p:spPr>
      </p:pic>
    </p:spTree>
    <p:extLst>
      <p:ext uri="{BB962C8B-B14F-4D97-AF65-F5344CB8AC3E}">
        <p14:creationId xmlns:p14="http://schemas.microsoft.com/office/powerpoint/2010/main" val="1748194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566530" y="386714"/>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CRPD – Artikkel 4 – </a:t>
            </a:r>
            <a:br>
              <a:rPr kumimoji="0" lang="nb-NO" sz="4400" b="1" i="0" u="none" strike="noStrike" kern="1200" cap="none" spc="0" normalizeH="0" baseline="0" noProof="0">
                <a:ln>
                  <a:noFill/>
                </a:ln>
                <a:solidFill>
                  <a:schemeClr val="tx1"/>
                </a:solidFill>
                <a:effectLst/>
                <a:uLnTx/>
                <a:uFillTx/>
                <a:latin typeface="+mj-lt"/>
                <a:ea typeface="+mj-ea"/>
                <a:cs typeface="+mj-cs"/>
              </a:rPr>
            </a:br>
            <a:r>
              <a:rPr kumimoji="0" lang="nb-NO" sz="4400" b="1" i="0" u="none" strike="noStrike" kern="1200" cap="none" spc="0" normalizeH="0" baseline="0" noProof="0">
                <a:ln>
                  <a:noFill/>
                </a:ln>
                <a:solidFill>
                  <a:schemeClr val="tx1"/>
                </a:solidFill>
                <a:effectLst/>
                <a:uLnTx/>
                <a:uFillTx/>
                <a:latin typeface="+mj-lt"/>
                <a:ea typeface="+mj-ea"/>
                <a:cs typeface="+mj-cs"/>
              </a:rPr>
              <a:t>Generelle forpliktelser - Pkt. 1d</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695045" y="2024528"/>
            <a:ext cx="4181755" cy="4090007"/>
          </a:xfrm>
        </p:spPr>
        <p:txBody>
          <a:bodyPr vert="horz" lIns="91440" tIns="45720" rIns="91440" bIns="45720" rtlCol="0" anchor="t">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Partene forplikter seg til å:</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b="0" i="0" u="none" strike="noStrike" kern="1200" cap="none" spc="0" normalizeH="0" baseline="0" noProof="0">
                <a:ln>
                  <a:noFill/>
                </a:ln>
                <a:effectLst/>
                <a:uLnTx/>
                <a:uFillTx/>
                <a:latin typeface="Calibri"/>
                <a:ea typeface="+mn-ea"/>
                <a:cs typeface="+mn-cs"/>
              </a:rPr>
              <a:t>Sikre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b="0" i="0" u="none" strike="noStrike" kern="1200" cap="none" spc="0" normalizeH="0" baseline="0" noProof="0">
                <a:ln>
                  <a:noFill/>
                </a:ln>
                <a:effectLst/>
                <a:uLnTx/>
                <a:uFillTx/>
                <a:latin typeface="Calibri"/>
                <a:ea typeface="+mn-ea"/>
                <a:cs typeface="+mn-cs"/>
              </a:rPr>
              <a:t>Fremme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Full gjennomføring av alle menneskerettigheter og grunnleggende friheter, uten diskriminering.</a:t>
            </a:r>
          </a:p>
          <a:p>
            <a:endParaRPr lang="en-US" sz="2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
        <p:nvSpPr>
          <p:cNvPr id="9" name="TekstSylinder 8">
            <a:extLst>
              <a:ext uri="{FF2B5EF4-FFF2-40B4-BE49-F238E27FC236}">
                <a16:creationId xmlns:a16="http://schemas.microsoft.com/office/drawing/2014/main" id="{023F676A-97E6-6923-632F-28642D570AA6}"/>
              </a:ext>
            </a:extLst>
          </p:cNvPr>
          <p:cNvSpPr txBox="1"/>
          <p:nvPr/>
        </p:nvSpPr>
        <p:spPr>
          <a:xfrm>
            <a:off x="4876800" y="2118656"/>
            <a:ext cx="7179733" cy="3539430"/>
          </a:xfrm>
          <a:prstGeom prst="rect">
            <a:avLst/>
          </a:prstGeom>
          <a:noFill/>
        </p:spPr>
        <p:txBody>
          <a:bodyPr wrap="square">
            <a:spAutoFit/>
          </a:bodyPr>
          <a:lstStyle/>
          <a:p>
            <a:pPr marL="0" indent="0">
              <a:buNone/>
            </a:pPr>
            <a:r>
              <a:rPr lang="nb-NO" sz="2800"/>
              <a:t>For dette formålet forplikter partene seg til: </a:t>
            </a:r>
          </a:p>
          <a:p>
            <a:pPr marL="0" indent="0">
              <a:buNone/>
            </a:pPr>
            <a:r>
              <a:rPr lang="nb-NO" sz="2800" b="1"/>
              <a:t>Å avstå fra alle handlinger og all praksis(1c)</a:t>
            </a:r>
          </a:p>
          <a:p>
            <a:pPr marL="514350" indent="-457200">
              <a:buFont typeface="Arial" panose="020B0604020202020204" pitchFamily="34" charset="0"/>
              <a:buChar char="•"/>
            </a:pPr>
            <a:r>
              <a:rPr lang="nb-NO" sz="2800" b="1"/>
              <a:t>Som er uforenelige med denne konvensjon</a:t>
            </a:r>
          </a:p>
          <a:p>
            <a:pPr marL="514350" indent="-457200">
              <a:buFont typeface="Arial" panose="020B0604020202020204" pitchFamily="34" charset="0"/>
              <a:buChar char="•"/>
            </a:pPr>
            <a:r>
              <a:rPr lang="nb-NO" sz="2800" b="1"/>
              <a:t>Og å sikre at </a:t>
            </a:r>
          </a:p>
          <a:p>
            <a:pPr marL="914400" lvl="1" indent="-457200"/>
            <a:r>
              <a:rPr lang="nb-NO" sz="2800" b="1"/>
              <a:t>-offentlige myndigheter</a:t>
            </a:r>
          </a:p>
          <a:p>
            <a:pPr marL="914400" lvl="1" indent="-457200"/>
            <a:r>
              <a:rPr lang="nb-NO" sz="2800" b="1"/>
              <a:t>-og offentlige institusjoner</a:t>
            </a:r>
          </a:p>
          <a:p>
            <a:pPr marL="57150" indent="0">
              <a:buNone/>
            </a:pPr>
            <a:r>
              <a:rPr lang="nb-NO" sz="2800" b="1"/>
              <a:t>Handler i tråd med denne konvensjonen </a:t>
            </a:r>
          </a:p>
          <a:p>
            <a:pPr marL="514350" indent="-457200"/>
            <a:endParaRPr lang="nb-NO" sz="2800" b="1"/>
          </a:p>
        </p:txBody>
      </p:sp>
    </p:spTree>
    <p:extLst>
      <p:ext uri="{BB962C8B-B14F-4D97-AF65-F5344CB8AC3E}">
        <p14:creationId xmlns:p14="http://schemas.microsoft.com/office/powerpoint/2010/main" val="483076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838200" y="-4654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Likestillings- og diskrimineringsloven</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626922" y="1383996"/>
            <a:ext cx="10955478" cy="5118404"/>
          </a:xfrm>
        </p:spPr>
        <p:txBody>
          <a:bodyPr vert="horz" lIns="91440" tIns="45720" rIns="91440" bIns="45720" rtlCol="0" anchor="t">
            <a:normAutofit fontScale="92500" lnSpcReduction="20000"/>
          </a:bodyPr>
          <a:lstStyle/>
          <a:p>
            <a:pPr marL="0" indent="0">
              <a:buNone/>
            </a:pPr>
            <a:r>
              <a:rPr lang="nb-NO" b="1" u="sng"/>
              <a:t>AKTIVITETS- OG RAPPORTERINGSPLIKT</a:t>
            </a:r>
          </a:p>
          <a:p>
            <a:pPr marL="0" indent="0">
              <a:buNone/>
            </a:pPr>
            <a:endParaRPr lang="nb-NO" b="1" u="sng"/>
          </a:p>
          <a:p>
            <a:r>
              <a:rPr lang="nb-NO" b="0" i="0">
                <a:solidFill>
                  <a:srgbClr val="333333"/>
                </a:solidFill>
                <a:effectLst/>
                <a:latin typeface="Helvetica Neue"/>
              </a:rPr>
              <a:t> </a:t>
            </a:r>
            <a:r>
              <a:rPr lang="nb-NO" sz="3200" b="1" i="0">
                <a:solidFill>
                  <a:srgbClr val="333333"/>
                </a:solidFill>
                <a:effectLst/>
              </a:rPr>
              <a:t>§ 19 – Aktivitetsplikt for universell utforming</a:t>
            </a:r>
          </a:p>
          <a:p>
            <a:pPr marL="0" indent="0">
              <a:buNone/>
            </a:pPr>
            <a:r>
              <a:rPr lang="nb-NO" sz="2800" b="0" i="0">
                <a:solidFill>
                  <a:srgbClr val="333333"/>
                </a:solidFill>
                <a:effectLst/>
              </a:rPr>
              <a:t>Offentlige virksomheter skal arbeide aktivt og målrettet for å fremme universell utforming innen virksomheten. Det samme gjelder for private virksomheter rettet mot allmennheten.</a:t>
            </a:r>
          </a:p>
          <a:p>
            <a:r>
              <a:rPr lang="nb-NO" sz="3200" b="1">
                <a:solidFill>
                  <a:srgbClr val="333333"/>
                </a:solidFill>
              </a:rPr>
              <a:t>§ 20 Aktivitets- og redegjørelsesplikt for universell utforming av IKT</a:t>
            </a:r>
          </a:p>
          <a:p>
            <a:pPr marL="0" indent="0" algn="l">
              <a:buNone/>
            </a:pPr>
            <a:r>
              <a:rPr lang="nb-NO" sz="2800" b="0" i="0">
                <a:solidFill>
                  <a:srgbClr val="333333"/>
                </a:solidFill>
                <a:effectLst/>
                <a:latin typeface="Helvetica Neue"/>
              </a:rPr>
              <a:t>Offentlige og private virksomheter skal arbeide aktivt og målrettet for å fremme universell utforming av IKT innen virksomheten.</a:t>
            </a:r>
          </a:p>
          <a:p>
            <a:pPr marL="0" indent="0" algn="l">
              <a:buNone/>
            </a:pPr>
            <a:r>
              <a:rPr lang="nb-NO" sz="2800" b="0" i="0">
                <a:solidFill>
                  <a:srgbClr val="333333"/>
                </a:solidFill>
                <a:effectLst/>
                <a:latin typeface="Helvetica Neue"/>
              </a:rPr>
              <a:t>Offentlige virksomheter skal redegjøre for arbeidet med universell utforming av IKT.</a:t>
            </a:r>
          </a:p>
          <a:p>
            <a:pPr marL="0" indent="0" algn="l">
              <a:buNone/>
            </a:pPr>
            <a:r>
              <a:rPr lang="nb-NO" sz="2800" b="0" i="0">
                <a:solidFill>
                  <a:srgbClr val="333333"/>
                </a:solidFill>
                <a:effectLst/>
                <a:latin typeface="Helvetica Neue"/>
              </a:rPr>
              <a:t>Kongen kan gi forskrifter med nærmere bestemmelser om innholdet i redegjørelsesplikten og hvordan plikten skal oppfylles.</a:t>
            </a:r>
          </a:p>
          <a:p>
            <a:pPr marL="0" indent="0">
              <a:buNone/>
            </a:pPr>
            <a:endParaRPr lang="nb-NO" sz="3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Tree>
    <p:extLst>
      <p:ext uri="{BB962C8B-B14F-4D97-AF65-F5344CB8AC3E}">
        <p14:creationId xmlns:p14="http://schemas.microsoft.com/office/powerpoint/2010/main" val="2070619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838200" y="-4654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Likestillings- og diskrimineringsloven</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618261" y="1138264"/>
            <a:ext cx="10955478" cy="5118404"/>
          </a:xfrm>
        </p:spPr>
        <p:txBody>
          <a:bodyPr vert="horz" lIns="91440" tIns="45720" rIns="91440" bIns="45720" rtlCol="0" anchor="t">
            <a:normAutofit fontScale="55000" lnSpcReduction="20000"/>
          </a:bodyPr>
          <a:lstStyle/>
          <a:p>
            <a:pPr marL="0" indent="0">
              <a:buNone/>
            </a:pPr>
            <a:r>
              <a:rPr lang="nb-NO" sz="3600" b="1" u="sng"/>
              <a:t>AKTIVITETS- OG RAPPORTERINGSPLIKT</a:t>
            </a:r>
          </a:p>
          <a:p>
            <a:r>
              <a:rPr lang="nb-NO" sz="3600" b="0" i="0">
                <a:effectLst/>
              </a:rPr>
              <a:t> </a:t>
            </a:r>
            <a:r>
              <a:rPr lang="nb-NO" sz="3600" b="1" i="0">
                <a:effectLst/>
              </a:rPr>
              <a:t>§ </a:t>
            </a:r>
            <a:r>
              <a:rPr lang="nb-NO" sz="3600" b="1"/>
              <a:t>24</a:t>
            </a:r>
            <a:r>
              <a:rPr lang="nb-NO" sz="3600" b="1" i="0">
                <a:effectLst/>
              </a:rPr>
              <a:t> – Offentlige myndigheters aktivitets- og redegjørelsesplikt</a:t>
            </a:r>
          </a:p>
          <a:p>
            <a:pPr marL="0" indent="0" algn="l">
              <a:buNone/>
            </a:pPr>
            <a:r>
              <a:rPr lang="nb-NO" sz="3600" b="0" i="0">
                <a:effectLst/>
              </a:rPr>
              <a:t>Offentlige myndigheter skal </a:t>
            </a:r>
            <a:r>
              <a:rPr lang="nb-NO" sz="3600" b="1" i="0">
                <a:effectLst/>
              </a:rPr>
              <a:t>i all sin virksomhet arbeide aktivt, målrettet og planmessig for å fremme likestilling og hindre diskriminering som nevnt i </a:t>
            </a:r>
            <a:r>
              <a:rPr lang="nb-NO" sz="3600" b="0" i="0" u="none" strike="noStrike">
                <a:effectLst/>
                <a:hlinkClick r:id="rId3">
                  <a:extLst>
                    <a:ext uri="{A12FA001-AC4F-418D-AE19-62706E023703}">
                      <ahyp:hlinkClr xmlns:ahyp="http://schemas.microsoft.com/office/drawing/2018/hyperlinkcolor" val="tx"/>
                    </a:ext>
                  </a:extLst>
                </a:hlinkClick>
              </a:rPr>
              <a:t>§ 6</a:t>
            </a:r>
            <a:r>
              <a:rPr lang="nb-NO" sz="3600" b="0" i="0">
                <a:effectLst/>
              </a:rPr>
              <a:t>. Plikten innebærer blant annet at offentlige myndigheter skal forebygge trakassering, seksuell trakassering og kjønnsbasert vold og motarbeide stereotypisering.</a:t>
            </a:r>
          </a:p>
          <a:p>
            <a:pPr marL="0" indent="0" algn="l">
              <a:buNone/>
            </a:pPr>
            <a:endParaRPr lang="nb-NO" sz="3600" b="0" i="0">
              <a:effectLst/>
            </a:endParaRPr>
          </a:p>
          <a:p>
            <a:pPr marL="0" indent="0" algn="l">
              <a:buNone/>
            </a:pPr>
            <a:r>
              <a:rPr lang="nb-NO" sz="3600" b="0" i="0">
                <a:effectLst/>
              </a:rPr>
              <a:t>Offentlige myndigheter skal </a:t>
            </a:r>
            <a:r>
              <a:rPr lang="nb-NO" sz="3600" b="1" i="0">
                <a:effectLst/>
              </a:rPr>
              <a:t>redegjøre</a:t>
            </a:r>
            <a:r>
              <a:rPr lang="nb-NO" sz="3600" b="0" i="0">
                <a:effectLst/>
              </a:rPr>
              <a:t> for hva de gjør for å integrere hensynet til likestilling og ikke-diskriminering i sitt arbeid. Offentlige myndigheter skal redegjøre for hvordan de arbeider med å omsette prinsipper, prosedyrer og standarder for likestilling og ikke-diskriminering til handling. Offentlige myndigheter skal vurdere resultatene som er oppnådd, og opplyse hvilke forventninger de har til dette arbeidet fremover. Redegjørelsen skal gis i årsrapport, i årsberetning eller i et annet offentlig tilgjengelig dokument.</a:t>
            </a:r>
            <a:endParaRPr lang="nb-NO" sz="3600"/>
          </a:p>
          <a:p>
            <a:pPr marL="0" indent="0">
              <a:buNone/>
            </a:pPr>
            <a:endParaRPr lang="nb-NO" sz="3600"/>
          </a:p>
          <a:p>
            <a:r>
              <a:rPr lang="nb-NO" sz="3600" b="1"/>
              <a:t>§ 6 Forbud mot å diskriminere</a:t>
            </a:r>
          </a:p>
          <a:p>
            <a:pPr marL="0" indent="0">
              <a:buNone/>
            </a:pPr>
            <a:r>
              <a:rPr lang="nb-NO" sz="3600" b="0" i="0">
                <a:effectLst/>
                <a:latin typeface="Helvetica Neue"/>
              </a:rPr>
              <a:t>Diskriminering på grunn av</a:t>
            </a:r>
            <a:r>
              <a:rPr lang="nb-NO" sz="3600" i="0">
                <a:effectLst/>
                <a:latin typeface="Helvetica Neue"/>
              </a:rPr>
              <a:t> kjønn, graviditet, permisjon ved fødsel eller adopsjon, omsorgsoppgaver, etnisitet, religion, livssyn, funksjonsnedsettelse, seksuell orientering, kjønnsidentitet, kjønnsuttrykk, alder eller kombinasjoner av disse grunnlagene er forbudt. </a:t>
            </a:r>
            <a:r>
              <a:rPr lang="nb-NO" sz="3600" b="0" i="0">
                <a:effectLst/>
                <a:latin typeface="Helvetica Neue"/>
              </a:rPr>
              <a:t>Med etnisitet menes blant annet nasjonal opprinnelse, avstamning, hudfarge og språk.</a:t>
            </a:r>
            <a:endParaRPr lang="nb-NO" sz="3600"/>
          </a:p>
          <a:p>
            <a:pPr marL="0" indent="0">
              <a:buNone/>
            </a:pPr>
            <a:endParaRPr lang="nb-NO" sz="3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361" y="157187"/>
            <a:ext cx="454169" cy="459053"/>
          </a:xfrm>
          <a:prstGeom prst="rect">
            <a:avLst/>
          </a:prstGeom>
        </p:spPr>
      </p:pic>
    </p:spTree>
    <p:extLst>
      <p:ext uri="{BB962C8B-B14F-4D97-AF65-F5344CB8AC3E}">
        <p14:creationId xmlns:p14="http://schemas.microsoft.com/office/powerpoint/2010/main" val="752090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042439" y="160065"/>
            <a:ext cx="10517131" cy="1533104"/>
          </a:xfrm>
        </p:spPr>
        <p:txBody>
          <a:bodyPr vert="horz" lIns="91440" tIns="45720" rIns="91440" bIns="45720" rtlCol="0" anchor="b">
            <a:normAutofit/>
          </a:bodyPr>
          <a:lstStyle/>
          <a:p>
            <a:r>
              <a:rPr lang="nb-NO" sz="4800" b="1"/>
              <a:t>Rådets arbeid i planprosessen</a:t>
            </a:r>
            <a:br>
              <a:rPr lang="nb-NO" sz="4800" b="1"/>
            </a:br>
            <a:r>
              <a:rPr lang="nb-NO" sz="4800" b="1"/>
              <a:t>Medvirkning</a:t>
            </a:r>
            <a:endParaRPr lang="nb-NO" sz="4000" b="1" kern="120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926766" y="1894114"/>
            <a:ext cx="10748478" cy="4803821"/>
          </a:xfrm>
        </p:spPr>
        <p:txBody>
          <a:bodyPr vert="horz" lIns="91440" tIns="45720" rIns="91440" bIns="45720" rtlCol="0" anchor="t">
            <a:normAutofit fontScale="70000" lnSpcReduction="20000"/>
          </a:bodyPr>
          <a:lstStyle/>
          <a:p>
            <a:pPr marL="0" indent="0">
              <a:buNone/>
            </a:pPr>
            <a:r>
              <a:rPr lang="nb-NO" sz="3600"/>
              <a:t>Rådet bør involvere seg i hele planarbeidet. Et system som bygger på hverandre – fra det helt overordnede om prioriteringer til mer konkrete mål og hva som skal gjøres. Rådet bør involvere seg i alt – følge hele planprosessen. Det er her rammene for kommunenes politikk legges. </a:t>
            </a:r>
          </a:p>
          <a:p>
            <a:pPr marL="0" indent="0">
              <a:buNone/>
            </a:pPr>
            <a:endParaRPr lang="nb-NO" sz="3600"/>
          </a:p>
          <a:p>
            <a:pPr marL="0" indent="0">
              <a:buNone/>
            </a:pPr>
            <a:r>
              <a:rPr lang="nb-NO" sz="3600"/>
              <a:t>Planstrategien – Kommunen avklarer hvilke oppgaver de skal prioritere</a:t>
            </a:r>
          </a:p>
          <a:p>
            <a:pPr marL="0" indent="0">
              <a:buNone/>
            </a:pPr>
            <a:endParaRPr lang="nb-NO" sz="3600"/>
          </a:p>
          <a:p>
            <a:pPr marL="0" indent="0">
              <a:buNone/>
            </a:pPr>
            <a:r>
              <a:rPr lang="nb-NO" sz="3600" u="sng"/>
              <a:t>KOMMUNEPLANEN: </a:t>
            </a:r>
            <a:r>
              <a:rPr lang="nb-NO" sz="3600"/>
              <a:t>Nærmere konkretisering av de prioriterte oppgavene. </a:t>
            </a:r>
          </a:p>
          <a:p>
            <a:pPr marL="0" indent="0">
              <a:buNone/>
            </a:pPr>
            <a:endParaRPr lang="nb-NO" sz="3600"/>
          </a:p>
          <a:p>
            <a:pPr marL="0" indent="0">
              <a:buNone/>
            </a:pPr>
            <a:r>
              <a:rPr lang="nb-NO" sz="3600" u="sng"/>
              <a:t>Samfunnsdelen: </a:t>
            </a:r>
            <a:r>
              <a:rPr lang="nb-NO" sz="3600"/>
              <a:t>Inneholder langsiktige utfordringer, mål og strategier. Grunnlag for sektorenes planer og virksomhet i kommunen.</a:t>
            </a:r>
          </a:p>
          <a:p>
            <a:pPr marL="0" indent="0">
              <a:buNone/>
            </a:pPr>
            <a:r>
              <a:rPr lang="nb-NO" sz="3600"/>
              <a:t>Delplaner – helst koblet mot budsjett</a:t>
            </a:r>
          </a:p>
          <a:p>
            <a:pPr marL="0" indent="0">
              <a:buNone/>
            </a:pPr>
            <a:r>
              <a:rPr lang="nb-NO" sz="3600" u="sng"/>
              <a:t>Arealplan: </a:t>
            </a:r>
            <a:r>
              <a:rPr lang="nb-NO" sz="3600"/>
              <a:t>Der målsetninger lagt i samfunnsdelen må kobles mot arealbruk i</a:t>
            </a:r>
            <a:endParaRPr lang="en-US" sz="1700"/>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789" y="640080"/>
            <a:ext cx="566977" cy="573074"/>
          </a:xfrm>
          <a:prstGeom prst="rect">
            <a:avLst/>
          </a:prstGeom>
        </p:spPr>
      </p:pic>
    </p:spTree>
    <p:extLst>
      <p:ext uri="{BB962C8B-B14F-4D97-AF65-F5344CB8AC3E}">
        <p14:creationId xmlns:p14="http://schemas.microsoft.com/office/powerpoint/2010/main" val="1729386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042440" y="160065"/>
            <a:ext cx="10181084" cy="1255780"/>
          </a:xfrm>
        </p:spPr>
        <p:txBody>
          <a:bodyPr vert="horz" lIns="91440" tIns="45720" rIns="91440" bIns="45720" rtlCol="0" anchor="b">
            <a:normAutofit fontScale="90000"/>
          </a:bodyPr>
          <a:lstStyle/>
          <a:p>
            <a:r>
              <a:rPr lang="nb-NO" sz="4800" b="1"/>
              <a:t>Kommunale plansystemet</a:t>
            </a:r>
            <a:br>
              <a:rPr lang="nb-NO" sz="4800"/>
            </a:br>
            <a:endParaRPr lang="nb-NO" sz="4000" b="1" kern="120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968476" y="1213154"/>
            <a:ext cx="10748478" cy="4803821"/>
          </a:xfrm>
        </p:spPr>
        <p:txBody>
          <a:bodyPr vert="horz" lIns="91440" tIns="45720" rIns="91440" bIns="45720" rtlCol="0" anchor="t">
            <a:normAutofit fontScale="47500" lnSpcReduction="20000"/>
          </a:bodyPr>
          <a:lstStyle/>
          <a:p>
            <a:r>
              <a:rPr lang="nb-NO" sz="6500">
                <a:solidFill>
                  <a:srgbClr val="5188A1"/>
                </a:solidFill>
              </a:rPr>
              <a:t>1. Planstrategien: «Planen før planene»</a:t>
            </a:r>
          </a:p>
          <a:p>
            <a:pPr marL="0" indent="0">
              <a:buNone/>
            </a:pPr>
            <a:endParaRPr lang="nb-NO" sz="6000" b="1"/>
          </a:p>
          <a:p>
            <a:pPr marL="0" indent="0">
              <a:buNone/>
            </a:pPr>
            <a:r>
              <a:rPr lang="nb-NO" sz="6000" b="1"/>
              <a:t>Minst en gang hver valgperiode, senest ett år etter at nytt kommunestyre er konstituert – utarbeide og vedta kommunal planstrategi</a:t>
            </a:r>
          </a:p>
          <a:p>
            <a:pPr marL="0" indent="0">
              <a:buNone/>
            </a:pPr>
            <a:r>
              <a:rPr lang="nb-NO" sz="6000"/>
              <a:t>Her avklarer kommunen hvilke oppgaver kommunen skal prioritere i kommende periode – </a:t>
            </a:r>
          </a:p>
          <a:p>
            <a:pPr marL="0" indent="0">
              <a:buNone/>
            </a:pPr>
            <a:r>
              <a:rPr lang="nb-NO" sz="6000" err="1"/>
              <a:t>dvs</a:t>
            </a:r>
            <a:endParaRPr lang="nb-NO" sz="6000"/>
          </a:p>
          <a:p>
            <a:pPr marL="0" indent="0">
              <a:buNone/>
            </a:pPr>
            <a:r>
              <a:rPr lang="nb-NO" sz="6000"/>
              <a:t>Hvilke oppgaver skal kommunen legge planer for i valgperioden</a:t>
            </a:r>
          </a:p>
          <a:p>
            <a:pPr marL="0" indent="0">
              <a:buNone/>
            </a:pPr>
            <a:r>
              <a:rPr lang="nb-NO" sz="6000"/>
              <a:t>Utgangspunktet er kartlegging/ et faktagrunnlag som beskriver kommunens/ fylkeskommunes utfordringer</a:t>
            </a:r>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789" y="640080"/>
            <a:ext cx="566977" cy="573074"/>
          </a:xfrm>
          <a:prstGeom prst="rect">
            <a:avLst/>
          </a:prstGeom>
        </p:spPr>
      </p:pic>
    </p:spTree>
    <p:extLst>
      <p:ext uri="{BB962C8B-B14F-4D97-AF65-F5344CB8AC3E}">
        <p14:creationId xmlns:p14="http://schemas.microsoft.com/office/powerpoint/2010/main" val="766722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838200" y="-4654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Kommuneplanen</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618261" y="1138264"/>
            <a:ext cx="10955478" cy="5118404"/>
          </a:xfrm>
        </p:spPr>
        <p:txBody>
          <a:bodyPr vert="horz" lIns="91440" tIns="45720" rIns="91440" bIns="45720" rtlCol="0" anchor="t">
            <a:normAutofit/>
          </a:bodyPr>
          <a:lstStyle/>
          <a:p>
            <a:pPr marL="342900" lvl="1" indent="0">
              <a:buNone/>
            </a:pPr>
            <a:r>
              <a:rPr lang="nb-NO" sz="2400"/>
              <a:t>– Klare mål og konkrete handlinger</a:t>
            </a:r>
          </a:p>
          <a:p>
            <a:pPr marL="342900" lvl="1" indent="0">
              <a:buNone/>
            </a:pPr>
            <a:r>
              <a:rPr lang="nb-NO" sz="2400"/>
              <a:t>Konkretiserer målene og planene for å møte utfordringene som er skissert i planstrategien (PBL §11-1)</a:t>
            </a:r>
          </a:p>
          <a:p>
            <a:pPr marL="342900" lvl="1" indent="0">
              <a:buNone/>
            </a:pPr>
            <a:r>
              <a:rPr lang="nb-NO" sz="2400"/>
              <a:t>Består av:</a:t>
            </a:r>
          </a:p>
          <a:p>
            <a:pPr marL="857250" lvl="1" indent="-514350">
              <a:buFont typeface="+mj-lt"/>
              <a:buAutoNum type="arabicPeriod"/>
            </a:pPr>
            <a:r>
              <a:rPr lang="nb-NO" sz="2400"/>
              <a:t>Samfunnsdel </a:t>
            </a:r>
          </a:p>
          <a:p>
            <a:pPr marL="985837" lvl="2" indent="-342900"/>
            <a:r>
              <a:rPr lang="nb-NO" sz="2100"/>
              <a:t>(inneholder langsiktige utfordringer, mål og strategier for kommunen som helhet og kommunen som organisasjon). </a:t>
            </a:r>
          </a:p>
          <a:p>
            <a:pPr marL="985837" lvl="2" indent="-342900"/>
            <a:r>
              <a:rPr lang="nb-NO" sz="2100"/>
              <a:t>Samfunnsdelen skal være grunnlaget for sektorenes planer og virksomhet i kommunen. Gi retningslinjer for hvordan kommunens egne mål og strategier skal gjennomføres (PBL §11-2)</a:t>
            </a:r>
          </a:p>
          <a:p>
            <a:pPr marL="800100" lvl="1" indent="-457200">
              <a:buFont typeface="+mj-lt"/>
              <a:buAutoNum type="arabicPeriod"/>
            </a:pPr>
            <a:r>
              <a:rPr lang="nb-NO" sz="2400"/>
              <a:t>Arealdel</a:t>
            </a:r>
          </a:p>
          <a:p>
            <a:pPr marL="985837" lvl="2" indent="-342900"/>
            <a:r>
              <a:rPr lang="nb-NO" sz="2100"/>
              <a:t>En arealplan som viser sammenhengen mellom framtidig samfunnsutvikling og arealbruk (PBL §11-5). Kommunenes arealbruk må støtte opp om målsetningene i samfunnsdelen av planen. </a:t>
            </a:r>
          </a:p>
          <a:p>
            <a:pPr marL="0" indent="0">
              <a:buNone/>
            </a:pPr>
            <a:endParaRPr lang="nb-NO" sz="3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Tree>
    <p:extLst>
      <p:ext uri="{BB962C8B-B14F-4D97-AF65-F5344CB8AC3E}">
        <p14:creationId xmlns:p14="http://schemas.microsoft.com/office/powerpoint/2010/main" val="145196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1177413" y="-18729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effectLst/>
                <a:uLnTx/>
                <a:uFillTx/>
                <a:latin typeface="+mj-lt"/>
                <a:ea typeface="+mj-ea"/>
                <a:cs typeface="+mj-cs"/>
              </a:rPr>
              <a:t>Kommunedelplaner</a:t>
            </a:r>
            <a:r>
              <a:rPr lang="nb-NO" b="1"/>
              <a:t>/Temaplaner</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618261" y="1138264"/>
            <a:ext cx="10955478" cy="5118404"/>
          </a:xfrm>
        </p:spPr>
        <p:txBody>
          <a:bodyPr vert="horz" lIns="91440" tIns="45720" rIns="91440" bIns="45720" rtlCol="0" anchor="t">
            <a:normAutofit/>
          </a:bodyPr>
          <a:lstStyle/>
          <a:p>
            <a:pPr marL="257175" marR="0" lvl="0" indent="-257175" algn="l" defTabSz="342900" rtl="0" eaLnBrk="1" fontAlgn="base" latinLnBrk="0" hangingPunct="1">
              <a:lnSpc>
                <a:spcPct val="100000"/>
              </a:lnSpc>
              <a:spcBef>
                <a:spcPct val="20000"/>
              </a:spcBef>
              <a:spcAft>
                <a:spcPct val="0"/>
              </a:spcAft>
              <a:buClrTx/>
              <a:buSzTx/>
              <a:buFont typeface="Arial" charset="0"/>
              <a:buChar char="•"/>
              <a:tabLst/>
              <a:defRPr/>
            </a:pPr>
            <a:r>
              <a:rPr kumimoji="0" lang="nb-NO" b="0" i="0" u="none" strike="noStrike" kern="1200" cap="none" spc="0" normalizeH="0" baseline="0" noProof="0">
                <a:ln>
                  <a:noFill/>
                </a:ln>
                <a:solidFill>
                  <a:prstClr val="black"/>
                </a:solidFill>
                <a:effectLst/>
                <a:uLnTx/>
                <a:uFillTx/>
                <a:latin typeface="Calibri"/>
                <a:ea typeface="+mn-ea"/>
                <a:cs typeface="+mn-cs"/>
              </a:rPr>
              <a:t>Planer for temaer eller virksomhetsområder i samfunnsdelen av kommuneplanen. </a:t>
            </a:r>
          </a:p>
          <a:p>
            <a:pPr lvl="1" indent="-257175">
              <a:buFont typeface="Arial" charset="0"/>
              <a:buChar char="•"/>
              <a:defRPr/>
            </a:pPr>
            <a:r>
              <a:rPr lang="nb-NO">
                <a:solidFill>
                  <a:prstClr val="black"/>
                </a:solidFill>
                <a:latin typeface="Calibri"/>
              </a:rPr>
              <a:t>En handlingsdel – konkretisere hvordan planen skal følges opp i de 4 påfølgende år eller mer. </a:t>
            </a:r>
          </a:p>
          <a:p>
            <a:pPr lvl="1" indent="-257175">
              <a:buFont typeface="Arial" charset="0"/>
              <a:buChar char="•"/>
              <a:defRPr/>
            </a:pPr>
            <a:r>
              <a:rPr kumimoji="0" lang="nb-NO" b="0" i="0" u="none" strike="noStrike" kern="1200" cap="none" spc="0" normalizeH="0" baseline="0" noProof="0">
                <a:ln>
                  <a:noFill/>
                </a:ln>
                <a:solidFill>
                  <a:prstClr val="black"/>
                </a:solidFill>
                <a:effectLst/>
                <a:uLnTx/>
                <a:uFillTx/>
                <a:latin typeface="Calibri"/>
                <a:ea typeface="+mn-ea"/>
                <a:cs typeface="+mn-cs"/>
              </a:rPr>
              <a:t>Oppfølging krever økonomiske ressurser og ideelt sett skal handlingsdelen og det kommunale budsjettet kobles.</a:t>
            </a:r>
          </a:p>
          <a:p>
            <a:pPr lvl="1" indent="-257175">
              <a:buFont typeface="Arial" charset="0"/>
              <a:buChar char="•"/>
              <a:defRPr/>
            </a:pPr>
            <a:endParaRPr lang="nb-NO">
              <a:solidFill>
                <a:prstClr val="black"/>
              </a:solidFill>
              <a:latin typeface="Calibri"/>
            </a:endParaRPr>
          </a:p>
          <a:p>
            <a:pPr marL="300038" lvl="1" indent="0">
              <a:buNone/>
              <a:defRPr/>
            </a:pPr>
            <a:r>
              <a:rPr lang="nb-NO">
                <a:solidFill>
                  <a:prstClr val="black"/>
                </a:solidFill>
                <a:latin typeface="Calibri"/>
              </a:rPr>
              <a:t>Eksempler på handlingsplaner kan være:</a:t>
            </a:r>
          </a:p>
          <a:p>
            <a:pPr marL="585788" lvl="1" indent="-285750">
              <a:defRPr/>
            </a:pPr>
            <a:r>
              <a:rPr lang="nb-NO">
                <a:solidFill>
                  <a:prstClr val="black"/>
                </a:solidFill>
                <a:latin typeface="Calibri"/>
              </a:rPr>
              <a:t>Handlingsplan for funksjonshemmede</a:t>
            </a:r>
          </a:p>
          <a:p>
            <a:pPr marL="585788" lvl="1" indent="-285750">
              <a:defRPr/>
            </a:pPr>
            <a:r>
              <a:rPr lang="nb-NO">
                <a:solidFill>
                  <a:prstClr val="black"/>
                </a:solidFill>
                <a:latin typeface="Calibri"/>
              </a:rPr>
              <a:t>Rehabiliteringsplan</a:t>
            </a:r>
          </a:p>
          <a:p>
            <a:pPr marL="585788" lvl="1" indent="-285750">
              <a:defRPr/>
            </a:pPr>
            <a:r>
              <a:rPr lang="nb-NO">
                <a:solidFill>
                  <a:prstClr val="black"/>
                </a:solidFill>
                <a:latin typeface="Calibri"/>
              </a:rPr>
              <a:t>Handlingsplan for universell utforming</a:t>
            </a:r>
          </a:p>
          <a:p>
            <a:pPr marL="585788" lvl="1" indent="-285750">
              <a:defRPr/>
            </a:pPr>
            <a:r>
              <a:rPr lang="nb-NO">
                <a:solidFill>
                  <a:prstClr val="black"/>
                </a:solidFill>
                <a:latin typeface="Calibri"/>
              </a:rPr>
              <a:t>Oppvekstplan.</a:t>
            </a:r>
          </a:p>
          <a:p>
            <a:pPr marL="0" indent="0">
              <a:buNone/>
            </a:pPr>
            <a:endParaRPr lang="nb-NO" sz="3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Tree>
    <p:extLst>
      <p:ext uri="{BB962C8B-B14F-4D97-AF65-F5344CB8AC3E}">
        <p14:creationId xmlns:p14="http://schemas.microsoft.com/office/powerpoint/2010/main" val="1697652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655701" y="-79424"/>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Eksempel på kommunedelplanens samfunnsdel i Stavanger (2020-2034)</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368710" y="1354012"/>
            <a:ext cx="11205029" cy="5475537"/>
          </a:xfrm>
        </p:spPr>
        <p:txBody>
          <a:bodyPr vert="horz" lIns="91440" tIns="45720" rIns="91440" bIns="45720" rtlCol="0" anchor="t">
            <a:normAutofit fontScale="85000" lnSpcReduction="20000"/>
          </a:bodyPr>
          <a:lstStyle/>
          <a:p>
            <a:pPr marL="0" marR="0" lvl="0" indent="0" algn="l" defTabSz="342900" rtl="0" eaLnBrk="1" fontAlgn="base" latinLnBrk="0" hangingPunct="1">
              <a:lnSpc>
                <a:spcPct val="100000"/>
              </a:lnSpc>
              <a:spcBef>
                <a:spcPct val="20000"/>
              </a:spcBef>
              <a:spcAft>
                <a:spcPct val="0"/>
              </a:spcAft>
              <a:buClrTx/>
              <a:buSzTx/>
              <a:buNone/>
              <a:tabLst/>
              <a:defRPr/>
            </a:pPr>
            <a:r>
              <a:rPr lang="nb-NO" b="1">
                <a:latin typeface="Calibri"/>
              </a:rPr>
              <a:t>De 3 viktigste satsningsområdene i Stavanger (2020-2034)</a:t>
            </a:r>
            <a:endParaRPr lang="nb-NO" b="1">
              <a:latin typeface="Calibri"/>
              <a:cs typeface="Calibri"/>
            </a:endParaRPr>
          </a:p>
          <a:p>
            <a:pPr marL="0" marR="0" lvl="0" indent="0" algn="l" defTabSz="342900" rtl="0" eaLnBrk="1" fontAlgn="base" latinLnBrk="0" hangingPunct="1">
              <a:lnSpc>
                <a:spcPct val="100000"/>
              </a:lnSpc>
              <a:spcBef>
                <a:spcPct val="20000"/>
              </a:spcBef>
              <a:spcAft>
                <a:spcPct val="0"/>
              </a:spcAft>
              <a:buClrTx/>
              <a:buSzTx/>
              <a:buNone/>
              <a:tabLst/>
              <a:defRPr/>
            </a:pPr>
            <a:r>
              <a:rPr lang="nb-NO" b="1">
                <a:latin typeface="Calibri"/>
              </a:rPr>
              <a:t>Basert på bærekraftmålene – et aktuelt rammeverk for alle. </a:t>
            </a:r>
            <a:endParaRPr lang="nb-NO" b="1">
              <a:latin typeface="Calibri"/>
              <a:cs typeface="Calibri"/>
            </a:endParaRPr>
          </a:p>
          <a:p>
            <a:pPr marL="457200" indent="-457200">
              <a:buFont typeface="+mj-lt"/>
              <a:buAutoNum type="arabicPeriod"/>
              <a:defRPr/>
            </a:pPr>
            <a:r>
              <a:rPr lang="nb-NO">
                <a:latin typeface="Calibri"/>
              </a:rPr>
              <a:t>Regionmotoren</a:t>
            </a:r>
            <a:endParaRPr lang="nb-NO">
              <a:latin typeface="Calibri"/>
              <a:cs typeface="Calibri"/>
            </a:endParaRPr>
          </a:p>
          <a:p>
            <a:pPr marL="457200" indent="-457200">
              <a:buFont typeface="+mj-lt"/>
              <a:buAutoNum type="arabicPeriod"/>
              <a:defRPr/>
            </a:pPr>
            <a:r>
              <a:rPr lang="nb-NO">
                <a:latin typeface="Calibri"/>
              </a:rPr>
              <a:t>Grønn spydspiss</a:t>
            </a:r>
            <a:endParaRPr lang="nb-NO">
              <a:latin typeface="Calibri"/>
              <a:cs typeface="Calibri"/>
            </a:endParaRPr>
          </a:p>
          <a:p>
            <a:pPr marL="457200" indent="-457200">
              <a:buFont typeface="+mj-lt"/>
              <a:buAutoNum type="arabicPeriod"/>
              <a:defRPr/>
            </a:pPr>
            <a:r>
              <a:rPr lang="nb-NO">
                <a:latin typeface="Calibri"/>
              </a:rPr>
              <a:t>Gode hverdagsliv – inkluderer bærekrafts-målene</a:t>
            </a:r>
          </a:p>
          <a:p>
            <a:pPr lvl="1">
              <a:defRPr/>
            </a:pPr>
            <a:r>
              <a:rPr lang="nb-NO">
                <a:latin typeface="Calibri"/>
              </a:rPr>
              <a:t>1) Utrydde fattigdom</a:t>
            </a:r>
            <a:endParaRPr lang="nb-NO">
              <a:latin typeface="Calibri"/>
              <a:cs typeface="Calibri"/>
            </a:endParaRPr>
          </a:p>
          <a:p>
            <a:pPr lvl="1">
              <a:defRPr/>
            </a:pPr>
            <a:r>
              <a:rPr lang="nb-NO">
                <a:latin typeface="Calibri"/>
              </a:rPr>
              <a:t>2) Utrydde sult</a:t>
            </a:r>
            <a:endParaRPr lang="nb-NO">
              <a:latin typeface="Calibri"/>
              <a:cs typeface="Calibri"/>
            </a:endParaRPr>
          </a:p>
          <a:p>
            <a:pPr lvl="1">
              <a:defRPr/>
            </a:pPr>
            <a:r>
              <a:rPr lang="nb-NO">
                <a:latin typeface="Calibri"/>
              </a:rPr>
              <a:t>3) God helse</a:t>
            </a:r>
            <a:endParaRPr lang="nb-NO">
              <a:latin typeface="Calibri"/>
              <a:cs typeface="Calibri"/>
            </a:endParaRPr>
          </a:p>
          <a:p>
            <a:pPr lvl="1">
              <a:defRPr/>
            </a:pPr>
            <a:r>
              <a:rPr lang="nb-NO" b="1">
                <a:latin typeface="Calibri"/>
              </a:rPr>
              <a:t>4) God utdanning (inkluderende, rettferdig og god utdanning og fremme muligheter for livslang læring for alle – lik tilgang til alle nivå innen utdanning og yrkesfaglig opplæring-inkluderende og effektive læringsmiljø for alle)</a:t>
            </a:r>
            <a:endParaRPr lang="nb-NO" b="1">
              <a:latin typeface="Calibri"/>
              <a:cs typeface="Calibri"/>
            </a:endParaRPr>
          </a:p>
          <a:p>
            <a:pPr lvl="1">
              <a:defRPr/>
            </a:pPr>
            <a:r>
              <a:rPr lang="nb-NO">
                <a:latin typeface="Calibri"/>
              </a:rPr>
              <a:t>5) Likestilling mellom kjønnene</a:t>
            </a:r>
            <a:endParaRPr lang="nb-NO">
              <a:latin typeface="Calibri"/>
              <a:cs typeface="Calibri"/>
            </a:endParaRPr>
          </a:p>
          <a:p>
            <a:pPr lvl="1">
              <a:defRPr/>
            </a:pPr>
            <a:r>
              <a:rPr lang="nb-NO">
                <a:latin typeface="Calibri"/>
              </a:rPr>
              <a:t>6) Rent vann og gode sanitærforhold</a:t>
            </a:r>
            <a:endParaRPr lang="nb-NO">
              <a:latin typeface="Calibri"/>
              <a:cs typeface="Calibri"/>
            </a:endParaRPr>
          </a:p>
          <a:p>
            <a:pPr lvl="1">
              <a:defRPr/>
            </a:pPr>
            <a:r>
              <a:rPr lang="nb-NO">
                <a:latin typeface="Calibri"/>
              </a:rPr>
              <a:t>10) Mindre ulikhet</a:t>
            </a:r>
            <a:endParaRPr lang="nb-NO">
              <a:latin typeface="Calibri"/>
              <a:cs typeface="Calibri"/>
            </a:endParaRPr>
          </a:p>
          <a:p>
            <a:pPr lvl="1">
              <a:defRPr/>
            </a:pPr>
            <a:r>
              <a:rPr lang="nb-NO" b="1">
                <a:latin typeface="Calibri"/>
              </a:rPr>
              <a:t>11) Bærekraftige byer og samfunn (Blant annet universell utforming, trygge boliger og tilfredsstillende tjenester til overkommelig pris)</a:t>
            </a:r>
            <a:endParaRPr lang="nb-NO" b="1">
              <a:latin typeface="Calibri"/>
              <a:cs typeface="Calibri"/>
            </a:endParaRPr>
          </a:p>
          <a:p>
            <a:pPr lvl="1">
              <a:defRPr/>
            </a:pPr>
            <a:r>
              <a:rPr lang="nb-NO">
                <a:latin typeface="Calibri"/>
              </a:rPr>
              <a:t>16) Fred og rettferdighet</a:t>
            </a:r>
            <a:endParaRPr lang="nb-NO" sz="3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Tree>
    <p:extLst>
      <p:ext uri="{BB962C8B-B14F-4D97-AF65-F5344CB8AC3E}">
        <p14:creationId xmlns:p14="http://schemas.microsoft.com/office/powerpoint/2010/main" val="3570478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655701" y="-79424"/>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Eksempel på kommunedelplanens samfunnsdel i Stavanger (2020-2034)</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368710" y="1354012"/>
            <a:ext cx="11205029" cy="5475537"/>
          </a:xfrm>
        </p:spPr>
        <p:txBody>
          <a:bodyPr vert="horz" lIns="91440" tIns="45720" rIns="91440" bIns="45720" rtlCol="0" anchor="t">
            <a:normAutofit fontScale="92500" lnSpcReduction="10000"/>
          </a:bodyPr>
          <a:lstStyle/>
          <a:p>
            <a:pPr marL="0" marR="0" lvl="0" indent="0" algn="l" defTabSz="342900" rtl="0" eaLnBrk="1" fontAlgn="base" latinLnBrk="0" hangingPunct="1">
              <a:lnSpc>
                <a:spcPct val="100000"/>
              </a:lnSpc>
              <a:spcBef>
                <a:spcPct val="20000"/>
              </a:spcBef>
              <a:spcAft>
                <a:spcPct val="0"/>
              </a:spcAft>
              <a:buClrTx/>
              <a:buSzTx/>
              <a:buNone/>
              <a:tabLst/>
              <a:defRPr/>
            </a:pPr>
            <a:r>
              <a:rPr lang="nb-NO" b="1" u="sng">
                <a:solidFill>
                  <a:prstClr val="black"/>
                </a:solidFill>
                <a:latin typeface="Calibri"/>
              </a:rPr>
              <a:t>PRESISERING/KONKRETISERING AV DELMÅLET GODE HVERDAGSLIV</a:t>
            </a:r>
          </a:p>
          <a:p>
            <a:pPr marL="0" marR="0" lvl="0" indent="0" algn="l" defTabSz="342900" rtl="0" eaLnBrk="1" fontAlgn="base" latinLnBrk="0" hangingPunct="1">
              <a:lnSpc>
                <a:spcPct val="100000"/>
              </a:lnSpc>
              <a:spcBef>
                <a:spcPct val="20000"/>
              </a:spcBef>
              <a:spcAft>
                <a:spcPct val="0"/>
              </a:spcAft>
              <a:buClrTx/>
              <a:buSzTx/>
              <a:buNone/>
              <a:tabLst/>
              <a:defRPr/>
            </a:pPr>
            <a:endParaRPr lang="nb-NO" b="1" u="sng">
              <a:solidFill>
                <a:prstClr val="black"/>
              </a:solidFill>
              <a:latin typeface="Calibri"/>
            </a:endParaRPr>
          </a:p>
          <a:p>
            <a:pPr marL="457200" indent="-457200">
              <a:buFont typeface="+mj-lt"/>
              <a:buAutoNum type="alphaUcPeriod"/>
              <a:defRPr/>
            </a:pPr>
            <a:r>
              <a:rPr lang="nb-NO">
                <a:solidFill>
                  <a:prstClr val="black"/>
                </a:solidFill>
                <a:latin typeface="Calibri"/>
              </a:rPr>
              <a:t>STAVANGER VIL HA DRIFTIGE LOKALMILJØ</a:t>
            </a:r>
            <a:endParaRPr lang="nb-NO">
              <a:solidFill>
                <a:prstClr val="black"/>
              </a:solidFill>
              <a:latin typeface="Calibri"/>
              <a:cs typeface="Calibri"/>
            </a:endParaRPr>
          </a:p>
          <a:p>
            <a:pPr marL="457200" indent="-457200">
              <a:buFont typeface="+mj-lt"/>
              <a:buAutoNum type="alphaUcPeriod"/>
              <a:defRPr/>
            </a:pPr>
            <a:endParaRPr lang="nb-NO">
              <a:solidFill>
                <a:prstClr val="black"/>
              </a:solidFill>
              <a:latin typeface="Calibri"/>
            </a:endParaRPr>
          </a:p>
          <a:p>
            <a:pPr marL="457200" indent="-457200">
              <a:buFont typeface="+mj-lt"/>
              <a:buAutoNum type="alphaUcPeriod"/>
              <a:defRPr/>
            </a:pPr>
            <a:r>
              <a:rPr lang="nb-NO" b="1">
                <a:solidFill>
                  <a:prstClr val="black"/>
                </a:solidFill>
                <a:latin typeface="Calibri"/>
              </a:rPr>
              <a:t>STAVANGER VIL OG BARN OG UNGE ET GODT UTGANGSPUNKT FOR Å MESTRE HVERDAGEN OG VOKSENLIVET (Bl.a.)</a:t>
            </a:r>
            <a:endParaRPr lang="nb-NO" b="1">
              <a:solidFill>
                <a:prstClr val="black"/>
              </a:solidFill>
              <a:latin typeface="Calibri"/>
              <a:cs typeface="Calibri"/>
            </a:endParaRPr>
          </a:p>
          <a:p>
            <a:pPr marL="1057275" lvl="2" indent="-457200">
              <a:defRPr/>
            </a:pPr>
            <a:r>
              <a:rPr lang="nb-NO">
                <a:solidFill>
                  <a:prstClr val="black"/>
                </a:solidFill>
                <a:latin typeface="Calibri"/>
              </a:rPr>
              <a:t>Sikre barn og unge kompetanser for fremtiden</a:t>
            </a:r>
            <a:endParaRPr lang="nb-NO">
              <a:solidFill>
                <a:prstClr val="black"/>
              </a:solidFill>
              <a:latin typeface="Calibri"/>
              <a:cs typeface="Calibri"/>
            </a:endParaRPr>
          </a:p>
          <a:p>
            <a:pPr marL="1057275" lvl="2" indent="-457200">
              <a:defRPr/>
            </a:pPr>
            <a:r>
              <a:rPr lang="nb-NO">
                <a:solidFill>
                  <a:prstClr val="black"/>
                </a:solidFill>
                <a:latin typeface="Calibri"/>
              </a:rPr>
              <a:t>Ta i bruk barn og unges egne ressurser</a:t>
            </a:r>
            <a:endParaRPr lang="nb-NO">
              <a:solidFill>
                <a:prstClr val="black"/>
              </a:solidFill>
              <a:latin typeface="Calibri"/>
              <a:cs typeface="Calibri"/>
            </a:endParaRPr>
          </a:p>
          <a:p>
            <a:pPr marL="1057275" lvl="2" indent="-457200">
              <a:defRPr/>
            </a:pPr>
            <a:r>
              <a:rPr lang="nb-NO">
                <a:solidFill>
                  <a:prstClr val="black"/>
                </a:solidFill>
                <a:latin typeface="Calibri"/>
              </a:rPr>
              <a:t>Gi barn og unge opplevelsen av fellesskap og tilhørighet</a:t>
            </a:r>
            <a:endParaRPr lang="nb-NO">
              <a:solidFill>
                <a:prstClr val="black"/>
              </a:solidFill>
              <a:latin typeface="Calibri"/>
              <a:cs typeface="Calibri"/>
            </a:endParaRPr>
          </a:p>
          <a:p>
            <a:pPr marL="1057275" lvl="2" indent="-457200">
              <a:defRPr/>
            </a:pPr>
            <a:r>
              <a:rPr lang="nb-NO">
                <a:solidFill>
                  <a:prstClr val="black"/>
                </a:solidFill>
                <a:latin typeface="Calibri"/>
              </a:rPr>
              <a:t>Arbeide systematisk for å gi alle like muligheter</a:t>
            </a:r>
            <a:endParaRPr lang="nb-NO">
              <a:solidFill>
                <a:prstClr val="black"/>
              </a:solidFill>
              <a:latin typeface="Calibri"/>
              <a:cs typeface="Calibri"/>
            </a:endParaRPr>
          </a:p>
          <a:p>
            <a:pPr marL="1057275" lvl="2" indent="-457200">
              <a:defRPr/>
            </a:pPr>
            <a:r>
              <a:rPr lang="nb-NO">
                <a:solidFill>
                  <a:prstClr val="black"/>
                </a:solidFill>
                <a:latin typeface="Calibri"/>
              </a:rPr>
              <a:t>Sikre tidlig og tverrfaglig innsats</a:t>
            </a:r>
            <a:endParaRPr lang="nb-NO">
              <a:solidFill>
                <a:prstClr val="black"/>
              </a:solidFill>
              <a:latin typeface="Calibri"/>
              <a:cs typeface="Calibri"/>
            </a:endParaRPr>
          </a:p>
          <a:p>
            <a:pPr marL="457200" indent="-457200">
              <a:buFont typeface="+mj-lt"/>
              <a:buAutoNum type="alphaUcPeriod"/>
              <a:defRPr/>
            </a:pPr>
            <a:endParaRPr lang="nb-NO">
              <a:solidFill>
                <a:prstClr val="black"/>
              </a:solidFill>
              <a:latin typeface="Calibri"/>
            </a:endParaRPr>
          </a:p>
          <a:p>
            <a:pPr marL="457200" indent="-457200">
              <a:buFont typeface="+mj-lt"/>
              <a:buAutoNum type="alphaUcPeriod"/>
              <a:defRPr/>
            </a:pPr>
            <a:r>
              <a:rPr lang="nb-NO">
                <a:solidFill>
                  <a:prstClr val="black"/>
                </a:solidFill>
                <a:latin typeface="Calibri"/>
              </a:rPr>
              <a:t>STAVANGER VIL HA AKTIVE INNBYGGERE SOM KLARER SEG BEST MULIG GJENNOM HELE LIVET</a:t>
            </a:r>
            <a:endParaRPr lang="nb-NO">
              <a:solidFill>
                <a:prstClr val="black"/>
              </a:solidFill>
              <a:latin typeface="Calibri"/>
              <a:cs typeface="Calibri"/>
            </a:endParaRPr>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Tree>
    <p:extLst>
      <p:ext uri="{BB962C8B-B14F-4D97-AF65-F5344CB8AC3E}">
        <p14:creationId xmlns:p14="http://schemas.microsoft.com/office/powerpoint/2010/main" val="984854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6D89EC8B-08A6-669F-A1F1-6D6A15415549}"/>
              </a:ext>
            </a:extLst>
          </p:cNvPr>
          <p:cNvSpPr>
            <a:spLocks noGrp="1"/>
          </p:cNvSpPr>
          <p:nvPr>
            <p:ph sz="half" idx="1"/>
          </p:nvPr>
        </p:nvSpPr>
        <p:spPr>
          <a:xfrm>
            <a:off x="356870" y="160973"/>
            <a:ext cx="11491360" cy="6294307"/>
          </a:xfrm>
        </p:spPr>
        <p:txBody>
          <a:bodyPr vert="horz" lIns="91440" tIns="45720" rIns="91440" bIns="45720" rtlCol="0" anchor="t">
            <a:normAutofit/>
          </a:bodyPr>
          <a:lstStyle/>
          <a:p>
            <a:pPr marL="0" indent="0" algn="ctr">
              <a:buNone/>
            </a:pPr>
            <a:r>
              <a:rPr lang="nb-NO" sz="4000" b="1">
                <a:cs typeface="Calibri" panose="020F0502020204030204"/>
              </a:rPr>
              <a:t>TEMAPLANER</a:t>
            </a:r>
            <a:endParaRPr lang="nb-NO">
              <a:cs typeface="Calibri" panose="020F0502020204030204"/>
            </a:endParaRPr>
          </a:p>
          <a:p>
            <a:pPr marL="0" indent="0">
              <a:buNone/>
            </a:pPr>
            <a:endParaRPr lang="nb-NO" b="1" u="sng">
              <a:cs typeface="Calibri" panose="020F0502020204030204"/>
            </a:endParaRPr>
          </a:p>
          <a:p>
            <a:pPr algn="ctr">
              <a:buNone/>
            </a:pPr>
            <a:r>
              <a:rPr lang="nb-NO" sz="2400" b="1">
                <a:cs typeface="Calibri" panose="020F0502020204030204"/>
              </a:rPr>
              <a:t>TEMAPLANENE ER PLANENE SOM KONRETISERER NÆRMERE SAMFUNNSDELEN AV KOMMUNEPLANEN</a:t>
            </a:r>
            <a:endParaRPr lang="nb-NO"/>
          </a:p>
          <a:p>
            <a:pPr algn="ctr">
              <a:buNone/>
            </a:pPr>
            <a:endParaRPr lang="nb-NO" sz="2400" b="1">
              <a:latin typeface="Calibri"/>
              <a:cs typeface="Calibri"/>
            </a:endParaRPr>
          </a:p>
          <a:p>
            <a:pPr algn="ctr">
              <a:buNone/>
            </a:pPr>
            <a:r>
              <a:rPr lang="nb-NO" b="1">
                <a:latin typeface="Calibri"/>
                <a:cs typeface="Calibri"/>
              </a:rPr>
              <a:t>I Stavanger kommune er spesialt to temaplaner aktuelle knyttet til en inkluderende skole</a:t>
            </a:r>
          </a:p>
          <a:p>
            <a:pPr algn="ctr">
              <a:buNone/>
            </a:pPr>
            <a:endParaRPr lang="nb-NO" sz="2400" b="1">
              <a:latin typeface="Calibri"/>
              <a:cs typeface="Calibri"/>
            </a:endParaRPr>
          </a:p>
          <a:p>
            <a:pPr algn="ctr">
              <a:buNone/>
            </a:pPr>
            <a:r>
              <a:rPr lang="nb-NO">
                <a:latin typeface="Arial"/>
                <a:cs typeface="Arial"/>
              </a:rPr>
              <a:t>•</a:t>
            </a:r>
            <a:r>
              <a:rPr lang="nb-NO" b="1">
                <a:cs typeface="Calibri" panose="020F0502020204030204"/>
              </a:rPr>
              <a:t>Handlingsplan for kompetanseutvikling i Stavangerskolen 2024</a:t>
            </a:r>
            <a:endParaRPr lang="nb-NO"/>
          </a:p>
          <a:p>
            <a:pPr algn="ctr">
              <a:buNone/>
            </a:pPr>
            <a:endParaRPr lang="nb-NO" b="1">
              <a:latin typeface="Calibri"/>
              <a:cs typeface="Calibri"/>
            </a:endParaRPr>
          </a:p>
          <a:p>
            <a:pPr algn="ctr">
              <a:buNone/>
            </a:pPr>
            <a:r>
              <a:rPr lang="nb-NO">
                <a:latin typeface="Arial"/>
                <a:cs typeface="Arial"/>
              </a:rPr>
              <a:t>•</a:t>
            </a:r>
            <a:r>
              <a:rPr lang="nb-NO" b="1">
                <a:cs typeface="Calibri" panose="020F0502020204030204"/>
              </a:rPr>
              <a:t>Temaplan for universell utforming i Stavanger kommune</a:t>
            </a:r>
            <a:endParaRPr lang="nb-NO"/>
          </a:p>
          <a:p>
            <a:pPr marL="0" indent="0">
              <a:buNone/>
            </a:pPr>
            <a:endParaRPr lang="nb-NO" b="1" u="sng">
              <a:cs typeface="Calibri" panose="020F0502020204030204"/>
            </a:endParaRPr>
          </a:p>
        </p:txBody>
      </p:sp>
    </p:spTree>
    <p:extLst>
      <p:ext uri="{BB962C8B-B14F-4D97-AF65-F5344CB8AC3E}">
        <p14:creationId xmlns:p14="http://schemas.microsoft.com/office/powerpoint/2010/main" val="3916450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F1F1453D-5AAC-9BFD-7684-B6EE339873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6725" y="535332"/>
            <a:ext cx="572015" cy="572015"/>
          </a:xfrm>
          <a:prstGeom prst="rect">
            <a:avLst/>
          </a:prstGeom>
        </p:spPr>
      </p:pic>
      <p:sp>
        <p:nvSpPr>
          <p:cNvPr id="2" name="Tittel 1">
            <a:extLst>
              <a:ext uri="{FF2B5EF4-FFF2-40B4-BE49-F238E27FC236}">
                <a16:creationId xmlns:a16="http://schemas.microsoft.com/office/drawing/2014/main" id="{0817D677-3FCA-CADB-7629-F5FFADE5501F}"/>
              </a:ext>
            </a:extLst>
          </p:cNvPr>
          <p:cNvSpPr>
            <a:spLocks noGrp="1"/>
          </p:cNvSpPr>
          <p:nvPr>
            <p:ph type="title" idx="4294967295"/>
          </p:nvPr>
        </p:nvSpPr>
        <p:spPr>
          <a:xfrm>
            <a:off x="1463537" y="2103437"/>
            <a:ext cx="8296689" cy="2746859"/>
          </a:xfrm>
        </p:spPr>
        <p:txBody>
          <a:bodyPr>
            <a:normAutofit/>
          </a:bodyPr>
          <a:lstStyle/>
          <a:p>
            <a:pPr lvl="0">
              <a:lnSpc>
                <a:spcPct val="100000"/>
              </a:lnSpc>
              <a:spcBef>
                <a:spcPts val="0"/>
              </a:spcBef>
            </a:pPr>
            <a:r>
              <a:rPr lang="nb-NO" sz="4000">
                <a:solidFill>
                  <a:prstClr val="black"/>
                </a:solidFill>
                <a:latin typeface="Avenir Medium" panose="02000503020000020003" pitchFamily="2" charset="0"/>
                <a:ea typeface="+mn-ea"/>
                <a:cs typeface="+mn-cs"/>
                <a:hlinkClick r:id="rId4"/>
              </a:rPr>
              <a:t>Gode råd-siden</a:t>
            </a:r>
            <a:br>
              <a:rPr lang="nb-NO" sz="4000">
                <a:solidFill>
                  <a:prstClr val="black"/>
                </a:solidFill>
                <a:latin typeface="Avenir Medium" panose="02000503020000020003" pitchFamily="2" charset="0"/>
                <a:ea typeface="+mn-ea"/>
                <a:cs typeface="+mn-cs"/>
                <a:hlinkClick r:id="rId5"/>
              </a:rPr>
            </a:br>
            <a:br>
              <a:rPr lang="nb-NO" sz="4000">
                <a:solidFill>
                  <a:prstClr val="black"/>
                </a:solidFill>
                <a:latin typeface="Avenir Medium" panose="02000503020000020003" pitchFamily="2" charset="0"/>
                <a:ea typeface="+mn-ea"/>
                <a:cs typeface="+mn-cs"/>
                <a:hlinkClick r:id="rId5"/>
              </a:rPr>
            </a:br>
            <a:r>
              <a:rPr lang="nb-NO" sz="4000">
                <a:solidFill>
                  <a:prstClr val="black"/>
                </a:solidFill>
                <a:latin typeface="Avenir Medium" panose="02000503020000020003" pitchFamily="2" charset="0"/>
                <a:ea typeface="+mn-ea"/>
                <a:cs typeface="+mn-cs"/>
                <a:hlinkClick r:id="rId5"/>
              </a:rPr>
              <a:t>Kapittel 6.6 skole</a:t>
            </a:r>
            <a:br>
              <a:rPr lang="nb-NO" sz="4000">
                <a:solidFill>
                  <a:prstClr val="black"/>
                </a:solidFill>
                <a:latin typeface="Avenir Medium" panose="02000503020000020003" pitchFamily="2" charset="0"/>
                <a:ea typeface="+mn-ea"/>
                <a:cs typeface="+mn-cs"/>
              </a:rPr>
            </a:br>
            <a:r>
              <a:rPr lang="nb-NO" sz="4000">
                <a:solidFill>
                  <a:prstClr val="black"/>
                </a:solidFill>
                <a:latin typeface="Avenir Medium" panose="02000503020000020003" pitchFamily="2" charset="0"/>
                <a:ea typeface="+mn-ea"/>
                <a:cs typeface="+mn-cs"/>
                <a:hlinkClick r:id="rId6"/>
              </a:rPr>
              <a:t>Kapittel 7.8 Videregående opplæring</a:t>
            </a:r>
            <a:endParaRPr lang="nb-NO" sz="4000">
              <a:solidFill>
                <a:prstClr val="black"/>
              </a:solidFill>
              <a:latin typeface="Avenir Medium" panose="02000503020000020003" pitchFamily="2" charset="0"/>
              <a:ea typeface="+mn-ea"/>
              <a:cs typeface="+mn-cs"/>
            </a:endParaRPr>
          </a:p>
        </p:txBody>
      </p:sp>
    </p:spTree>
    <p:extLst>
      <p:ext uri="{BB962C8B-B14F-4D97-AF65-F5344CB8AC3E}">
        <p14:creationId xmlns:p14="http://schemas.microsoft.com/office/powerpoint/2010/main" val="1822713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6D89EC8B-08A6-669F-A1F1-6D6A15415549}"/>
              </a:ext>
            </a:extLst>
          </p:cNvPr>
          <p:cNvSpPr>
            <a:spLocks noGrp="1"/>
          </p:cNvSpPr>
          <p:nvPr>
            <p:ph sz="half" idx="1"/>
          </p:nvPr>
        </p:nvSpPr>
        <p:spPr>
          <a:xfrm>
            <a:off x="356870" y="160973"/>
            <a:ext cx="11491360" cy="6294307"/>
          </a:xfrm>
        </p:spPr>
        <p:txBody>
          <a:bodyPr vert="horz" lIns="91440" tIns="45720" rIns="91440" bIns="45720" rtlCol="0" anchor="t">
            <a:normAutofit/>
          </a:bodyPr>
          <a:lstStyle/>
          <a:p>
            <a:pPr marL="0" indent="0">
              <a:buNone/>
            </a:pPr>
            <a:r>
              <a:rPr lang="nb-NO" sz="3200" b="1">
                <a:cs typeface="Calibri" panose="020F0502020204030204"/>
              </a:rPr>
              <a:t>EKS: </a:t>
            </a:r>
            <a:endParaRPr lang="nb-NO"/>
          </a:p>
          <a:p>
            <a:pPr marL="0" indent="0">
              <a:buNone/>
            </a:pPr>
            <a:r>
              <a:rPr lang="nb-NO" sz="3200" b="1">
                <a:cs typeface="Calibri" panose="020F0502020204030204"/>
              </a:rPr>
              <a:t>Handlingsplan for kompetanseutvikling i stavangerskolen 2023</a:t>
            </a:r>
            <a:endParaRPr lang="nb-NO"/>
          </a:p>
          <a:p>
            <a:pPr marL="0" indent="0">
              <a:buNone/>
            </a:pPr>
            <a:endParaRPr lang="nb-NO" b="1" u="sng">
              <a:cs typeface="Calibri" panose="020F0502020204030204"/>
            </a:endParaRPr>
          </a:p>
          <a:p>
            <a:pPr marL="0" indent="0">
              <a:buNone/>
            </a:pPr>
            <a:r>
              <a:rPr lang="nb-NO" sz="3200" b="1" u="sng">
                <a:cs typeface="Calibri" panose="020F0502020204030204"/>
              </a:rPr>
              <a:t>Formål:</a:t>
            </a:r>
            <a:r>
              <a:rPr lang="nb-NO" sz="3200">
                <a:cs typeface="Calibri"/>
              </a:rPr>
              <a:t> (bl.a.)</a:t>
            </a:r>
          </a:p>
          <a:p>
            <a:pPr marL="0" indent="0">
              <a:buNone/>
            </a:pPr>
            <a:r>
              <a:rPr lang="nb-NO">
                <a:cs typeface="Calibri" panose="020F0502020204030204"/>
              </a:rPr>
              <a:t>Den enkelte elev har rett til </a:t>
            </a:r>
          </a:p>
          <a:p>
            <a:pPr marL="0" indent="0">
              <a:buNone/>
            </a:pPr>
            <a:r>
              <a:rPr lang="nb-NO">
                <a:cs typeface="Calibri" panose="020F0502020204030204"/>
              </a:rPr>
              <a:t>et skoletilbud som er likeverdig, inkluderende og tilpasset. ....</a:t>
            </a:r>
          </a:p>
          <a:p>
            <a:pPr marL="0" indent="0">
              <a:buNone/>
            </a:pPr>
            <a:r>
              <a:rPr lang="nb-NO">
                <a:cs typeface="Calibri" panose="020F0502020204030204"/>
              </a:rPr>
              <a:t>Dyktige skoleledere og laget rundt barnet har stor betydning for elevenes trivsel og læring, og må ha høy faglig kompetanse. </a:t>
            </a:r>
          </a:p>
          <a:p>
            <a:pPr marL="0" indent="0">
              <a:buNone/>
            </a:pPr>
            <a:r>
              <a:rPr lang="nb-NO">
                <a:cs typeface="Calibri" panose="020F0502020204030204"/>
              </a:rPr>
              <a:t>Alle ansatte skal delta i den skolebaserte kompetanseutviklingen. </a:t>
            </a:r>
          </a:p>
          <a:p>
            <a:pPr marL="0" indent="0">
              <a:buNone/>
            </a:pPr>
            <a:endParaRPr lang="nb-NO">
              <a:cs typeface="Calibri" panose="020F0502020204030204"/>
            </a:endParaRPr>
          </a:p>
          <a:p>
            <a:pPr marL="0" indent="0">
              <a:buNone/>
            </a:pPr>
            <a:endParaRPr lang="nb-NO" b="1" u="sng">
              <a:cs typeface="Calibri" panose="020F0502020204030204"/>
            </a:endParaRPr>
          </a:p>
        </p:txBody>
      </p:sp>
    </p:spTree>
    <p:extLst>
      <p:ext uri="{BB962C8B-B14F-4D97-AF65-F5344CB8AC3E}">
        <p14:creationId xmlns:p14="http://schemas.microsoft.com/office/powerpoint/2010/main" val="1864295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6D89EC8B-08A6-669F-A1F1-6D6A15415549}"/>
              </a:ext>
            </a:extLst>
          </p:cNvPr>
          <p:cNvSpPr>
            <a:spLocks noGrp="1"/>
          </p:cNvSpPr>
          <p:nvPr>
            <p:ph sz="half" idx="1"/>
          </p:nvPr>
        </p:nvSpPr>
        <p:spPr>
          <a:xfrm>
            <a:off x="356870" y="160973"/>
            <a:ext cx="11491360" cy="6294307"/>
          </a:xfrm>
        </p:spPr>
        <p:txBody>
          <a:bodyPr vert="horz" lIns="91440" tIns="45720" rIns="91440" bIns="45720" rtlCol="0" anchor="t">
            <a:normAutofit lnSpcReduction="10000"/>
          </a:bodyPr>
          <a:lstStyle/>
          <a:p>
            <a:pPr marL="0" indent="0">
              <a:buNone/>
            </a:pPr>
            <a:r>
              <a:rPr lang="nb-NO" sz="3200" b="1">
                <a:cs typeface="Calibri" panose="020F0502020204030204"/>
              </a:rPr>
              <a:t>EKS: </a:t>
            </a:r>
            <a:endParaRPr lang="nb-NO"/>
          </a:p>
          <a:p>
            <a:pPr marL="0" indent="0">
              <a:buNone/>
            </a:pPr>
            <a:r>
              <a:rPr lang="nb-NO" sz="3200" b="1">
                <a:cs typeface="Calibri" panose="020F0502020204030204"/>
              </a:rPr>
              <a:t>Handlingsplan for kompetanseutvikling i stavangerskolen 2023</a:t>
            </a:r>
            <a:endParaRPr lang="nb-NO"/>
          </a:p>
          <a:p>
            <a:pPr marL="0" indent="0">
              <a:buNone/>
            </a:pPr>
            <a:endParaRPr lang="nb-NO" b="1" u="sng">
              <a:cs typeface="Calibri" panose="020F0502020204030204"/>
            </a:endParaRPr>
          </a:p>
          <a:p>
            <a:pPr marL="0" indent="0">
              <a:buNone/>
            </a:pPr>
            <a:r>
              <a:rPr lang="nb-NO" b="1" u="sng">
                <a:cs typeface="Calibri" panose="020F0502020204030204"/>
              </a:rPr>
              <a:t> Tiltak: </a:t>
            </a:r>
            <a:endParaRPr lang="nb-NO">
              <a:cs typeface="Calibri" panose="020F0502020204030204"/>
            </a:endParaRPr>
          </a:p>
          <a:p>
            <a:pPr marL="0" indent="0">
              <a:buNone/>
            </a:pPr>
            <a:r>
              <a:rPr lang="nb-NO" b="1" u="sng">
                <a:cs typeface="Calibri" panose="020F0502020204030204"/>
              </a:rPr>
              <a:t>(retter seg mot alle </a:t>
            </a:r>
            <a:r>
              <a:rPr lang="nb-NO" b="1" u="sng" err="1">
                <a:cs typeface="Calibri" panose="020F0502020204030204"/>
              </a:rPr>
              <a:t>ansattegrupper</a:t>
            </a:r>
            <a:r>
              <a:rPr lang="nb-NO" b="1" u="sng">
                <a:cs typeface="Calibri" panose="020F0502020204030204"/>
              </a:rPr>
              <a:t> i skole/SFO. Består av etter- og videreutdanning)</a:t>
            </a:r>
            <a:endParaRPr lang="nb-NO">
              <a:cs typeface="Calibri"/>
            </a:endParaRPr>
          </a:p>
          <a:p>
            <a:pPr marL="0" indent="0">
              <a:buNone/>
            </a:pPr>
            <a:r>
              <a:rPr lang="nb-NO">
                <a:cs typeface="Calibri"/>
              </a:rPr>
              <a:t>Listet flere tiltak –bl.a.</a:t>
            </a:r>
            <a:endParaRPr lang="nb-NO"/>
          </a:p>
          <a:p>
            <a:r>
              <a:rPr lang="nb-NO">
                <a:cs typeface="Calibri" panose="020F0502020204030204"/>
              </a:rPr>
              <a:t>Videreutvikling av skolens profesjonsfaglige fellesskap. Desentralisert kompetanseutvikling og kompetanseløftet for spesialpedagogikk og inkluderende praksis</a:t>
            </a:r>
          </a:p>
          <a:p>
            <a:r>
              <a:rPr lang="nb-NO">
                <a:cs typeface="Calibri" panose="020F0502020204030204"/>
              </a:rPr>
              <a:t>Kjønns- og seksualitetsmangfold</a:t>
            </a:r>
          </a:p>
          <a:p>
            <a:endParaRPr lang="nb-NO">
              <a:cs typeface="Calibri" panose="020F0502020204030204"/>
            </a:endParaRPr>
          </a:p>
          <a:p>
            <a:pPr marL="0" indent="0">
              <a:buNone/>
            </a:pPr>
            <a:r>
              <a:rPr lang="nb-NO" b="1">
                <a:cs typeface="Calibri" panose="020F0502020204030204"/>
              </a:rPr>
              <a:t>ER DET NOE SOM MANGLER HER?????</a:t>
            </a:r>
          </a:p>
          <a:p>
            <a:pPr marL="0" indent="0">
              <a:buNone/>
            </a:pPr>
            <a:endParaRPr lang="nb-NO">
              <a:cs typeface="Calibri" panose="020F0502020204030204"/>
            </a:endParaRPr>
          </a:p>
          <a:p>
            <a:pPr marL="0" indent="0">
              <a:buNone/>
            </a:pPr>
            <a:endParaRPr lang="nb-NO" b="1" u="sng">
              <a:cs typeface="Calibri" panose="020F0502020204030204"/>
            </a:endParaRPr>
          </a:p>
        </p:txBody>
      </p:sp>
    </p:spTree>
    <p:extLst>
      <p:ext uri="{BB962C8B-B14F-4D97-AF65-F5344CB8AC3E}">
        <p14:creationId xmlns:p14="http://schemas.microsoft.com/office/powerpoint/2010/main" val="1389124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676966" y="1365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nb-NO" sz="2800" b="1"/>
              <a:t>Temaplan for universell utforming i Stavanger kommune – </a:t>
            </a:r>
            <a:br>
              <a:rPr lang="nb-NO" sz="2800" b="1"/>
            </a:br>
            <a:r>
              <a:rPr lang="nb-NO" sz="2800" b="1"/>
              <a:t>Frist for Universell utforming i Stavanger er 2029</a:t>
            </a:r>
            <a:endParaRPr lang="nb-NO" sz="2800" b="1">
              <a:ea typeface="+mn-ea"/>
              <a:cs typeface="+mn-cs"/>
            </a:endParaRPr>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
        <p:nvSpPr>
          <p:cNvPr id="14" name="Plassholder for innhold 3">
            <a:extLst>
              <a:ext uri="{FF2B5EF4-FFF2-40B4-BE49-F238E27FC236}">
                <a16:creationId xmlns:a16="http://schemas.microsoft.com/office/drawing/2014/main" id="{54A014DE-5469-08B5-5421-43B5F52A49FA}"/>
              </a:ext>
            </a:extLst>
          </p:cNvPr>
          <p:cNvSpPr>
            <a:spLocks noGrp="1"/>
          </p:cNvSpPr>
          <p:nvPr>
            <p:ph sz="half" idx="1"/>
          </p:nvPr>
        </p:nvSpPr>
        <p:spPr>
          <a:xfrm>
            <a:off x="566531" y="1468660"/>
            <a:ext cx="11148278" cy="4273770"/>
          </a:xfr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p>
            <a:pPr marL="0" indent="0">
              <a:buNone/>
            </a:pPr>
            <a:r>
              <a:rPr lang="nb-NO" sz="2400" b="1"/>
              <a:t>Tiltak for planlegging og oppgradering av bygg/anlegg </a:t>
            </a:r>
          </a:p>
          <a:p>
            <a:pPr marL="0" indent="0">
              <a:buNone/>
            </a:pPr>
            <a:endParaRPr lang="nb-NO" sz="2400">
              <a:cs typeface="Calibri"/>
            </a:endParaRPr>
          </a:p>
          <a:p>
            <a:pPr algn="ctr">
              <a:buNone/>
            </a:pPr>
            <a:endParaRPr lang="nb-NO" sz="2400" b="1">
              <a:cs typeface="Calibri"/>
            </a:endParaRPr>
          </a:p>
          <a:p>
            <a:pPr marL="0" indent="0">
              <a:buNone/>
            </a:pPr>
            <a:endParaRPr lang="nb-NO" sz="2400">
              <a:cs typeface="Calibri"/>
            </a:endParaRPr>
          </a:p>
          <a:p>
            <a:pPr marL="0" indent="0">
              <a:buNone/>
            </a:pPr>
            <a:endParaRPr lang="nb-NO" sz="2400"/>
          </a:p>
          <a:p>
            <a:pPr marL="0" indent="0">
              <a:buNone/>
            </a:pPr>
            <a:endParaRPr lang="nb-NO" sz="2400"/>
          </a:p>
          <a:p>
            <a:pPr marL="0" indent="0">
              <a:buNone/>
            </a:pPr>
            <a:endParaRPr lang="nb-NO" sz="2400"/>
          </a:p>
          <a:p>
            <a:pPr marL="0" indent="0">
              <a:buNone/>
            </a:pPr>
            <a:endParaRPr lang="nb-NO" sz="2400"/>
          </a:p>
          <a:p>
            <a:pPr marL="0" indent="0">
              <a:buNone/>
            </a:pPr>
            <a:endParaRPr lang="nb-NO" sz="2400"/>
          </a:p>
          <a:p>
            <a:pPr marL="0" indent="0">
              <a:buNone/>
            </a:pPr>
            <a:endParaRPr lang="nb-NO" sz="2400"/>
          </a:p>
          <a:p>
            <a:pPr marL="0" indent="0">
              <a:buNone/>
            </a:pPr>
            <a:endParaRPr lang="nb-NO" sz="2400">
              <a:cs typeface="Calibri" panose="020F0502020204030204"/>
            </a:endParaRPr>
          </a:p>
        </p:txBody>
      </p:sp>
      <p:graphicFrame>
        <p:nvGraphicFramePr>
          <p:cNvPr id="4" name="Tabell 3">
            <a:extLst>
              <a:ext uri="{FF2B5EF4-FFF2-40B4-BE49-F238E27FC236}">
                <a16:creationId xmlns:a16="http://schemas.microsoft.com/office/drawing/2014/main" id="{B84F91D4-31D1-3987-FF8C-A7A9A4C8EA71}"/>
              </a:ext>
            </a:extLst>
          </p:cNvPr>
          <p:cNvGraphicFramePr>
            <a:graphicFrameLocks noGrp="1"/>
          </p:cNvGraphicFramePr>
          <p:nvPr>
            <p:extLst>
              <p:ext uri="{D42A27DB-BD31-4B8C-83A1-F6EECF244321}">
                <p14:modId xmlns:p14="http://schemas.microsoft.com/office/powerpoint/2010/main" val="3018412218"/>
              </p:ext>
            </p:extLst>
          </p:nvPr>
        </p:nvGraphicFramePr>
        <p:xfrm>
          <a:off x="589280" y="2001520"/>
          <a:ext cx="11125194" cy="3825037"/>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923410233"/>
                    </a:ext>
                  </a:extLst>
                </a:gridCol>
                <a:gridCol w="5963918">
                  <a:extLst>
                    <a:ext uri="{9D8B030D-6E8A-4147-A177-3AD203B41FA5}">
                      <a16:colId xmlns:a16="http://schemas.microsoft.com/office/drawing/2014/main" val="2011554915"/>
                    </a:ext>
                  </a:extLst>
                </a:gridCol>
                <a:gridCol w="2722876">
                  <a:extLst>
                    <a:ext uri="{9D8B030D-6E8A-4147-A177-3AD203B41FA5}">
                      <a16:colId xmlns:a16="http://schemas.microsoft.com/office/drawing/2014/main" val="211265648"/>
                    </a:ext>
                  </a:extLst>
                </a:gridCol>
              </a:tblGrid>
              <a:tr h="403312">
                <a:tc>
                  <a:txBody>
                    <a:bodyPr/>
                    <a:lstStyle/>
                    <a:p>
                      <a:pPr algn="ctr"/>
                      <a:r>
                        <a:rPr lang="nb-NO">
                          <a:solidFill>
                            <a:schemeClr val="tx1"/>
                          </a:solidFill>
                        </a:rPr>
                        <a:t>TEMA</a:t>
                      </a:r>
                    </a:p>
                  </a:txBody>
                  <a:tcPr>
                    <a:solidFill>
                      <a:schemeClr val="bg1"/>
                    </a:solidFill>
                  </a:tcPr>
                </a:tc>
                <a:tc>
                  <a:txBody>
                    <a:bodyPr/>
                    <a:lstStyle/>
                    <a:p>
                      <a:pPr algn="ctr"/>
                      <a:r>
                        <a:rPr lang="nb-NO">
                          <a:solidFill>
                            <a:schemeClr val="tx1"/>
                          </a:solidFill>
                        </a:rPr>
                        <a:t>TILTAK/BESKRIVELSE</a:t>
                      </a:r>
                    </a:p>
                  </a:txBody>
                  <a:tcPr>
                    <a:solidFill>
                      <a:schemeClr val="bg1"/>
                    </a:solidFill>
                  </a:tcPr>
                </a:tc>
                <a:tc>
                  <a:txBody>
                    <a:bodyPr/>
                    <a:lstStyle/>
                    <a:p>
                      <a:pPr algn="ctr"/>
                      <a:r>
                        <a:rPr lang="nb-NO">
                          <a:solidFill>
                            <a:schemeClr val="tx1"/>
                          </a:solidFill>
                        </a:rPr>
                        <a:t>Hovedansvar/Frist</a:t>
                      </a:r>
                    </a:p>
                  </a:txBody>
                  <a:tcPr>
                    <a:solidFill>
                      <a:schemeClr val="bg1"/>
                    </a:solidFill>
                  </a:tcPr>
                </a:tc>
                <a:extLst>
                  <a:ext uri="{0D108BD9-81ED-4DB2-BD59-A6C34878D82A}">
                    <a16:rowId xmlns:a16="http://schemas.microsoft.com/office/drawing/2014/main" val="655611646"/>
                  </a:ext>
                </a:extLst>
              </a:tr>
              <a:tr h="1613245">
                <a:tc>
                  <a:txBody>
                    <a:bodyPr/>
                    <a:lstStyle/>
                    <a:p>
                      <a:r>
                        <a:rPr lang="nb-NO">
                          <a:solidFill>
                            <a:schemeClr val="tx1"/>
                          </a:solidFill>
                        </a:rPr>
                        <a:t>Stavanger kommunes eksisterende eiendommer der universell utforming ikke er kartlagt</a:t>
                      </a:r>
                    </a:p>
                  </a:txBody>
                  <a:tcPr>
                    <a:solidFill>
                      <a:schemeClr val="bg1"/>
                    </a:solidFill>
                  </a:tcPr>
                </a:tc>
                <a:tc>
                  <a:txBody>
                    <a:bodyPr/>
                    <a:lstStyle/>
                    <a:p>
                      <a:r>
                        <a:rPr lang="nb-NO">
                          <a:solidFill>
                            <a:schemeClr val="tx1"/>
                          </a:solidFill>
                        </a:rPr>
                        <a:t>Kartlegge behov for universell utforming på gjenstående eiendommer for å få oversikt over omfang, kostnadsestimat og planlegging av fremdrift. Skoler og barnehager vil bli prioritert</a:t>
                      </a:r>
                    </a:p>
                  </a:txBody>
                  <a:tcPr>
                    <a:solidFill>
                      <a:schemeClr val="bg1"/>
                    </a:solidFill>
                  </a:tcPr>
                </a:tc>
                <a:tc>
                  <a:txBody>
                    <a:bodyPr/>
                    <a:lstStyle/>
                    <a:p>
                      <a:r>
                        <a:rPr lang="nb-NO">
                          <a:solidFill>
                            <a:schemeClr val="tx1"/>
                          </a:solidFill>
                        </a:rPr>
                        <a:t>Tjenesteområde: Bymiljø og utbygging.</a:t>
                      </a:r>
                    </a:p>
                    <a:p>
                      <a:pPr lvl="0">
                        <a:buNone/>
                      </a:pPr>
                      <a:r>
                        <a:rPr lang="nb-NO">
                          <a:solidFill>
                            <a:schemeClr val="tx1"/>
                          </a:solidFill>
                        </a:rPr>
                        <a:t>Frist: 2025</a:t>
                      </a:r>
                    </a:p>
                  </a:txBody>
                  <a:tcPr>
                    <a:solidFill>
                      <a:schemeClr val="bg1"/>
                    </a:solidFill>
                  </a:tcPr>
                </a:tc>
                <a:extLst>
                  <a:ext uri="{0D108BD9-81ED-4DB2-BD59-A6C34878D82A}">
                    <a16:rowId xmlns:a16="http://schemas.microsoft.com/office/drawing/2014/main" val="1456497546"/>
                  </a:ext>
                </a:extLst>
              </a:tr>
              <a:tr h="1808480">
                <a:tc>
                  <a:txBody>
                    <a:bodyPr/>
                    <a:lstStyle/>
                    <a:p>
                      <a:r>
                        <a:rPr lang="nb-NO">
                          <a:solidFill>
                            <a:schemeClr val="tx1"/>
                          </a:solidFill>
                        </a:rPr>
                        <a:t>Stavanger kommunes eksisterende bygg hvor universell utforming er kartlagt</a:t>
                      </a:r>
                    </a:p>
                  </a:txBody>
                  <a:tcPr>
                    <a:solidFill>
                      <a:schemeClr val="bg1"/>
                    </a:solidFill>
                  </a:tcPr>
                </a:tc>
                <a:tc>
                  <a:txBody>
                    <a:bodyPr/>
                    <a:lstStyle/>
                    <a:p>
                      <a:r>
                        <a:rPr lang="nb-NO">
                          <a:solidFill>
                            <a:schemeClr val="tx1"/>
                          </a:solidFill>
                        </a:rPr>
                        <a:t>Igangsette systematisk oppgradering av kartlagte eiendommer knyttet til universell utforming. Følge opp utført kartlegging og gjennomføre tiltak som lukker avvik og gjør eiendommene universelt utformet. Det må årlig settes av midler slik at planlagte og nødvendige arbeider kan utføres og dokumenteres.</a:t>
                      </a:r>
                    </a:p>
                  </a:txBody>
                  <a:tcPr>
                    <a:solidFill>
                      <a:schemeClr val="bg1"/>
                    </a:solidFill>
                  </a:tcPr>
                </a:tc>
                <a:tc>
                  <a:txBody>
                    <a:bodyPr/>
                    <a:lstStyle/>
                    <a:p>
                      <a:pPr lvl="0">
                        <a:buNone/>
                      </a:pPr>
                      <a:r>
                        <a:rPr lang="nb-NO" sz="1800" b="0" i="0" u="none" strike="noStrike" noProof="0">
                          <a:solidFill>
                            <a:schemeClr val="tx1"/>
                          </a:solidFill>
                          <a:latin typeface="Calibri"/>
                        </a:rPr>
                        <a:t>Tjenesteområde: Bymiljø og utbygging.</a:t>
                      </a:r>
                      <a:endParaRPr lang="en-US" sz="1800" b="0" i="0" u="none" strike="noStrike" noProof="0">
                        <a:solidFill>
                          <a:srgbClr val="000000"/>
                        </a:solidFill>
                        <a:latin typeface="Calibri"/>
                      </a:endParaRPr>
                    </a:p>
                    <a:p>
                      <a:pPr lvl="0">
                        <a:buNone/>
                      </a:pPr>
                      <a:r>
                        <a:rPr lang="nb-NO" sz="1800" b="0" i="0" u="none" strike="noStrike" noProof="0">
                          <a:solidFill>
                            <a:schemeClr val="tx1"/>
                          </a:solidFill>
                          <a:latin typeface="Calibri"/>
                        </a:rPr>
                        <a:t>Frist: 2025</a:t>
                      </a:r>
                      <a:endParaRPr lang="nb-NO" sz="1800" b="0" i="0" u="none" strike="noStrike" noProof="0">
                        <a:solidFill>
                          <a:srgbClr val="000000"/>
                        </a:solidFill>
                        <a:latin typeface="Calibri"/>
                      </a:endParaRPr>
                    </a:p>
                    <a:p>
                      <a:pPr lvl="0">
                        <a:buNone/>
                      </a:pPr>
                      <a:endParaRPr lang="nb-NO">
                        <a:solidFill>
                          <a:schemeClr val="tx1"/>
                        </a:solidFill>
                      </a:endParaRPr>
                    </a:p>
                  </a:txBody>
                  <a:tcPr>
                    <a:solidFill>
                      <a:schemeClr val="bg1"/>
                    </a:solidFill>
                  </a:tcPr>
                </a:tc>
                <a:extLst>
                  <a:ext uri="{0D108BD9-81ED-4DB2-BD59-A6C34878D82A}">
                    <a16:rowId xmlns:a16="http://schemas.microsoft.com/office/drawing/2014/main" val="4280414006"/>
                  </a:ext>
                </a:extLst>
              </a:tr>
            </a:tbl>
          </a:graphicData>
        </a:graphic>
      </p:graphicFrame>
    </p:spTree>
    <p:extLst>
      <p:ext uri="{BB962C8B-B14F-4D97-AF65-F5344CB8AC3E}">
        <p14:creationId xmlns:p14="http://schemas.microsoft.com/office/powerpoint/2010/main" val="3007594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676966" y="1365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nb-NO" sz="2800" b="1"/>
              <a:t>Temaplan for universell utforming i Stavanger kommune – </a:t>
            </a:r>
            <a:br>
              <a:rPr lang="nb-NO" sz="2800" b="1"/>
            </a:br>
            <a:r>
              <a:rPr lang="nb-NO" sz="2800" b="1"/>
              <a:t>Frist for Universell utforming i Stavanger er 2029</a:t>
            </a:r>
            <a:endParaRPr lang="nb-NO" sz="2800" b="1">
              <a:ea typeface="+mn-ea"/>
              <a:cs typeface="+mn-cs"/>
            </a:endParaRPr>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
        <p:nvSpPr>
          <p:cNvPr id="14" name="Plassholder for innhold 3">
            <a:extLst>
              <a:ext uri="{FF2B5EF4-FFF2-40B4-BE49-F238E27FC236}">
                <a16:creationId xmlns:a16="http://schemas.microsoft.com/office/drawing/2014/main" id="{54A014DE-5469-08B5-5421-43B5F52A49FA}"/>
              </a:ext>
            </a:extLst>
          </p:cNvPr>
          <p:cNvSpPr>
            <a:spLocks noGrp="1"/>
          </p:cNvSpPr>
          <p:nvPr>
            <p:ph sz="half" idx="1"/>
          </p:nvPr>
        </p:nvSpPr>
        <p:spPr>
          <a:xfrm>
            <a:off x="566531" y="1468660"/>
            <a:ext cx="11148278" cy="4273770"/>
          </a:xfr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p>
            <a:pPr marL="0" indent="0">
              <a:buNone/>
            </a:pPr>
            <a:r>
              <a:rPr lang="nb-NO" sz="2400" b="1"/>
              <a:t>Tiltak for planlegging og oppgradering av bygg/anlegg </a:t>
            </a:r>
          </a:p>
          <a:p>
            <a:pPr marL="0" indent="0">
              <a:buNone/>
            </a:pPr>
            <a:endParaRPr lang="nb-NO" sz="2400">
              <a:cs typeface="Calibri"/>
            </a:endParaRPr>
          </a:p>
          <a:p>
            <a:pPr algn="ctr">
              <a:buNone/>
            </a:pPr>
            <a:endParaRPr lang="nb-NO" sz="2400" b="1">
              <a:cs typeface="Calibri"/>
            </a:endParaRPr>
          </a:p>
          <a:p>
            <a:pPr marL="0" indent="0">
              <a:buNone/>
            </a:pPr>
            <a:endParaRPr lang="nb-NO" sz="2400">
              <a:cs typeface="Calibri"/>
            </a:endParaRPr>
          </a:p>
          <a:p>
            <a:pPr marL="0" indent="0">
              <a:buNone/>
            </a:pPr>
            <a:endParaRPr lang="nb-NO" sz="2400"/>
          </a:p>
          <a:p>
            <a:pPr marL="0" indent="0">
              <a:buNone/>
            </a:pPr>
            <a:endParaRPr lang="nb-NO" sz="2400"/>
          </a:p>
          <a:p>
            <a:pPr marL="0" indent="0">
              <a:buNone/>
            </a:pPr>
            <a:endParaRPr lang="nb-NO" sz="2400"/>
          </a:p>
          <a:p>
            <a:pPr marL="0" indent="0">
              <a:buNone/>
            </a:pPr>
            <a:endParaRPr lang="nb-NO" sz="2400"/>
          </a:p>
          <a:p>
            <a:pPr marL="0" indent="0">
              <a:buNone/>
            </a:pPr>
            <a:endParaRPr lang="nb-NO" sz="2400"/>
          </a:p>
          <a:p>
            <a:pPr marL="0" indent="0">
              <a:buNone/>
            </a:pPr>
            <a:endParaRPr lang="nb-NO" sz="2400"/>
          </a:p>
          <a:p>
            <a:pPr marL="0" indent="0">
              <a:buNone/>
            </a:pPr>
            <a:endParaRPr lang="nb-NO" sz="2400">
              <a:cs typeface="Calibri" panose="020F0502020204030204"/>
            </a:endParaRPr>
          </a:p>
        </p:txBody>
      </p:sp>
      <p:graphicFrame>
        <p:nvGraphicFramePr>
          <p:cNvPr id="4" name="Tabell 3">
            <a:extLst>
              <a:ext uri="{FF2B5EF4-FFF2-40B4-BE49-F238E27FC236}">
                <a16:creationId xmlns:a16="http://schemas.microsoft.com/office/drawing/2014/main" id="{B84F91D4-31D1-3987-FF8C-A7A9A4C8EA71}"/>
              </a:ext>
            </a:extLst>
          </p:cNvPr>
          <p:cNvGraphicFramePr>
            <a:graphicFrameLocks noGrp="1"/>
          </p:cNvGraphicFramePr>
          <p:nvPr>
            <p:extLst>
              <p:ext uri="{D42A27DB-BD31-4B8C-83A1-F6EECF244321}">
                <p14:modId xmlns:p14="http://schemas.microsoft.com/office/powerpoint/2010/main" val="2685772662"/>
              </p:ext>
            </p:extLst>
          </p:nvPr>
        </p:nvGraphicFramePr>
        <p:xfrm>
          <a:off x="589280" y="2001520"/>
          <a:ext cx="11125194" cy="4682121"/>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923410233"/>
                    </a:ext>
                  </a:extLst>
                </a:gridCol>
                <a:gridCol w="5963918">
                  <a:extLst>
                    <a:ext uri="{9D8B030D-6E8A-4147-A177-3AD203B41FA5}">
                      <a16:colId xmlns:a16="http://schemas.microsoft.com/office/drawing/2014/main" val="2011554915"/>
                    </a:ext>
                  </a:extLst>
                </a:gridCol>
                <a:gridCol w="2722876">
                  <a:extLst>
                    <a:ext uri="{9D8B030D-6E8A-4147-A177-3AD203B41FA5}">
                      <a16:colId xmlns:a16="http://schemas.microsoft.com/office/drawing/2014/main" val="211265648"/>
                    </a:ext>
                  </a:extLst>
                </a:gridCol>
              </a:tblGrid>
              <a:tr h="384441">
                <a:tc>
                  <a:txBody>
                    <a:bodyPr/>
                    <a:lstStyle/>
                    <a:p>
                      <a:pPr algn="ctr"/>
                      <a:r>
                        <a:rPr lang="nb-NO">
                          <a:solidFill>
                            <a:schemeClr val="tx1"/>
                          </a:solidFill>
                        </a:rPr>
                        <a:t>TEMA</a:t>
                      </a:r>
                    </a:p>
                  </a:txBody>
                  <a:tcPr>
                    <a:solidFill>
                      <a:schemeClr val="bg1"/>
                    </a:solidFill>
                  </a:tcPr>
                </a:tc>
                <a:tc>
                  <a:txBody>
                    <a:bodyPr/>
                    <a:lstStyle/>
                    <a:p>
                      <a:pPr algn="ctr"/>
                      <a:r>
                        <a:rPr lang="nb-NO">
                          <a:solidFill>
                            <a:schemeClr val="tx1"/>
                          </a:solidFill>
                        </a:rPr>
                        <a:t>TILTAK/BESKRIVELSE</a:t>
                      </a:r>
                    </a:p>
                  </a:txBody>
                  <a:tcPr>
                    <a:solidFill>
                      <a:schemeClr val="bg1"/>
                    </a:solidFill>
                  </a:tcPr>
                </a:tc>
                <a:tc>
                  <a:txBody>
                    <a:bodyPr/>
                    <a:lstStyle/>
                    <a:p>
                      <a:pPr algn="ctr"/>
                      <a:r>
                        <a:rPr lang="nb-NO">
                          <a:solidFill>
                            <a:schemeClr val="tx1"/>
                          </a:solidFill>
                        </a:rPr>
                        <a:t>Hovedansvar/Frist</a:t>
                      </a:r>
                    </a:p>
                  </a:txBody>
                  <a:tcPr>
                    <a:solidFill>
                      <a:schemeClr val="bg1"/>
                    </a:solidFill>
                  </a:tcPr>
                </a:tc>
                <a:extLst>
                  <a:ext uri="{0D108BD9-81ED-4DB2-BD59-A6C34878D82A}">
                    <a16:rowId xmlns:a16="http://schemas.microsoft.com/office/drawing/2014/main" val="655611646"/>
                  </a:ext>
                </a:extLst>
              </a:tr>
              <a:tr h="1643491">
                <a:tc>
                  <a:txBody>
                    <a:bodyPr/>
                    <a:lstStyle/>
                    <a:p>
                      <a:pPr lvl="0">
                        <a:buNone/>
                      </a:pPr>
                      <a:r>
                        <a:rPr lang="nb-NO">
                          <a:solidFill>
                            <a:schemeClr val="tx1"/>
                          </a:solidFill>
                        </a:rPr>
                        <a:t>Klarspråk i kommunen</a:t>
                      </a:r>
                    </a:p>
                  </a:txBody>
                  <a:tcPr>
                    <a:solidFill>
                      <a:schemeClr val="bg1"/>
                    </a:solidFill>
                  </a:tcPr>
                </a:tc>
                <a:tc>
                  <a:txBody>
                    <a:bodyPr/>
                    <a:lstStyle/>
                    <a:p>
                      <a:pPr lvl="0">
                        <a:buNone/>
                      </a:pPr>
                      <a:r>
                        <a:rPr lang="nb-NO">
                          <a:solidFill>
                            <a:schemeClr val="tx1"/>
                          </a:solidFill>
                        </a:rPr>
                        <a:t>Videreføre opplæring i klarspråk for ansatte i kommunen</a:t>
                      </a:r>
                    </a:p>
                  </a:txBody>
                  <a:tcPr>
                    <a:solidFill>
                      <a:schemeClr val="bg1"/>
                    </a:solidFill>
                  </a:tcPr>
                </a:tc>
                <a:tc>
                  <a:txBody>
                    <a:bodyPr/>
                    <a:lstStyle/>
                    <a:p>
                      <a:r>
                        <a:rPr lang="nb-NO">
                          <a:solidFill>
                            <a:schemeClr val="tx1"/>
                          </a:solidFill>
                        </a:rPr>
                        <a:t>Tjenesteområde: Innbygger og samfunnskontakt</a:t>
                      </a:r>
                    </a:p>
                    <a:p>
                      <a:pPr lvl="0">
                        <a:buNone/>
                      </a:pPr>
                      <a:r>
                        <a:rPr lang="nb-NO">
                          <a:solidFill>
                            <a:schemeClr val="tx1"/>
                          </a:solidFill>
                        </a:rPr>
                        <a:t>Frist: Løpende i planperioden, med årlige kurs</a:t>
                      </a:r>
                    </a:p>
                  </a:txBody>
                  <a:tcPr>
                    <a:solidFill>
                      <a:schemeClr val="bg1"/>
                    </a:solidFill>
                  </a:tcPr>
                </a:tc>
                <a:extLst>
                  <a:ext uri="{0D108BD9-81ED-4DB2-BD59-A6C34878D82A}">
                    <a16:rowId xmlns:a16="http://schemas.microsoft.com/office/drawing/2014/main" val="1456497546"/>
                  </a:ext>
                </a:extLst>
              </a:tr>
              <a:tr h="2421981">
                <a:tc>
                  <a:txBody>
                    <a:bodyPr/>
                    <a:lstStyle/>
                    <a:p>
                      <a:pPr lvl="0">
                        <a:buNone/>
                      </a:pPr>
                      <a:r>
                        <a:rPr lang="nb-NO">
                          <a:solidFill>
                            <a:schemeClr val="tx1"/>
                          </a:solidFill>
                        </a:rPr>
                        <a:t>Universell utforming på kommunens digitale flater</a:t>
                      </a:r>
                    </a:p>
                  </a:txBody>
                  <a:tcPr>
                    <a:solidFill>
                      <a:schemeClr val="bg1"/>
                    </a:solidFill>
                  </a:tcPr>
                </a:tc>
                <a:tc>
                  <a:txBody>
                    <a:bodyPr/>
                    <a:lstStyle/>
                    <a:p>
                      <a:pPr lvl="0">
                        <a:buNone/>
                      </a:pPr>
                      <a:r>
                        <a:rPr lang="nb-NO">
                          <a:solidFill>
                            <a:schemeClr val="tx1"/>
                          </a:solidFill>
                        </a:rPr>
                        <a:t>Kommunenes digitale løsninger skal kunne brukes av alle. </a:t>
                      </a:r>
                    </a:p>
                    <a:p>
                      <a:pPr lvl="0">
                        <a:buNone/>
                      </a:pPr>
                      <a:endParaRPr lang="nb-NO">
                        <a:solidFill>
                          <a:schemeClr val="tx1"/>
                        </a:solidFill>
                      </a:endParaRPr>
                    </a:p>
                    <a:p>
                      <a:pPr lvl="0">
                        <a:buNone/>
                      </a:pPr>
                      <a:r>
                        <a:rPr lang="nb-NO">
                          <a:solidFill>
                            <a:schemeClr val="tx1"/>
                          </a:solidFill>
                        </a:rPr>
                        <a:t>Alle relevante systemer skal ha tilgjengelighetserklæring.</a:t>
                      </a:r>
                    </a:p>
                  </a:txBody>
                  <a:tcPr>
                    <a:solidFill>
                      <a:schemeClr val="bg1"/>
                    </a:solidFill>
                  </a:tcPr>
                </a:tc>
                <a:tc>
                  <a:txBody>
                    <a:bodyPr/>
                    <a:lstStyle/>
                    <a:p>
                      <a:pPr lvl="0">
                        <a:buNone/>
                      </a:pPr>
                      <a:r>
                        <a:rPr lang="nb-NO" sz="1800" b="0" i="0" u="none" strike="noStrike" noProof="0">
                          <a:solidFill>
                            <a:schemeClr val="tx1"/>
                          </a:solidFill>
                          <a:latin typeface="Calibri"/>
                        </a:rPr>
                        <a:t>Tjenesteområde: Innbygger og samfunnskontakt og Innovasjon og støttetjenester </a:t>
                      </a:r>
                      <a:endParaRPr lang="nb-NO" sz="1800" b="0" i="0" u="none" strike="noStrike" noProof="0">
                        <a:solidFill>
                          <a:srgbClr val="000000"/>
                        </a:solidFill>
                        <a:latin typeface="Calibri"/>
                      </a:endParaRPr>
                    </a:p>
                    <a:p>
                      <a:pPr lvl="0">
                        <a:buNone/>
                      </a:pPr>
                      <a:endParaRPr lang="nb-NO" sz="1800" b="0" i="0" u="none" strike="noStrike" noProof="0">
                        <a:solidFill>
                          <a:schemeClr val="tx1"/>
                        </a:solidFill>
                        <a:latin typeface="Calibri"/>
                      </a:endParaRPr>
                    </a:p>
                    <a:p>
                      <a:pPr lvl="0">
                        <a:buNone/>
                      </a:pPr>
                      <a:r>
                        <a:rPr lang="nb-NO" sz="1800" b="0" i="0" u="none" strike="noStrike" noProof="0">
                          <a:solidFill>
                            <a:schemeClr val="tx1"/>
                          </a:solidFill>
                          <a:latin typeface="Calibri"/>
                        </a:rPr>
                        <a:t>Frist: Løpende i planperioden. </a:t>
                      </a:r>
                      <a:endParaRPr lang="nb-NO" sz="1800" b="0" i="0" u="none" strike="noStrike" noProof="0">
                        <a:solidFill>
                          <a:srgbClr val="000000"/>
                        </a:solidFill>
                        <a:latin typeface="Calibri"/>
                      </a:endParaRPr>
                    </a:p>
                    <a:p>
                      <a:pPr lvl="0">
                        <a:buNone/>
                      </a:pPr>
                      <a:endParaRPr lang="nb-NO">
                        <a:solidFill>
                          <a:schemeClr val="tx1"/>
                        </a:solidFill>
                      </a:endParaRPr>
                    </a:p>
                  </a:txBody>
                  <a:tcPr>
                    <a:solidFill>
                      <a:schemeClr val="bg1"/>
                    </a:solidFill>
                  </a:tcPr>
                </a:tc>
                <a:extLst>
                  <a:ext uri="{0D108BD9-81ED-4DB2-BD59-A6C34878D82A}">
                    <a16:rowId xmlns:a16="http://schemas.microsoft.com/office/drawing/2014/main" val="4280414006"/>
                  </a:ext>
                </a:extLst>
              </a:tr>
            </a:tbl>
          </a:graphicData>
        </a:graphic>
      </p:graphicFrame>
    </p:spTree>
    <p:extLst>
      <p:ext uri="{BB962C8B-B14F-4D97-AF65-F5344CB8AC3E}">
        <p14:creationId xmlns:p14="http://schemas.microsoft.com/office/powerpoint/2010/main" val="3488170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p:cNvSpPr>
          <p:nvPr/>
        </p:nvSpPr>
        <p:spPr>
          <a:xfrm>
            <a:off x="838200" y="1571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nb-NO" sz="4400" b="1"/>
              <a:t>Rådets arbeid i planprosessen - Medvirkning</a:t>
            </a:r>
            <a:endParaRPr lang="nb-NO" b="1">
              <a:solidFill>
                <a:prstClr val="black"/>
              </a:solidFill>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536139" y="1661367"/>
            <a:ext cx="4055534" cy="4828618"/>
          </a:xfrm>
        </p:spPr>
        <p:txBody>
          <a:bodyPr vert="horz" lIns="91440" tIns="45720" rIns="91440" bIns="45720" rtlCol="0" anchor="t">
            <a:normAutofit fontScale="85000" lnSpcReduction="20000"/>
          </a:bodyPr>
          <a:lstStyle/>
          <a:p>
            <a:pPr marL="0" indent="0">
              <a:buNone/>
            </a:pPr>
            <a:r>
              <a:rPr lang="nb-NO" b="1" u="sng"/>
              <a:t>Arbeidet med planstrategien </a:t>
            </a:r>
          </a:p>
          <a:p>
            <a:pPr marL="0" indent="0">
              <a:buNone/>
            </a:pPr>
            <a:r>
              <a:rPr lang="nb-NO" b="1" u="sng"/>
              <a:t>TIPS</a:t>
            </a:r>
          </a:p>
          <a:p>
            <a:pPr marL="0" indent="0">
              <a:buNone/>
            </a:pPr>
            <a:r>
              <a:rPr lang="nb-NO"/>
              <a:t>Rådet – jobbe for å bli tatt med i prosessen med å utvikle en planstrategi</a:t>
            </a:r>
          </a:p>
          <a:p>
            <a:pPr marL="0" indent="0">
              <a:buNone/>
            </a:pPr>
            <a:endParaRPr lang="nb-NO"/>
          </a:p>
          <a:p>
            <a:pPr marL="0" indent="0">
              <a:buNone/>
            </a:pPr>
            <a:r>
              <a:rPr lang="nb-NO" b="1"/>
              <a:t>Utgangspunkt – plan i Rådet for hva som skal prioriteres.</a:t>
            </a:r>
          </a:p>
          <a:p>
            <a:pPr marL="0" indent="0">
              <a:buNone/>
            </a:pPr>
            <a:r>
              <a:rPr lang="nb-NO"/>
              <a:t>Er det store utfordringer for funksjonshemmede i kommunen – jobb for å synliggjøre disse i planstrategien. Eks: Funksjonshemmede som ikke inkluderes i ordinær-skolen</a:t>
            </a:r>
          </a:p>
          <a:p>
            <a:endParaRPr lang="en-US" sz="2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
        <p:nvSpPr>
          <p:cNvPr id="9" name="TekstSylinder 8">
            <a:extLst>
              <a:ext uri="{FF2B5EF4-FFF2-40B4-BE49-F238E27FC236}">
                <a16:creationId xmlns:a16="http://schemas.microsoft.com/office/drawing/2014/main" id="{023F676A-97E6-6923-632F-28642D570AA6}"/>
              </a:ext>
            </a:extLst>
          </p:cNvPr>
          <p:cNvSpPr txBox="1"/>
          <p:nvPr/>
        </p:nvSpPr>
        <p:spPr>
          <a:xfrm>
            <a:off x="4863343" y="1291030"/>
            <a:ext cx="6958820" cy="5262979"/>
          </a:xfrm>
          <a:prstGeom prst="rect">
            <a:avLst/>
          </a:prstGeom>
          <a:noFill/>
        </p:spPr>
        <p:txBody>
          <a:bodyPr wrap="square">
            <a:spAutoFit/>
          </a:bodyPr>
          <a:lstStyle/>
          <a:p>
            <a:pPr marL="0" indent="0">
              <a:buNone/>
            </a:pPr>
            <a:r>
              <a:rPr lang="nb-NO" sz="2800" b="1" u="sng"/>
              <a:t>CRPD – Art. 4: </a:t>
            </a:r>
            <a:r>
              <a:rPr lang="nb-NO" sz="2800"/>
              <a:t>Funksjonshindrede skal aktivt trekkes inn og rådføres i utvikling, gjennomføring av lovgivning og politikk og i andre beslutningsprosesser som gjelder </a:t>
            </a:r>
            <a:r>
              <a:rPr lang="nb-NO" sz="2800" err="1"/>
              <a:t>spm</a:t>
            </a:r>
            <a:r>
              <a:rPr lang="nb-NO" sz="2800"/>
              <a:t> knyttet til funksjonshindrede. </a:t>
            </a:r>
          </a:p>
          <a:p>
            <a:pPr marL="0" indent="0">
              <a:buNone/>
            </a:pPr>
            <a:r>
              <a:rPr lang="nb-NO" sz="2800" b="1" u="sng"/>
              <a:t>PBL - § 1-1,4. ledd: </a:t>
            </a:r>
            <a:r>
              <a:rPr lang="nb-NO" sz="2800" b="0" i="1">
                <a:solidFill>
                  <a:srgbClr val="333333"/>
                </a:solidFill>
                <a:effectLst/>
                <a:latin typeface="Open Sans" panose="020B0606030504020204" pitchFamily="34" charset="0"/>
              </a:rPr>
              <a:t>Planlegging og vedtak skal sikre åpenhet, forutsigbarhet og medvirkning for alle berørte interesser og myndigheter</a:t>
            </a:r>
          </a:p>
          <a:p>
            <a:pPr marL="0" indent="0">
              <a:buNone/>
            </a:pPr>
            <a:r>
              <a:rPr lang="nb-NO" sz="2800" b="1" i="1" u="sng">
                <a:solidFill>
                  <a:srgbClr val="333333"/>
                </a:solidFill>
                <a:latin typeface="Open Sans" panose="020B0606030504020204" pitchFamily="34" charset="0"/>
              </a:rPr>
              <a:t>PBL - § 5-2: </a:t>
            </a:r>
            <a:r>
              <a:rPr lang="nb-NO" sz="2800" i="1">
                <a:solidFill>
                  <a:srgbClr val="333333"/>
                </a:solidFill>
                <a:latin typeface="Open Sans" panose="020B0606030504020204" pitchFamily="34" charset="0"/>
              </a:rPr>
              <a:t>Når plan legges ut til offentlig ettersyn skal forslaget være lett tilgjengelig for alle. </a:t>
            </a:r>
            <a:endParaRPr lang="nb-NO" sz="2800"/>
          </a:p>
        </p:txBody>
      </p:sp>
    </p:spTree>
    <p:extLst>
      <p:ext uri="{BB962C8B-B14F-4D97-AF65-F5344CB8AC3E}">
        <p14:creationId xmlns:p14="http://schemas.microsoft.com/office/powerpoint/2010/main" val="1138755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390098" y="1050984"/>
            <a:ext cx="2231916"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Tips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råds-arbeidet</a:t>
            </a:r>
            <a:endParaRPr kumimoji="0" lang="nb-NO" sz="4400" b="0"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
        <p:nvSpPr>
          <p:cNvPr id="2" name="TekstSylinder 1">
            <a:extLst>
              <a:ext uri="{FF2B5EF4-FFF2-40B4-BE49-F238E27FC236}">
                <a16:creationId xmlns:a16="http://schemas.microsoft.com/office/drawing/2014/main" id="{D10643CF-3533-AB7D-B54D-B5CED28727F2}"/>
              </a:ext>
            </a:extLst>
          </p:cNvPr>
          <p:cNvSpPr txBox="1"/>
          <p:nvPr/>
        </p:nvSpPr>
        <p:spPr>
          <a:xfrm>
            <a:off x="4223275" y="409434"/>
            <a:ext cx="7068851" cy="5693866"/>
          </a:xfrm>
          <a:prstGeom prst="rect">
            <a:avLst/>
          </a:prstGeom>
          <a:noFill/>
        </p:spPr>
        <p:txBody>
          <a:bodyPr wrap="square" rtlCol="0">
            <a:spAutoFit/>
          </a:bodyPr>
          <a:lstStyle/>
          <a:p>
            <a:pPr marL="457200" indent="-457200">
              <a:buClr>
                <a:srgbClr val="5188A1"/>
              </a:buClr>
              <a:buFont typeface="Arial" panose="020B0604020202020204" pitchFamily="34" charset="0"/>
              <a:buChar char="•"/>
            </a:pPr>
            <a:r>
              <a:rPr lang="nb-NO" sz="2800"/>
              <a:t>Vær enige om hva dere skal prioritere i Rådsarbeidet</a:t>
            </a:r>
          </a:p>
          <a:p>
            <a:pPr marL="457200" indent="-457200">
              <a:buClr>
                <a:srgbClr val="5188A1"/>
              </a:buClr>
              <a:buFont typeface="Arial" panose="020B0604020202020204" pitchFamily="34" charset="0"/>
              <a:buChar char="•"/>
            </a:pPr>
            <a:r>
              <a:rPr lang="nb-NO" sz="2800"/>
              <a:t>Godt samarbeid og effektiv arbeidsdeling i Rådet</a:t>
            </a:r>
          </a:p>
          <a:p>
            <a:pPr marL="457200" indent="-457200">
              <a:buClr>
                <a:srgbClr val="5188A1"/>
              </a:buClr>
              <a:buFont typeface="Arial" panose="020B0604020202020204" pitchFamily="34" charset="0"/>
              <a:buChar char="•"/>
            </a:pPr>
            <a:r>
              <a:rPr lang="nb-NO" sz="2800"/>
              <a:t>God kontakt med aktuelle kommunebyråkrater og politikere. </a:t>
            </a:r>
          </a:p>
          <a:p>
            <a:pPr marL="914400" lvl="1" indent="-457200">
              <a:buClr>
                <a:srgbClr val="5188A1"/>
              </a:buClr>
              <a:buFont typeface="Arial" panose="020B0604020202020204" pitchFamily="34" charset="0"/>
              <a:buChar char="•"/>
            </a:pPr>
            <a:r>
              <a:rPr lang="nb-NO" sz="2800"/>
              <a:t>Eks. skole Stavanger: Byråkrati: Avd. for oppvekst og utdanning, Avd. for by- og samfunnsplanlegging. Politikk: Utvalg for oppvekst og utdanning og kommunalutvalget</a:t>
            </a:r>
          </a:p>
          <a:p>
            <a:pPr marL="457200" indent="-457200">
              <a:buClr>
                <a:srgbClr val="5188A1"/>
              </a:buClr>
              <a:buFont typeface="Arial" panose="020B0604020202020204" pitchFamily="34" charset="0"/>
              <a:buChar char="•"/>
            </a:pPr>
            <a:r>
              <a:rPr lang="nb-NO" sz="2800"/>
              <a:t>Dette er langsiktig tenkning og planlegging. Vær forberedt på å jobbe over lang tid.</a:t>
            </a:r>
          </a:p>
        </p:txBody>
      </p:sp>
    </p:spTree>
    <p:extLst>
      <p:ext uri="{BB962C8B-B14F-4D97-AF65-F5344CB8AC3E}">
        <p14:creationId xmlns:p14="http://schemas.microsoft.com/office/powerpoint/2010/main" val="3296412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390097" y="1050984"/>
            <a:ext cx="3149515"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Tips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råds-arbeidet…</a:t>
            </a:r>
            <a:br>
              <a:rPr kumimoji="0" lang="nb-NO" sz="4400" b="0" i="0" u="none" strike="noStrike" kern="1200" cap="none" spc="0" normalizeH="0" baseline="0" noProof="0">
                <a:ln>
                  <a:noFill/>
                </a:ln>
                <a:solidFill>
                  <a:schemeClr val="tx1"/>
                </a:solidFill>
                <a:effectLst/>
                <a:uLnTx/>
                <a:uFillTx/>
                <a:latin typeface="Avenir Heavy"/>
                <a:ea typeface="+mn-ea"/>
                <a:cs typeface="+mn-cs"/>
              </a:rPr>
            </a:br>
            <a:r>
              <a:rPr kumimoji="0" lang="nb-NO" sz="4400" b="0" i="0" u="none" strike="noStrike" kern="1200" cap="none" spc="0" normalizeH="0" baseline="0" noProof="0">
                <a:ln>
                  <a:noFill/>
                </a:ln>
                <a:solidFill>
                  <a:schemeClr val="tx1"/>
                </a:solidFill>
                <a:effectLst/>
                <a:uLnTx/>
                <a:uFillTx/>
                <a:latin typeface="Avenir Heavy"/>
                <a:ea typeface="+mn-ea"/>
                <a:cs typeface="+mn-cs"/>
              </a:rPr>
              <a:t>fortsetter</a:t>
            </a:r>
            <a:endParaRPr kumimoji="0" lang="nb-NO" sz="4400" b="0"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
        <p:nvSpPr>
          <p:cNvPr id="2" name="TekstSylinder 1">
            <a:extLst>
              <a:ext uri="{FF2B5EF4-FFF2-40B4-BE49-F238E27FC236}">
                <a16:creationId xmlns:a16="http://schemas.microsoft.com/office/drawing/2014/main" id="{D10643CF-3533-AB7D-B54D-B5CED28727F2}"/>
              </a:ext>
            </a:extLst>
          </p:cNvPr>
          <p:cNvSpPr txBox="1"/>
          <p:nvPr/>
        </p:nvSpPr>
        <p:spPr>
          <a:xfrm>
            <a:off x="3786394" y="131379"/>
            <a:ext cx="7791089" cy="6494085"/>
          </a:xfrm>
          <a:prstGeom prst="rect">
            <a:avLst/>
          </a:prstGeom>
          <a:noFill/>
        </p:spPr>
        <p:txBody>
          <a:bodyPr wrap="square" lIns="91440" tIns="45720" rIns="91440" bIns="45720" rtlCol="0" anchor="t">
            <a:spAutoFit/>
          </a:bodyPr>
          <a:lstStyle/>
          <a:p>
            <a:pPr marL="457200" indent="-457200">
              <a:buClr>
                <a:srgbClr val="5188A1"/>
              </a:buClr>
              <a:buFont typeface="Arial" panose="020B0604020202020204" pitchFamily="34" charset="0"/>
              <a:buChar char="•"/>
            </a:pPr>
            <a:r>
              <a:rPr lang="nb-NO" sz="2400"/>
              <a:t>Ha kontakt med funksjonshemmedes organisasjoner. Få oversikt over hva som er utfordringene for funksjonshemmede i kommunen gjennom organisasjonenes erfaringer.</a:t>
            </a:r>
            <a:endParaRPr lang="nb-NO" sz="2400">
              <a:cs typeface="Calibri"/>
            </a:endParaRPr>
          </a:p>
          <a:p>
            <a:pPr marL="457200" indent="-457200">
              <a:buClr>
                <a:srgbClr val="5188A1"/>
              </a:buClr>
              <a:buFont typeface="Arial" panose="020B0604020202020204" pitchFamily="34" charset="0"/>
              <a:buChar char="•"/>
            </a:pPr>
            <a:endParaRPr lang="nb-NO" sz="2400">
              <a:cs typeface="Calibri"/>
            </a:endParaRPr>
          </a:p>
          <a:p>
            <a:pPr marL="457200" indent="-457200">
              <a:buClr>
                <a:srgbClr val="5188A1"/>
              </a:buClr>
              <a:buFont typeface="Arial" panose="020B0604020202020204" pitchFamily="34" charset="0"/>
              <a:buChar char="•"/>
            </a:pPr>
            <a:r>
              <a:rPr lang="nb-NO" sz="2400"/>
              <a:t>Les budsjettene. Her finner du også mange kommentarer om endringer, konsekvenser, hvordan kommunedelplanene følges opp økonomisk. I Stavanger knyttes målsetninger og konkretiseringer opp mo økonomi i såkalte økonomi og handlingsplaner</a:t>
            </a:r>
            <a:endParaRPr lang="nb-NO" sz="2400">
              <a:cs typeface="Calibri"/>
            </a:endParaRPr>
          </a:p>
          <a:p>
            <a:pPr marL="457200" indent="-457200">
              <a:buClr>
                <a:srgbClr val="5188A1"/>
              </a:buClr>
              <a:buFont typeface="Arial" panose="020B0604020202020204" pitchFamily="34" charset="0"/>
              <a:buChar char="•"/>
            </a:pPr>
            <a:endParaRPr lang="nb-NO" sz="2400">
              <a:cs typeface="Calibri"/>
            </a:endParaRPr>
          </a:p>
          <a:p>
            <a:pPr marL="457200" indent="-457200">
              <a:buClr>
                <a:srgbClr val="5188A1"/>
              </a:buClr>
              <a:buFont typeface="Arial" panose="020B0604020202020204" pitchFamily="34" charset="0"/>
              <a:buChar char="•"/>
            </a:pPr>
            <a:r>
              <a:rPr lang="nb-NO" sz="2400"/>
              <a:t>Skriftlig og muntlig kommunikasjon med adm. og politikere.</a:t>
            </a:r>
            <a:endParaRPr lang="nb-NO" sz="2400">
              <a:cs typeface="Calibri"/>
            </a:endParaRPr>
          </a:p>
          <a:p>
            <a:pPr marL="457200" indent="-457200">
              <a:buClr>
                <a:srgbClr val="5188A1"/>
              </a:buClr>
              <a:buFont typeface="Arial" panose="020B0604020202020204" pitchFamily="34" charset="0"/>
              <a:buChar char="•"/>
            </a:pPr>
            <a:endParaRPr lang="nb-NO" sz="2400">
              <a:cs typeface="Calibri"/>
            </a:endParaRPr>
          </a:p>
          <a:p>
            <a:pPr marL="457200" indent="-457200">
              <a:buClr>
                <a:srgbClr val="5188A1"/>
              </a:buClr>
              <a:buFont typeface="Arial" panose="020B0604020202020204" pitchFamily="34" charset="0"/>
              <a:buChar char="•"/>
            </a:pPr>
            <a:r>
              <a:rPr lang="nb-NO" sz="2400"/>
              <a:t>Rådet kan ta opp saker på eget initiativ. </a:t>
            </a:r>
            <a:endParaRPr lang="nb-NO" sz="2400">
              <a:cs typeface="Calibri"/>
            </a:endParaRPr>
          </a:p>
          <a:p>
            <a:pPr>
              <a:buClr>
                <a:srgbClr val="5188A1"/>
              </a:buClr>
            </a:pPr>
            <a:endParaRPr lang="nb-NO" sz="2800"/>
          </a:p>
          <a:p>
            <a:pPr marL="457200" indent="-457200">
              <a:buClr>
                <a:srgbClr val="5188A1"/>
              </a:buClr>
              <a:buFont typeface="Arial" panose="020B0604020202020204" pitchFamily="34" charset="0"/>
              <a:buChar char="•"/>
            </a:pPr>
            <a:endParaRPr lang="nb-NO" sz="2800"/>
          </a:p>
        </p:txBody>
      </p:sp>
    </p:spTree>
    <p:extLst>
      <p:ext uri="{BB962C8B-B14F-4D97-AF65-F5344CB8AC3E}">
        <p14:creationId xmlns:p14="http://schemas.microsoft.com/office/powerpoint/2010/main" val="73394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176035" y="1345952"/>
            <a:ext cx="3365805"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t>Oversendelse til kommune-direktør eller ordfører</a:t>
            </a:r>
            <a:endParaRPr kumimoji="0" lang="nb-NO" sz="4400" b="1"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
        <p:nvSpPr>
          <p:cNvPr id="2" name="TekstSylinder 1">
            <a:extLst>
              <a:ext uri="{FF2B5EF4-FFF2-40B4-BE49-F238E27FC236}">
                <a16:creationId xmlns:a16="http://schemas.microsoft.com/office/drawing/2014/main" id="{D10643CF-3533-AB7D-B54D-B5CED28727F2}"/>
              </a:ext>
            </a:extLst>
          </p:cNvPr>
          <p:cNvSpPr txBox="1"/>
          <p:nvPr/>
        </p:nvSpPr>
        <p:spPr>
          <a:xfrm>
            <a:off x="4223274" y="131379"/>
            <a:ext cx="7354209" cy="6247864"/>
          </a:xfrm>
          <a:prstGeom prst="rect">
            <a:avLst/>
          </a:prstGeom>
          <a:noFill/>
        </p:spPr>
        <p:txBody>
          <a:bodyPr wrap="square" lIns="91440" tIns="45720" rIns="91440" bIns="45720" rtlCol="0" anchor="t">
            <a:spAutoFit/>
          </a:bodyPr>
          <a:lstStyle/>
          <a:p>
            <a:pPr marL="0" indent="0" algn="l">
              <a:buNone/>
            </a:pPr>
            <a:endParaRPr lang="nb-NO" sz="3200" b="1" i="0">
              <a:solidFill>
                <a:srgbClr val="5188A1"/>
              </a:solidFill>
              <a:effectLst/>
              <a:latin typeface="__magnet_f67a6d"/>
            </a:endParaRPr>
          </a:p>
          <a:p>
            <a:pPr marL="0" indent="0" algn="l">
              <a:buNone/>
            </a:pPr>
            <a:r>
              <a:rPr lang="nb-NO" sz="3200" b="1" i="0">
                <a:solidFill>
                  <a:srgbClr val="5188A1"/>
                </a:solidFill>
                <a:effectLst/>
                <a:latin typeface="__magnet_f67a6d"/>
              </a:rPr>
              <a:t>Eksempel på henvendelse til kommune</a:t>
            </a:r>
          </a:p>
          <a:p>
            <a:pPr algn="l"/>
            <a:endParaRPr lang="nb-NO" sz="2800" b="0" i="0">
              <a:solidFill>
                <a:srgbClr val="1E1E1E"/>
              </a:solidFill>
              <a:effectLst/>
              <a:latin typeface="__magnet_f67a6d"/>
            </a:endParaRPr>
          </a:p>
          <a:p>
            <a:pPr algn="l"/>
            <a:r>
              <a:rPr lang="nb-NO" sz="2800" b="0" i="0">
                <a:solidFill>
                  <a:srgbClr val="1E1E1E"/>
                </a:solidFill>
                <a:effectLst/>
                <a:latin typeface="__magnet_f67a6d"/>
              </a:rPr>
              <a:t>Rådet er gjort oppmerksom på at elever med funksjonsnedsettelse i liten grad inkluderes i ordinær undervisning i «Donald </a:t>
            </a:r>
            <a:r>
              <a:rPr lang="nb-NO" sz="2800" b="0" i="0" err="1">
                <a:solidFill>
                  <a:srgbClr val="1E1E1E"/>
                </a:solidFill>
                <a:effectLst/>
                <a:latin typeface="__magnet_f67a6d"/>
              </a:rPr>
              <a:t>Duck</a:t>
            </a:r>
            <a:r>
              <a:rPr lang="nb-NO" sz="2800" b="0" i="0">
                <a:solidFill>
                  <a:srgbClr val="1E1E1E"/>
                </a:solidFill>
                <a:effectLst/>
                <a:latin typeface="__magnet_f67a6d"/>
              </a:rPr>
              <a:t> kommune». Elevene er formelt sett en del av ordinærklassene</a:t>
            </a:r>
            <a:r>
              <a:rPr lang="nb-NO" sz="2800">
                <a:solidFill>
                  <a:srgbClr val="1E1E1E"/>
                </a:solidFill>
                <a:latin typeface="__magnet_f67a6d"/>
              </a:rPr>
              <a:t>,</a:t>
            </a:r>
            <a:r>
              <a:rPr lang="nb-NO" sz="2800" b="0" i="0">
                <a:solidFill>
                  <a:srgbClr val="1E1E1E"/>
                </a:solidFill>
                <a:effectLst/>
                <a:latin typeface="__magnet_f67a6d"/>
              </a:rPr>
              <a:t> men i flesteparten av timene plasseres de i egne grupper og eget bygg med liten eller ingen kontakt med sine medelever i klassefellesskapet.</a:t>
            </a:r>
          </a:p>
          <a:p>
            <a:pPr algn="l"/>
            <a:r>
              <a:rPr lang="nb-NO" sz="2800" b="0" i="0">
                <a:solidFill>
                  <a:srgbClr val="1E1E1E"/>
                </a:solidFill>
                <a:effectLst/>
                <a:latin typeface="__magnet_f67a6d"/>
              </a:rPr>
              <a:t>Vi ber om en redegjørelse om praktiseringen av dette på vårt neste møte, slik at saken kan settes på den politiske dagsorden.</a:t>
            </a:r>
            <a:endParaRPr lang="nb-NO" sz="2800"/>
          </a:p>
        </p:txBody>
      </p:sp>
    </p:spTree>
    <p:extLst>
      <p:ext uri="{BB962C8B-B14F-4D97-AF65-F5344CB8AC3E}">
        <p14:creationId xmlns:p14="http://schemas.microsoft.com/office/powerpoint/2010/main" val="1691832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viser et stort 3-tall.">
            <a:extLst>
              <a:ext uri="{FF2B5EF4-FFF2-40B4-BE49-F238E27FC236}">
                <a16:creationId xmlns:a16="http://schemas.microsoft.com/office/drawing/2014/main" id="{8913FDA0-2F1B-6580-7135-1D964B4D4FAC}"/>
              </a:ext>
            </a:extLst>
          </p:cNvPr>
          <p:cNvPicPr>
            <a:picLocks noChangeAspect="1"/>
          </p:cNvPicPr>
          <p:nvPr/>
        </p:nvPicPr>
        <p:blipFill>
          <a:blip r:embed="rId3"/>
          <a:stretch>
            <a:fillRect/>
          </a:stretch>
        </p:blipFill>
        <p:spPr>
          <a:xfrm>
            <a:off x="0" y="0"/>
            <a:ext cx="11589026" cy="6869454"/>
          </a:xfrm>
          <a:prstGeom prst="rect">
            <a:avLst/>
          </a:prstGeom>
        </p:spPr>
      </p:pic>
      <p:sp>
        <p:nvSpPr>
          <p:cNvPr id="2" name="Tittel 1">
            <a:extLst>
              <a:ext uri="{FF2B5EF4-FFF2-40B4-BE49-F238E27FC236}">
                <a16:creationId xmlns:a16="http://schemas.microsoft.com/office/drawing/2014/main" id="{8E78841F-1160-BB82-313F-B9941C349CD3}"/>
              </a:ext>
            </a:extLst>
          </p:cNvPr>
          <p:cNvSpPr>
            <a:spLocks noGrp="1"/>
          </p:cNvSpPr>
          <p:nvPr>
            <p:ph type="title" idx="4294967295"/>
          </p:nvPr>
        </p:nvSpPr>
        <p:spPr>
          <a:xfrm>
            <a:off x="4468583" y="931350"/>
            <a:ext cx="6308334" cy="1325563"/>
          </a:xfrm>
        </p:spPr>
        <p:txBody>
          <a:bodyPr>
            <a:normAutofit fontScale="90000"/>
          </a:bodyPr>
          <a:lstStyle/>
          <a:p>
            <a:pPr lvl="0">
              <a:lnSpc>
                <a:spcPct val="100000"/>
              </a:lnSpc>
              <a:spcBef>
                <a:spcPts val="0"/>
              </a:spcBef>
            </a:pPr>
            <a:r>
              <a:rPr lang="nb-NO" sz="6000">
                <a:solidFill>
                  <a:prstClr val="black"/>
                </a:solidFill>
                <a:latin typeface="Avenir Medium" panose="02000503020000020003" pitchFamily="2" charset="0"/>
                <a:ea typeface="+mn-ea"/>
                <a:cs typeface="+mn-cs"/>
              </a:rPr>
              <a:t>Inkludering i skolen sett fra ulike sider</a:t>
            </a:r>
          </a:p>
        </p:txBody>
      </p:sp>
      <p:sp>
        <p:nvSpPr>
          <p:cNvPr id="3" name="TekstSylinder 2">
            <a:extLst>
              <a:ext uri="{FF2B5EF4-FFF2-40B4-BE49-F238E27FC236}">
                <a16:creationId xmlns:a16="http://schemas.microsoft.com/office/drawing/2014/main" id="{ADB3200E-4090-D0DB-6498-D1CD402B9CA2}"/>
              </a:ext>
            </a:extLst>
          </p:cNvPr>
          <p:cNvSpPr txBox="1"/>
          <p:nvPr/>
        </p:nvSpPr>
        <p:spPr>
          <a:xfrm>
            <a:off x="4194442" y="3188263"/>
            <a:ext cx="7787148" cy="235295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b-NO" sz="2000" dirty="0">
                <a:latin typeface="Avenir Heavy"/>
                <a:cs typeface="Arial" panose="020B0604020202020204" pitchFamily="34" charset="0"/>
              </a:rPr>
              <a:t>Rådsmedlemmene har ikke ansvaret for at skolen er inkluderende. Likevel lurt å vite om ulike sider av inkludering fordi vi representerer en stor bredde, og kan stille bedre spørsmål i saker som gjelder skole. </a:t>
            </a:r>
          </a:p>
          <a:p>
            <a:pPr marL="342900" indent="-342900">
              <a:lnSpc>
                <a:spcPct val="150000"/>
              </a:lnSpc>
              <a:buFont typeface="Arial" panose="020B0604020202020204" pitchFamily="34" charset="0"/>
              <a:buChar char="•"/>
            </a:pPr>
            <a:r>
              <a:rPr lang="nb-NO" sz="2000" dirty="0">
                <a:latin typeface="Avenir Heavy"/>
                <a:cs typeface="Arial" panose="020B0604020202020204" pitchFamily="34" charset="0"/>
              </a:rPr>
              <a:t>Her er litt innspill fra ulike sider:</a:t>
            </a:r>
          </a:p>
          <a:p>
            <a:pPr>
              <a:lnSpc>
                <a:spcPct val="150000"/>
              </a:lnSpc>
            </a:pPr>
            <a:endParaRPr lang="nb-NO" sz="2000" dirty="0">
              <a:latin typeface="Avenir Heavy"/>
              <a:cs typeface="Arial" panose="020B0604020202020204" pitchFamily="34" charset="0"/>
            </a:endParaRPr>
          </a:p>
        </p:txBody>
      </p:sp>
    </p:spTree>
    <p:extLst>
      <p:ext uri="{BB962C8B-B14F-4D97-AF65-F5344CB8AC3E}">
        <p14:creationId xmlns:p14="http://schemas.microsoft.com/office/powerpoint/2010/main" val="3892462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8F2E55-7B2A-EC10-5C69-6BF862C122D7}"/>
              </a:ext>
            </a:extLst>
          </p:cNvPr>
          <p:cNvSpPr>
            <a:spLocks noGrp="1"/>
          </p:cNvSpPr>
          <p:nvPr>
            <p:ph type="title"/>
          </p:nvPr>
        </p:nvSpPr>
        <p:spPr>
          <a:xfrm>
            <a:off x="838200" y="253365"/>
            <a:ext cx="10515600" cy="1325563"/>
          </a:xfrm>
        </p:spPr>
        <p:txBody>
          <a:bodyPr/>
          <a:lstStyle/>
          <a:p>
            <a:r>
              <a:rPr lang="nb-NO" b="1"/>
              <a:t>Noen innspill vi ikke får gått nærmere inn på i </a:t>
            </a:r>
            <a:r>
              <a:rPr lang="nb-NO" b="1" err="1"/>
              <a:t>webinaret</a:t>
            </a:r>
            <a:endParaRPr lang="nb-NO" b="1"/>
          </a:p>
        </p:txBody>
      </p:sp>
      <p:sp>
        <p:nvSpPr>
          <p:cNvPr id="3" name="Plassholder for innhold 2">
            <a:extLst>
              <a:ext uri="{FF2B5EF4-FFF2-40B4-BE49-F238E27FC236}">
                <a16:creationId xmlns:a16="http://schemas.microsoft.com/office/drawing/2014/main" id="{79684570-F4DF-0229-319B-B03AB30360AC}"/>
              </a:ext>
            </a:extLst>
          </p:cNvPr>
          <p:cNvSpPr>
            <a:spLocks noGrp="1"/>
          </p:cNvSpPr>
          <p:nvPr>
            <p:ph idx="1"/>
          </p:nvPr>
        </p:nvSpPr>
        <p:spPr>
          <a:xfrm>
            <a:off x="838200" y="2194560"/>
            <a:ext cx="10515600" cy="3847466"/>
          </a:xfrm>
        </p:spPr>
        <p:txBody>
          <a:bodyPr>
            <a:normAutofit/>
          </a:bodyPr>
          <a:lstStyle/>
          <a:p>
            <a:pPr marL="0" indent="0">
              <a:buNone/>
            </a:pPr>
            <a:r>
              <a:rPr lang="nb-NO" sz="1800">
                <a:effectLst/>
                <a:latin typeface="Arial" panose="020B0604020202020204" pitchFamily="34" charset="0"/>
                <a:ea typeface="Calibri" panose="020F0502020204030204" pitchFamily="34" charset="0"/>
              </a:rPr>
              <a:t>Vi får ikke tatt opp alt her i dag, så derfor har vi her noen nyttige lenker som kan være nyttig å kikke på i forbindelse med skolesaker i rådsarbeidet.</a:t>
            </a:r>
          </a:p>
          <a:p>
            <a:pPr marL="0" indent="0">
              <a:buNone/>
            </a:pPr>
            <a:endParaRPr lang="nb-NO" sz="1800">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nb-NO" sz="1800">
                <a:effectLst/>
                <a:latin typeface="Arial" panose="020B0604020202020204" pitchFamily="34" charset="0"/>
                <a:ea typeface="Times New Roman" panose="02020603050405020304" pitchFamily="18" charset="0"/>
                <a:hlinkClick r:id="rId2"/>
              </a:rPr>
              <a:t>Diabetesforbundet – om elever med diabetes </a:t>
            </a:r>
            <a:endParaRPr lang="nb-NO" sz="1800">
              <a:effectLst/>
              <a:latin typeface="Arial" panose="020B0604020202020204" pitchFamily="34" charset="0"/>
              <a:ea typeface="Times New Roman" panose="02020603050405020304" pitchFamily="18" charset="0"/>
            </a:endParaRPr>
          </a:p>
          <a:p>
            <a:pPr marL="342900" lvl="0" indent="-342900">
              <a:buFont typeface="Symbol" panose="05050102010706020507" pitchFamily="18" charset="2"/>
              <a:buChar char=""/>
            </a:pPr>
            <a:r>
              <a:rPr lang="nb-NO" sz="1800" err="1">
                <a:effectLst/>
                <a:latin typeface="Arial" panose="020B0604020202020204" pitchFamily="34" charset="0"/>
                <a:ea typeface="Times New Roman" panose="02020603050405020304" pitchFamily="18" charset="0"/>
                <a:hlinkClick r:id="rId2"/>
              </a:rPr>
              <a:t>Statped</a:t>
            </a:r>
            <a:r>
              <a:rPr lang="nb-NO" sz="1800">
                <a:effectLst/>
                <a:latin typeface="Arial" panose="020B0604020202020204" pitchFamily="34" charset="0"/>
                <a:ea typeface="Times New Roman" panose="02020603050405020304" pitchFamily="18" charset="0"/>
                <a:hlinkClick r:id="rId2"/>
              </a:rPr>
              <a:t>– om Afasi og ervervede hjerneskader</a:t>
            </a:r>
            <a:r>
              <a:rPr lang="nb-NO" sz="1800">
                <a:effectLst/>
                <a:latin typeface="Arial" panose="020B0604020202020204" pitchFamily="34" charset="0"/>
                <a:ea typeface="Times New Roman" panose="02020603050405020304" pitchFamily="18" charset="0"/>
              </a:rPr>
              <a:t>  og </a:t>
            </a:r>
            <a:r>
              <a:rPr lang="nb-NO" sz="1800">
                <a:effectLst/>
                <a:latin typeface="Arial" panose="020B0604020202020204" pitchFamily="34" charset="0"/>
                <a:ea typeface="Times New Roman" panose="02020603050405020304" pitchFamily="18" charset="0"/>
                <a:hlinkClick r:id="rId3"/>
              </a:rPr>
              <a:t>LHL om afasi </a:t>
            </a:r>
            <a:endParaRPr lang="nb-NO" sz="1800">
              <a:effectLst/>
              <a:latin typeface="Arial" panose="020B0604020202020204" pitchFamily="34" charset="0"/>
              <a:ea typeface="Times New Roman" panose="02020603050405020304" pitchFamily="18" charset="0"/>
            </a:endParaRPr>
          </a:p>
          <a:p>
            <a:pPr marL="342900" lvl="0" indent="-342900">
              <a:buFont typeface="Symbol" panose="05050102010706020507" pitchFamily="18" charset="2"/>
              <a:buChar char=""/>
            </a:pPr>
            <a:r>
              <a:rPr lang="nb-NO" sz="1800">
                <a:effectLst/>
                <a:latin typeface="Arial" panose="020B0604020202020204" pitchFamily="34" charset="0"/>
                <a:ea typeface="Times New Roman" panose="02020603050405020304" pitchFamily="18" charset="0"/>
                <a:hlinkClick r:id="rId4"/>
              </a:rPr>
              <a:t>ME-foreningen – om elever med ME og skolegang</a:t>
            </a:r>
            <a:endParaRPr lang="nb-NO" sz="1800">
              <a:latin typeface="Arial" panose="020B0604020202020204" pitchFamily="34" charset="0"/>
              <a:ea typeface="Times New Roman" panose="02020603050405020304" pitchFamily="18" charset="0"/>
            </a:endParaRPr>
          </a:p>
          <a:p>
            <a:pPr marL="342900" lvl="0" indent="-342900">
              <a:buFont typeface="Symbol" panose="05050102010706020507" pitchFamily="18" charset="2"/>
              <a:buChar char=""/>
            </a:pPr>
            <a:r>
              <a:rPr lang="nb-NO" sz="1800">
                <a:effectLst/>
                <a:latin typeface="Arial" panose="020B0604020202020204" pitchFamily="34" charset="0"/>
                <a:ea typeface="Times New Roman" panose="02020603050405020304" pitchFamily="18" charset="0"/>
                <a:hlinkClick r:id="rId5"/>
              </a:rPr>
              <a:t>Norsk astma og allergiforbund om allergi </a:t>
            </a:r>
            <a:endParaRPr lang="nb-NO" sz="1800">
              <a:effectLst/>
              <a:latin typeface="Arial" panose="020B0604020202020204" pitchFamily="34" charset="0"/>
              <a:ea typeface="Times New Roman" panose="02020603050405020304" pitchFamily="18" charset="0"/>
            </a:endParaRPr>
          </a:p>
          <a:p>
            <a:pPr marL="342900" lvl="0" indent="-342900">
              <a:buFont typeface="Symbol" panose="05050102010706020507" pitchFamily="18" charset="2"/>
              <a:buChar char=""/>
            </a:pPr>
            <a:r>
              <a:rPr lang="nb-NO" sz="1800" err="1">
                <a:effectLst/>
                <a:latin typeface="Arial" panose="020B0604020202020204" pitchFamily="34" charset="0"/>
                <a:ea typeface="Times New Roman" panose="02020603050405020304" pitchFamily="18" charset="0"/>
                <a:hlinkClick r:id="rId6"/>
              </a:rPr>
              <a:t>Bufdir</a:t>
            </a:r>
            <a:r>
              <a:rPr lang="nb-NO" sz="1800">
                <a:effectLst/>
                <a:latin typeface="Arial" panose="020B0604020202020204" pitchFamily="34" charset="0"/>
                <a:ea typeface="Times New Roman" panose="02020603050405020304" pitchFamily="18" charset="0"/>
                <a:hlinkClick r:id="rId6"/>
              </a:rPr>
              <a:t> om ufrivillig skolefravær</a:t>
            </a:r>
            <a:endParaRPr lang="nb-NO"/>
          </a:p>
        </p:txBody>
      </p:sp>
      <p:pic>
        <p:nvPicPr>
          <p:cNvPr id="4" name="Bilde 3">
            <a:extLst>
              <a:ext uri="{FF2B5EF4-FFF2-40B4-BE49-F238E27FC236}">
                <a16:creationId xmlns:a16="http://schemas.microsoft.com/office/drawing/2014/main" id="{79618B0F-79FE-E888-0463-D2D0D1B9851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070311" y="5755489"/>
            <a:ext cx="566977" cy="573074"/>
          </a:xfrm>
          <a:prstGeom prst="rect">
            <a:avLst/>
          </a:prstGeom>
        </p:spPr>
      </p:pic>
    </p:spTree>
    <p:extLst>
      <p:ext uri="{BB962C8B-B14F-4D97-AF65-F5344CB8AC3E}">
        <p14:creationId xmlns:p14="http://schemas.microsoft.com/office/powerpoint/2010/main" val="173681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stort 1-tall. &#10;&#10;">
            <a:extLst>
              <a:ext uri="{FF2B5EF4-FFF2-40B4-BE49-F238E27FC236}">
                <a16:creationId xmlns:a16="http://schemas.microsoft.com/office/drawing/2014/main" id="{01608788-4CAF-E4B6-9594-E2D93C53A84C}"/>
              </a:ext>
            </a:extLst>
          </p:cNvPr>
          <p:cNvPicPr>
            <a:picLocks noChangeAspect="1"/>
          </p:cNvPicPr>
          <p:nvPr/>
        </p:nvPicPr>
        <p:blipFill>
          <a:blip r:embed="rId3"/>
          <a:stretch>
            <a:fillRect/>
          </a:stretch>
        </p:blipFill>
        <p:spPr>
          <a:xfrm>
            <a:off x="0" y="0"/>
            <a:ext cx="11936896" cy="6858000"/>
          </a:xfrm>
          <a:prstGeom prst="rect">
            <a:avLst/>
          </a:prstGeom>
        </p:spPr>
      </p:pic>
      <p:sp>
        <p:nvSpPr>
          <p:cNvPr id="2" name="Tittel 1">
            <a:extLst>
              <a:ext uri="{FF2B5EF4-FFF2-40B4-BE49-F238E27FC236}">
                <a16:creationId xmlns:a16="http://schemas.microsoft.com/office/drawing/2014/main" id="{EC36592F-A67C-E0C0-D922-DBC7D22F59E4}"/>
              </a:ext>
            </a:extLst>
          </p:cNvPr>
          <p:cNvSpPr>
            <a:spLocks noGrp="1"/>
          </p:cNvSpPr>
          <p:nvPr>
            <p:ph type="title" idx="4294967295"/>
          </p:nvPr>
        </p:nvSpPr>
        <p:spPr>
          <a:xfrm>
            <a:off x="4282044" y="2657063"/>
            <a:ext cx="6892462" cy="1325563"/>
          </a:xfrm>
        </p:spPr>
        <p:txBody>
          <a:bodyPr>
            <a:normAutofit fontScale="90000"/>
          </a:bodyPr>
          <a:lstStyle/>
          <a:p>
            <a:pPr lvl="0">
              <a:lnSpc>
                <a:spcPct val="100000"/>
              </a:lnSpc>
              <a:spcBef>
                <a:spcPts val="0"/>
              </a:spcBef>
            </a:pPr>
            <a:r>
              <a:rPr lang="nb-NO" sz="6000">
                <a:solidFill>
                  <a:prstClr val="black"/>
                </a:solidFill>
                <a:latin typeface="Avenir Medium" panose="02000503020000020003" pitchFamily="2" charset="0"/>
                <a:ea typeface="+mn-ea"/>
                <a:cs typeface="+mn-cs"/>
              </a:rPr>
              <a:t>Inkluderende skole</a:t>
            </a:r>
            <a:br>
              <a:rPr lang="nb-NO" sz="6000">
                <a:solidFill>
                  <a:prstClr val="black"/>
                </a:solidFill>
                <a:latin typeface="Avenir Medium" panose="02000503020000020003" pitchFamily="2" charset="0"/>
                <a:ea typeface="+mn-ea"/>
                <a:cs typeface="+mn-cs"/>
              </a:rPr>
            </a:br>
            <a:r>
              <a:rPr lang="nb-NO" sz="2800" b="0" i="0">
                <a:solidFill>
                  <a:srgbClr val="1E1E1E"/>
                </a:solidFill>
                <a:effectLst/>
                <a:latin typeface="__magnet_f67a6d"/>
              </a:rPr>
              <a:t>Hva er det og hvorfor er det tema for kommunale råd?</a:t>
            </a:r>
            <a:endParaRPr lang="nb-NO" sz="6000">
              <a:solidFill>
                <a:prstClr val="black"/>
              </a:solidFill>
              <a:latin typeface="Avenir Medium" panose="02000503020000020003" pitchFamily="2" charset="0"/>
              <a:ea typeface="+mn-ea"/>
              <a:cs typeface="+mn-cs"/>
            </a:endParaRPr>
          </a:p>
        </p:txBody>
      </p:sp>
      <p:sp>
        <p:nvSpPr>
          <p:cNvPr id="3" name="TekstSylinder 2">
            <a:extLst>
              <a:ext uri="{FF2B5EF4-FFF2-40B4-BE49-F238E27FC236}">
                <a16:creationId xmlns:a16="http://schemas.microsoft.com/office/drawing/2014/main" id="{0845823B-3D74-21AF-FF05-9BF84F1623AA}"/>
              </a:ext>
            </a:extLst>
          </p:cNvPr>
          <p:cNvSpPr txBox="1"/>
          <p:nvPr/>
        </p:nvSpPr>
        <p:spPr>
          <a:xfrm>
            <a:off x="4282044" y="5510205"/>
            <a:ext cx="6329169" cy="1107996"/>
          </a:xfrm>
          <a:prstGeom prst="rect">
            <a:avLst/>
          </a:prstGeom>
          <a:noFill/>
        </p:spPr>
        <p:txBody>
          <a:bodyPr wrap="none" rtlCol="0">
            <a:spAutoFit/>
          </a:bodyPr>
          <a:lstStyle/>
          <a:p>
            <a:r>
              <a:rPr lang="nb-NO" sz="2400">
                <a:latin typeface="Avenir Heavy"/>
              </a:rPr>
              <a:t>Berit Therese Larsen, Interessepolitisk leder i FFO</a:t>
            </a:r>
          </a:p>
          <a:p>
            <a:r>
              <a:rPr lang="nb-NO" sz="2400">
                <a:latin typeface="Avenir Heavy"/>
                <a:hlinkClick r:id="rId4"/>
              </a:rPr>
              <a:t>Funksjonshemmedes fellesorganisasjon</a:t>
            </a:r>
            <a:endParaRPr lang="nb-NO" sz="2400">
              <a:latin typeface="Avenir Heavy"/>
            </a:endParaRPr>
          </a:p>
          <a:p>
            <a:endParaRPr lang="nb-NO"/>
          </a:p>
        </p:txBody>
      </p:sp>
    </p:spTree>
    <p:extLst>
      <p:ext uri="{BB962C8B-B14F-4D97-AF65-F5344CB8AC3E}">
        <p14:creationId xmlns:p14="http://schemas.microsoft.com/office/powerpoint/2010/main" val="2316810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descr="I en turkis elipse står det:&#10;Vi har hele tide med oss:&#10;FN-konvensjonen CRPD&#10;Bærekraftsmålene og &#10;Likestillings- og diskrimineringsloven.">
            <a:extLst>
              <a:ext uri="{FF2B5EF4-FFF2-40B4-BE49-F238E27FC236}">
                <a16:creationId xmlns:a16="http://schemas.microsoft.com/office/drawing/2014/main" id="{65C2A4CE-B4F4-1DEC-4400-EE86A2B2D8F4}"/>
              </a:ext>
            </a:extLst>
          </p:cNvPr>
          <p:cNvSpPr>
            <a:spLocks noGrp="1"/>
          </p:cNvSpPr>
          <p:nvPr>
            <p:ph type="title" idx="4294967295"/>
          </p:nvPr>
        </p:nvSpPr>
        <p:spPr>
          <a:xfrm>
            <a:off x="432360" y="1018310"/>
            <a:ext cx="4248970" cy="4089011"/>
          </a:xfrm>
          <a:prstGeom prst="ellipse">
            <a:avLst/>
          </a:prstGeom>
          <a:solidFill>
            <a:srgbClr val="91D4D4"/>
          </a:solidFill>
          <a:ln w="12700" cap="flat" cmpd="sng" algn="ctr">
            <a:noFill/>
            <a:prstDash val="solid"/>
            <a:miter lim="800000"/>
          </a:ln>
          <a:effectLst/>
        </p:spPr>
        <p:style>
          <a:lnRef idx="2">
            <a:schemeClr val="dk1">
              <a:shade val="15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800" b="1" i="0" u="none" strike="noStrike" kern="1200" cap="none" spc="0" normalizeH="0" baseline="0" noProof="0">
                <a:ln>
                  <a:noFill/>
                </a:ln>
                <a:solidFill>
                  <a:schemeClr val="tx1"/>
                </a:solidFill>
                <a:effectLst/>
                <a:uLnTx/>
                <a:uFillTx/>
                <a:latin typeface="+mn-lt"/>
                <a:ea typeface="+mn-ea"/>
                <a:cs typeface="+mn-cs"/>
              </a:rPr>
              <a:t>Bevegelse</a:t>
            </a:r>
          </a:p>
        </p:txBody>
      </p:sp>
      <p:sp>
        <p:nvSpPr>
          <p:cNvPr id="5" name="Tittel 1">
            <a:extLst>
              <a:ext uri="{FF2B5EF4-FFF2-40B4-BE49-F238E27FC236}">
                <a16:creationId xmlns:a16="http://schemas.microsoft.com/office/drawing/2014/main" id="{82819C77-03A2-86A0-C83F-22FE98D7F52E}"/>
              </a:ext>
            </a:extLst>
          </p:cNvPr>
          <p:cNvSpPr txBox="1">
            <a:spLocks/>
          </p:cNvSpPr>
          <p:nvPr/>
        </p:nvSpPr>
        <p:spPr>
          <a:xfrm>
            <a:off x="5385546" y="353412"/>
            <a:ext cx="5704113" cy="2709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nb-NO" sz="4000" b="1">
                <a:solidFill>
                  <a:srgbClr val="6198B0"/>
                </a:solidFill>
                <a:latin typeface="Avenir Black" panose="02000503020000020003" pitchFamily="2" charset="0"/>
                <a:ea typeface="+mn-ea"/>
                <a:cs typeface="+mn-cs"/>
              </a:rPr>
              <a:t>Inkludering - bevegelse</a:t>
            </a:r>
          </a:p>
        </p:txBody>
      </p:sp>
      <p:sp>
        <p:nvSpPr>
          <p:cNvPr id="2" name="TekstSylinder 1">
            <a:extLst>
              <a:ext uri="{FF2B5EF4-FFF2-40B4-BE49-F238E27FC236}">
                <a16:creationId xmlns:a16="http://schemas.microsoft.com/office/drawing/2014/main" id="{E98B3F4C-1701-DDCC-8EB0-7DBF5D6A87E5}"/>
              </a:ext>
            </a:extLst>
          </p:cNvPr>
          <p:cNvSpPr txBox="1"/>
          <p:nvPr/>
        </p:nvSpPr>
        <p:spPr>
          <a:xfrm>
            <a:off x="5491984" y="3913314"/>
            <a:ext cx="5938016" cy="1815882"/>
          </a:xfrm>
          <a:prstGeom prst="rect">
            <a:avLst/>
          </a:prstGeom>
          <a:noFill/>
        </p:spPr>
        <p:txBody>
          <a:bodyPr wrap="square" lIns="91440" tIns="45720" rIns="91440" bIns="45720" rtlCol="0" anchor="t">
            <a:spAutoFit/>
          </a:bodyPr>
          <a:lstStyle/>
          <a:p>
            <a:r>
              <a:rPr lang="nb-NO" sz="2800" b="1" dirty="0">
                <a:latin typeface="Avenir Heavy"/>
              </a:rPr>
              <a:t>Amanda Dybendal</a:t>
            </a:r>
          </a:p>
          <a:p>
            <a:r>
              <a:rPr lang="nb-NO" sz="2800" dirty="0">
                <a:latin typeface="Avenir Heavy"/>
              </a:rPr>
              <a:t>Norges Handikapforbunds ungdom</a:t>
            </a:r>
          </a:p>
          <a:p>
            <a:r>
              <a:rPr lang="nb-NO" sz="2800" dirty="0">
                <a:latin typeface="Avenir Heavy"/>
                <a:hlinkClick r:id="rId3"/>
              </a:rPr>
              <a:t>https://nhfu.nhf.no/</a:t>
            </a:r>
            <a:endParaRPr lang="nb-NO" sz="2800" dirty="0">
              <a:latin typeface="Avenir Heavy"/>
            </a:endParaRPr>
          </a:p>
          <a:p>
            <a:endParaRPr lang="nb-NO" sz="2800" dirty="0">
              <a:latin typeface="Avenir Heavy"/>
            </a:endParaRPr>
          </a:p>
        </p:txBody>
      </p:sp>
    </p:spTree>
    <p:extLst>
      <p:ext uri="{BB962C8B-B14F-4D97-AF65-F5344CB8AC3E}">
        <p14:creationId xmlns:p14="http://schemas.microsoft.com/office/powerpoint/2010/main" val="3600072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8F2E55-7B2A-EC10-5C69-6BF862C122D7}"/>
              </a:ext>
            </a:extLst>
          </p:cNvPr>
          <p:cNvSpPr>
            <a:spLocks noGrp="1"/>
          </p:cNvSpPr>
          <p:nvPr>
            <p:ph type="title"/>
          </p:nvPr>
        </p:nvSpPr>
        <p:spPr>
          <a:xfrm>
            <a:off x="597805" y="253365"/>
            <a:ext cx="10515600" cy="1325563"/>
          </a:xfrm>
        </p:spPr>
        <p:txBody>
          <a:bodyPr/>
          <a:lstStyle/>
          <a:p>
            <a:r>
              <a:rPr lang="nb-NO" b="1"/>
              <a:t>Inkludering i skolen</a:t>
            </a:r>
          </a:p>
        </p:txBody>
      </p:sp>
      <p:sp>
        <p:nvSpPr>
          <p:cNvPr id="3" name="Plassholder for innhold 2">
            <a:extLst>
              <a:ext uri="{FF2B5EF4-FFF2-40B4-BE49-F238E27FC236}">
                <a16:creationId xmlns:a16="http://schemas.microsoft.com/office/drawing/2014/main" id="{79684570-F4DF-0229-319B-B03AB30360AC}"/>
              </a:ext>
            </a:extLst>
          </p:cNvPr>
          <p:cNvSpPr>
            <a:spLocks noGrp="1"/>
          </p:cNvSpPr>
          <p:nvPr>
            <p:ph idx="1"/>
          </p:nvPr>
        </p:nvSpPr>
        <p:spPr>
          <a:xfrm>
            <a:off x="456061" y="1578928"/>
            <a:ext cx="10799089" cy="4861160"/>
          </a:xfrm>
        </p:spPr>
        <p:txBody>
          <a:bodyPr>
            <a:normAutofit fontScale="92500" lnSpcReduction="20000"/>
          </a:bodyPr>
          <a:lstStyle/>
          <a:p>
            <a:r>
              <a:rPr lang="nb-NO"/>
              <a:t>Samme muligheter til å komme inn hovedinngang</a:t>
            </a:r>
          </a:p>
          <a:p>
            <a:pPr lvl="1"/>
            <a:r>
              <a:rPr lang="nb-NO"/>
              <a:t>Mange blir henvist til andre innganger på baksiden eller i kjelleren til bygg</a:t>
            </a:r>
          </a:p>
          <a:p>
            <a:pPr marL="457200" lvl="1" indent="0">
              <a:buNone/>
            </a:pPr>
            <a:endParaRPr lang="nb-NO"/>
          </a:p>
          <a:p>
            <a:r>
              <a:rPr lang="nb-NO"/>
              <a:t>Tilgjengelige klasserom</a:t>
            </a:r>
          </a:p>
          <a:p>
            <a:pPr lvl="1"/>
            <a:r>
              <a:rPr lang="nb-NO"/>
              <a:t> Det faste klasserommet</a:t>
            </a:r>
          </a:p>
          <a:p>
            <a:pPr lvl="1"/>
            <a:r>
              <a:rPr lang="nb-NO"/>
              <a:t>Klasserommene der det foregår fagspesifikk undervisning – for eksempel naturfagrom/musikkrom/gymsal </a:t>
            </a:r>
          </a:p>
          <a:p>
            <a:pPr lvl="1"/>
            <a:endParaRPr lang="nb-NO"/>
          </a:p>
          <a:p>
            <a:r>
              <a:rPr lang="nb-NO"/>
              <a:t>Tilgjengelige leke- inne- og uteområder</a:t>
            </a:r>
          </a:p>
          <a:p>
            <a:pPr lvl="1"/>
            <a:r>
              <a:rPr lang="nb-NO"/>
              <a:t>Mange skoler blir brukt både til skoleundervisning og fritidsaktiviteter</a:t>
            </a:r>
          </a:p>
          <a:p>
            <a:pPr marL="457200" lvl="1" indent="0">
              <a:buNone/>
            </a:pPr>
            <a:endParaRPr lang="nb-NO"/>
          </a:p>
          <a:p>
            <a:r>
              <a:rPr lang="nb-NO"/>
              <a:t> Inkluderende ansatte og øvrig personell på skolen</a:t>
            </a:r>
          </a:p>
          <a:p>
            <a:pPr lvl="1"/>
            <a:r>
              <a:rPr lang="nb-NO"/>
              <a:t>Elever tar etter de man har rundt seg. Er voksne inkluderende, er det større sjans for at barna blir det  </a:t>
            </a:r>
          </a:p>
          <a:p>
            <a:pPr marL="342900" lvl="0" indent="-342900">
              <a:buFont typeface="Symbol" panose="05050102010706020507" pitchFamily="18" charset="2"/>
              <a:buChar char=""/>
            </a:pPr>
            <a:endParaRPr lang="nb-NO"/>
          </a:p>
        </p:txBody>
      </p:sp>
      <p:pic>
        <p:nvPicPr>
          <p:cNvPr id="4" name="Bilde 3">
            <a:extLst>
              <a:ext uri="{FF2B5EF4-FFF2-40B4-BE49-F238E27FC236}">
                <a16:creationId xmlns:a16="http://schemas.microsoft.com/office/drawing/2014/main" id="{79618B0F-79FE-E888-0463-D2D0D1B9851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70311" y="5755489"/>
            <a:ext cx="566977" cy="573074"/>
          </a:xfrm>
          <a:prstGeom prst="rect">
            <a:avLst/>
          </a:prstGeom>
        </p:spPr>
      </p:pic>
    </p:spTree>
    <p:extLst>
      <p:ext uri="{BB962C8B-B14F-4D97-AF65-F5344CB8AC3E}">
        <p14:creationId xmlns:p14="http://schemas.microsoft.com/office/powerpoint/2010/main" val="523833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82819C77-03A2-86A0-C83F-22FE98D7F52E}"/>
              </a:ext>
            </a:extLst>
          </p:cNvPr>
          <p:cNvSpPr txBox="1">
            <a:spLocks noGrp="1"/>
          </p:cNvSpPr>
          <p:nvPr>
            <p:ph type="title" idx="4294967295"/>
          </p:nvPr>
        </p:nvSpPr>
        <p:spPr>
          <a:xfrm>
            <a:off x="5616436" y="2712451"/>
            <a:ext cx="5329058" cy="20790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kumimoji="0" lang="nb-NO" sz="4000" b="1" i="0" u="none" strike="noStrike" kern="1200" cap="none" spc="0" normalizeH="0" baseline="0" noProof="0">
                <a:ln>
                  <a:noFill/>
                </a:ln>
                <a:solidFill>
                  <a:srgbClr val="6198B0"/>
                </a:solidFill>
                <a:effectLst/>
                <a:uLnTx/>
                <a:uFillTx/>
                <a:latin typeface="Avenir Black" panose="02000503020000020003" pitchFamily="2" charset="0"/>
                <a:ea typeface="+mn-ea"/>
                <a:cs typeface="+mn-cs"/>
              </a:rPr>
              <a:t>Inkludering for elever når det gjelder syn</a:t>
            </a:r>
            <a:br>
              <a:rPr kumimoji="0" lang="nb-NO" sz="4000" b="1" i="0" u="none" strike="noStrike" kern="1200" cap="none" spc="0" normalizeH="0" baseline="0" noProof="0">
                <a:ln>
                  <a:noFill/>
                </a:ln>
                <a:solidFill>
                  <a:srgbClr val="6198B0"/>
                </a:solidFill>
                <a:effectLst/>
                <a:uLnTx/>
                <a:uFillTx/>
                <a:latin typeface="Avenir Black" panose="02000503020000020003" pitchFamily="2" charset="0"/>
                <a:ea typeface="+mn-ea"/>
                <a:cs typeface="+mn-cs"/>
              </a:rPr>
            </a:br>
            <a:br>
              <a:rPr lang="nb-NO" sz="4000" b="1">
                <a:solidFill>
                  <a:srgbClr val="6198B0"/>
                </a:solidFill>
                <a:latin typeface="Avenir Black" panose="02000503020000020003" pitchFamily="2" charset="0"/>
                <a:ea typeface="+mn-ea"/>
                <a:cs typeface="+mn-cs"/>
              </a:rPr>
            </a:br>
            <a:r>
              <a:rPr lang="nb-NO" sz="2800" b="1">
                <a:latin typeface="Avenir Black" panose="02000503020000020003" pitchFamily="2" charset="0"/>
                <a:ea typeface="+mn-ea"/>
                <a:cs typeface="+mn-cs"/>
              </a:rPr>
              <a:t>Kai Corneliussen</a:t>
            </a:r>
            <a:br>
              <a:rPr lang="nb-NO" sz="2800" b="1">
                <a:solidFill>
                  <a:srgbClr val="6198B0"/>
                </a:solidFill>
                <a:latin typeface="Avenir Black" panose="02000503020000020003" pitchFamily="2" charset="0"/>
                <a:ea typeface="+mn-ea"/>
                <a:cs typeface="+mn-cs"/>
              </a:rPr>
            </a:br>
            <a:r>
              <a:rPr lang="nb-NO" sz="2800" b="1">
                <a:latin typeface="Avenir Black" panose="02000503020000020003" pitchFamily="2" charset="0"/>
                <a:ea typeface="+mn-ea"/>
                <a:cs typeface="+mn-cs"/>
              </a:rPr>
              <a:t>Norges Blindeforbund</a:t>
            </a:r>
            <a:br>
              <a:rPr lang="nb-NO" sz="2800" b="1">
                <a:latin typeface="Avenir Black" panose="02000503020000020003" pitchFamily="2" charset="0"/>
                <a:ea typeface="+mn-ea"/>
                <a:cs typeface="+mn-cs"/>
              </a:rPr>
            </a:br>
            <a:r>
              <a:rPr lang="nb-NO" sz="2800" b="1">
                <a:latin typeface="Avenir Black" panose="02000503020000020003" pitchFamily="2" charset="0"/>
                <a:ea typeface="+mn-ea"/>
                <a:cs typeface="+mn-cs"/>
              </a:rPr>
              <a:t>Styreleder Møre og Romsdal</a:t>
            </a:r>
            <a:br>
              <a:rPr lang="nb-NO" sz="2800" b="1">
                <a:latin typeface="Avenir Black" panose="02000503020000020003" pitchFamily="2" charset="0"/>
                <a:ea typeface="+mn-ea"/>
                <a:cs typeface="+mn-cs"/>
              </a:rPr>
            </a:br>
            <a:r>
              <a:rPr lang="nb-NO" sz="2800" b="1">
                <a:latin typeface="Avenir Black" panose="02000503020000020003" pitchFamily="2" charset="0"/>
                <a:ea typeface="+mn-ea"/>
                <a:cs typeface="+mn-cs"/>
                <a:hlinkClick r:id="rId3"/>
              </a:rPr>
              <a:t>www.blindeforbundet.no</a:t>
            </a:r>
            <a:br>
              <a:rPr lang="nb-NO" sz="2800" b="1">
                <a:latin typeface="Avenir Black" panose="02000503020000020003" pitchFamily="2" charset="0"/>
                <a:ea typeface="+mn-ea"/>
                <a:cs typeface="+mn-cs"/>
              </a:rPr>
            </a:br>
            <a:br>
              <a:rPr lang="nb-NO" sz="3200" b="1">
                <a:solidFill>
                  <a:srgbClr val="6198B0"/>
                </a:solidFill>
                <a:latin typeface="Avenir Black" panose="02000503020000020003" pitchFamily="2" charset="0"/>
                <a:ea typeface="+mn-ea"/>
                <a:cs typeface="+mn-cs"/>
              </a:rPr>
            </a:br>
            <a:endParaRPr kumimoji="0" lang="nb-NO" sz="3200" b="1" i="0" u="none" strike="noStrike" kern="1200" cap="none" spc="0" normalizeH="0" baseline="0" noProof="0">
              <a:ln>
                <a:noFill/>
              </a:ln>
              <a:solidFill>
                <a:srgbClr val="6198B0"/>
              </a:solidFill>
              <a:effectLst/>
              <a:uLnTx/>
              <a:uFillTx/>
              <a:latin typeface="Avenir Black" panose="02000503020000020003" pitchFamily="2" charset="0"/>
              <a:ea typeface="+mn-ea"/>
              <a:cs typeface="+mn-cs"/>
            </a:endParaRPr>
          </a:p>
        </p:txBody>
      </p:sp>
      <p:sp>
        <p:nvSpPr>
          <p:cNvPr id="4" name="Ellipse 3">
            <a:extLst>
              <a:ext uri="{FF2B5EF4-FFF2-40B4-BE49-F238E27FC236}">
                <a16:creationId xmlns:a16="http://schemas.microsoft.com/office/drawing/2014/main" id="{65C2A4CE-B4F4-1DEC-4400-EE86A2B2D8F4}"/>
              </a:ext>
              <a:ext uri="{C183D7F6-B498-43B3-948B-1728B52AA6E4}">
                <adec:decorative xmlns:adec="http://schemas.microsoft.com/office/drawing/2017/decorative" val="1"/>
              </a:ext>
            </a:extLst>
          </p:cNvPr>
          <p:cNvSpPr/>
          <p:nvPr/>
        </p:nvSpPr>
        <p:spPr>
          <a:xfrm>
            <a:off x="557967" y="1216375"/>
            <a:ext cx="4488361" cy="4279157"/>
          </a:xfrm>
          <a:prstGeom prst="ellipse">
            <a:avLst/>
          </a:prstGeom>
          <a:solidFill>
            <a:srgbClr val="91D4D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b-NO" sz="4800" b="1">
                <a:solidFill>
                  <a:schemeClr val="tx1"/>
                </a:solidFill>
              </a:rPr>
              <a:t>Syn</a:t>
            </a:r>
          </a:p>
        </p:txBody>
      </p:sp>
    </p:spTree>
    <p:extLst>
      <p:ext uri="{BB962C8B-B14F-4D97-AF65-F5344CB8AC3E}">
        <p14:creationId xmlns:p14="http://schemas.microsoft.com/office/powerpoint/2010/main" val="109394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tel 1">
            <a:extLst>
              <a:ext uri="{FF2B5EF4-FFF2-40B4-BE49-F238E27FC236}">
                <a16:creationId xmlns:a16="http://schemas.microsoft.com/office/drawing/2014/main" id="{9E48E16D-1350-E929-CD2A-9718F0F7252D}"/>
              </a:ext>
            </a:extLst>
          </p:cNvPr>
          <p:cNvSpPr txBox="1">
            <a:spLocks noGrp="1"/>
          </p:cNvSpPr>
          <p:nvPr>
            <p:ph type="title" idx="4294967295"/>
          </p:nvPr>
        </p:nvSpPr>
        <p:spPr>
          <a:xfrm>
            <a:off x="761604" y="959740"/>
            <a:ext cx="7481462" cy="11610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800" b="1" i="0" u="none" strike="noStrike" kern="1200" cap="none" spc="0" normalizeH="0" baseline="0" noProof="0">
                <a:ln>
                  <a:noFill/>
                </a:ln>
                <a:solidFill>
                  <a:srgbClr val="5188A1"/>
                </a:solidFill>
                <a:effectLst/>
                <a:uLnTx/>
                <a:uFillTx/>
                <a:latin typeface="Avenir Black" panose="02000503020000020003" pitchFamily="2" charset="0"/>
                <a:ea typeface="+mj-ea"/>
                <a:cs typeface="+mj-cs"/>
              </a:rPr>
              <a:t>Universell utforming</a:t>
            </a:r>
          </a:p>
        </p:txBody>
      </p:sp>
      <p:sp>
        <p:nvSpPr>
          <p:cNvPr id="18" name="Tittel 1">
            <a:extLst>
              <a:ext uri="{FF2B5EF4-FFF2-40B4-BE49-F238E27FC236}">
                <a16:creationId xmlns:a16="http://schemas.microsoft.com/office/drawing/2014/main" id="{416F06DF-7728-A511-88C4-F91B6CC68D83}"/>
              </a:ext>
            </a:extLst>
          </p:cNvPr>
          <p:cNvSpPr txBox="1">
            <a:spLocks/>
          </p:cNvSpPr>
          <p:nvPr/>
        </p:nvSpPr>
        <p:spPr>
          <a:xfrm>
            <a:off x="766800" y="1959429"/>
            <a:ext cx="10663596" cy="4460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nSpc>
                <a:spcPct val="107000"/>
              </a:lnSpc>
              <a:buFont typeface="Symbol" panose="05050102010706020507" pitchFamily="18" charset="2"/>
              <a:buChar char=""/>
            </a:pPr>
            <a:endParaRPr lang="nb-NO" sz="2400" kern="100">
              <a:effectLst/>
              <a:latin typeface="Verdana" panose="020B060403050404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2400" kern="100" err="1">
                <a:effectLst/>
                <a:latin typeface="Verdana"/>
                <a:ea typeface="Aptos" panose="020B0004020202020204" pitchFamily="34" charset="0"/>
                <a:cs typeface="Times New Roman"/>
              </a:rPr>
              <a:t>Ledelinjer</a:t>
            </a:r>
            <a:r>
              <a:rPr lang="nb-NO" sz="2400" kern="100">
                <a:effectLst/>
                <a:latin typeface="Verdana"/>
                <a:ea typeface="Aptos" panose="020B0004020202020204" pitchFamily="34" charset="0"/>
                <a:cs typeface="Times New Roman"/>
              </a:rPr>
              <a:t> med fare– og oppmerksomhetsfelt</a:t>
            </a:r>
          </a:p>
          <a:p>
            <a:pPr marL="342900" lvl="0" indent="-342900">
              <a:lnSpc>
                <a:spcPct val="107000"/>
              </a:lnSpc>
              <a:buFont typeface="Symbol" panose="05050102010706020507" pitchFamily="18" charset="2"/>
              <a:buChar char=""/>
            </a:pPr>
            <a:r>
              <a:rPr lang="nb-NO" sz="2400" kern="100">
                <a:effectLst/>
                <a:latin typeface="Verdana"/>
                <a:ea typeface="Aptos" panose="020B0004020202020204" pitchFamily="34" charset="0"/>
                <a:cs typeface="Times New Roman"/>
              </a:rPr>
              <a:t>Gode kontraster</a:t>
            </a:r>
          </a:p>
          <a:p>
            <a:pPr marL="342900" lvl="0" indent="-342900">
              <a:lnSpc>
                <a:spcPct val="107000"/>
              </a:lnSpc>
              <a:buFont typeface="Symbol" panose="05050102010706020507" pitchFamily="18" charset="2"/>
              <a:buChar char=""/>
            </a:pPr>
            <a:r>
              <a:rPr lang="nb-NO" sz="2400" kern="100">
                <a:effectLst/>
                <a:latin typeface="Verdana"/>
                <a:ea typeface="Aptos" panose="020B0004020202020204" pitchFamily="34" charset="0"/>
                <a:cs typeface="Times New Roman"/>
              </a:rPr>
              <a:t>Riktige lysforhold</a:t>
            </a:r>
          </a:p>
          <a:p>
            <a:pPr marL="342900" lvl="0" indent="-342900">
              <a:lnSpc>
                <a:spcPct val="107000"/>
              </a:lnSpc>
              <a:buFont typeface="Symbol" panose="05050102010706020507" pitchFamily="18" charset="2"/>
              <a:buChar char=""/>
            </a:pPr>
            <a:r>
              <a:rPr lang="nb-NO" sz="2400" kern="100">
                <a:effectLst/>
                <a:latin typeface="Verdana"/>
                <a:ea typeface="Aptos" panose="020B0004020202020204" pitchFamily="34" charset="0"/>
                <a:cs typeface="Times New Roman"/>
              </a:rPr>
              <a:t>Merking av dører</a:t>
            </a:r>
          </a:p>
          <a:p>
            <a:pPr marL="342900" lvl="0" indent="-342900">
              <a:lnSpc>
                <a:spcPct val="107000"/>
              </a:lnSpc>
              <a:buFont typeface="Symbol" panose="05050102010706020507" pitchFamily="18" charset="2"/>
              <a:buChar char=""/>
            </a:pPr>
            <a:endParaRPr lang="nb-NO" sz="2400" kern="100">
              <a:latin typeface="Verdana" panose="020B060403050404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nb-NO" sz="2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2400" kern="100">
                <a:effectLst/>
                <a:latin typeface="Verdana"/>
                <a:ea typeface="Aptos" panose="020B0004020202020204" pitchFamily="34" charset="0"/>
                <a:cs typeface="Times New Roman"/>
              </a:rPr>
              <a:t>Rådet skal ikke være gissel</a:t>
            </a:r>
          </a:p>
          <a:p>
            <a:pPr marL="342900" lvl="0" indent="-342900">
              <a:lnSpc>
                <a:spcPct val="107000"/>
              </a:lnSpc>
              <a:buFont typeface="Symbol" panose="05050102010706020507" pitchFamily="18" charset="2"/>
              <a:buChar char=""/>
            </a:pPr>
            <a:r>
              <a:rPr lang="nb-NO" sz="2400" kern="100">
                <a:effectLst/>
                <a:latin typeface="Verdana"/>
                <a:ea typeface="Aptos" panose="020B0004020202020204" pitchFamily="34" charset="0"/>
                <a:cs typeface="Times New Roman"/>
              </a:rPr>
              <a:t>Hente inn firma som kan UU</a:t>
            </a:r>
          </a:p>
          <a:p>
            <a:pPr marL="342900" lvl="0" indent="-342900">
              <a:lnSpc>
                <a:spcPct val="107000"/>
              </a:lnSpc>
              <a:spcAft>
                <a:spcPts val="800"/>
              </a:spcAft>
              <a:buFont typeface="Symbol" panose="05050102010706020507" pitchFamily="18" charset="2"/>
              <a:buChar char=""/>
            </a:pPr>
            <a:r>
              <a:rPr lang="nb-NO" sz="2400" kern="100">
                <a:effectLst/>
                <a:latin typeface="Verdana"/>
                <a:ea typeface="Aptos" panose="020B0004020202020204" pitchFamily="34" charset="0"/>
                <a:cs typeface="Times New Roman"/>
              </a:rPr>
              <a:t>Universelt utformete nettsider, bla plattformer</a:t>
            </a:r>
          </a:p>
          <a:p>
            <a:endParaRPr lang="nb-NO" sz="3600">
              <a:latin typeface="Avenir Medium" panose="02000503020000020003" pitchFamily="2" charset="0"/>
            </a:endParaRPr>
          </a:p>
        </p:txBody>
      </p:sp>
      <p:pic>
        <p:nvPicPr>
          <p:cNvPr id="17" name="Bilde 16" descr="Et bilde av en mann som går med hvis stokk på en ledelinje.">
            <a:extLst>
              <a:ext uri="{FF2B5EF4-FFF2-40B4-BE49-F238E27FC236}">
                <a16:creationId xmlns:a16="http://schemas.microsoft.com/office/drawing/2014/main" id="{907F2C88-5EEC-9B74-B324-0071543432C4}"/>
              </a:ext>
            </a:extLst>
          </p:cNvPr>
          <p:cNvPicPr>
            <a:picLocks noChangeAspect="1"/>
          </p:cNvPicPr>
          <p:nvPr/>
        </p:nvPicPr>
        <p:blipFill rotWithShape="1">
          <a:blip r:embed="rId3"/>
          <a:srcRect l="74442"/>
          <a:stretch/>
        </p:blipFill>
        <p:spPr>
          <a:xfrm>
            <a:off x="10007600" y="1019788"/>
            <a:ext cx="2181194" cy="4800600"/>
          </a:xfrm>
          <a:prstGeom prst="rect">
            <a:avLst/>
          </a:prstGeom>
        </p:spPr>
      </p:pic>
    </p:spTree>
    <p:extLst>
      <p:ext uri="{BB962C8B-B14F-4D97-AF65-F5344CB8AC3E}">
        <p14:creationId xmlns:p14="http://schemas.microsoft.com/office/powerpoint/2010/main" val="813496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195048" y="1091320"/>
            <a:ext cx="332777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Avenir Heavy"/>
                <a:ea typeface="+mn-ea"/>
                <a:cs typeface="+mn-cs"/>
              </a:rPr>
              <a:t>Pedagogiske ressurser</a:t>
            </a:r>
            <a:endParaRPr kumimoji="0" lang="nb-NO" sz="4400" b="1"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
        <p:nvSpPr>
          <p:cNvPr id="2" name="TekstSylinder 1">
            <a:extLst>
              <a:ext uri="{FF2B5EF4-FFF2-40B4-BE49-F238E27FC236}">
                <a16:creationId xmlns:a16="http://schemas.microsoft.com/office/drawing/2014/main" id="{D10643CF-3533-AB7D-B54D-B5CED28727F2}"/>
              </a:ext>
            </a:extLst>
          </p:cNvPr>
          <p:cNvSpPr txBox="1"/>
          <p:nvPr/>
        </p:nvSpPr>
        <p:spPr>
          <a:xfrm>
            <a:off x="4376950" y="776980"/>
            <a:ext cx="5972040" cy="4454425"/>
          </a:xfrm>
          <a:prstGeom prst="rect">
            <a:avLst/>
          </a:prstGeom>
          <a:noFill/>
        </p:spPr>
        <p:txBody>
          <a:bodyPr wrap="square" lIns="91440" tIns="45720" rIns="91440" bIns="45720" rtlCol="0" anchor="t">
            <a:spAutoFit/>
          </a:bodyPr>
          <a:lstStyle/>
          <a:p>
            <a:pPr marL="342900" lvl="0" indent="-342900">
              <a:lnSpc>
                <a:spcPct val="107000"/>
              </a:lnSpc>
              <a:buFont typeface="Symbol" panose="05050102010706020507" pitchFamily="18" charset="2"/>
              <a:buChar char=""/>
            </a:pPr>
            <a:endParaRPr lang="nb-NO" sz="2400" kern="100">
              <a:effectLst/>
              <a:latin typeface="Verdana" panose="020B060403050404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2400" kern="100">
                <a:effectLst/>
                <a:latin typeface="Verdana"/>
                <a:ea typeface="Aptos" panose="020B0004020202020204" pitchFamily="34" charset="0"/>
                <a:cs typeface="Times New Roman"/>
              </a:rPr>
              <a:t>Tilstrekkelig individuelt tilrettelagt opplæring, herunder personlig assistanse, fysisk tilrettelegging og tekniske hjelpemidler </a:t>
            </a:r>
          </a:p>
          <a:p>
            <a:pPr lvl="0">
              <a:lnSpc>
                <a:spcPct val="107000"/>
              </a:lnSpc>
            </a:pPr>
            <a:endParaRPr lang="nb-NO" sz="2400" kern="100">
              <a:effectLst/>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nb-NO" sz="2400" kern="100">
                <a:effectLst/>
                <a:latin typeface="Verdana"/>
                <a:ea typeface="Aptos" panose="020B0004020202020204" pitchFamily="34" charset="0"/>
                <a:cs typeface="Times New Roman"/>
              </a:rPr>
              <a:t>Synspedagogisk kompetanse- </a:t>
            </a:r>
            <a:r>
              <a:rPr lang="nb-NO" sz="2400" kern="100" err="1">
                <a:effectLst/>
                <a:latin typeface="Verdana"/>
                <a:ea typeface="Aptos" panose="020B0004020202020204" pitchFamily="34" charset="0"/>
                <a:cs typeface="Times New Roman"/>
              </a:rPr>
              <a:t>Statped</a:t>
            </a:r>
            <a:r>
              <a:rPr lang="nb-NO" sz="2400" kern="100">
                <a:effectLst/>
                <a:latin typeface="Verdana"/>
                <a:ea typeface="Aptos" panose="020B0004020202020204" pitchFamily="34" charset="0"/>
                <a:cs typeface="Times New Roman"/>
              </a:rPr>
              <a:t> </a:t>
            </a:r>
            <a:r>
              <a:rPr lang="nb-NO" sz="2400" kern="100">
                <a:latin typeface="Verdana"/>
                <a:ea typeface="Aptos" panose="020B0004020202020204" pitchFamily="34" charset="0"/>
                <a:cs typeface="Times New Roman"/>
              </a:rPr>
              <a:t>mm.</a:t>
            </a:r>
            <a:endParaRPr lang="nb-NO" sz="2400" kern="100">
              <a:effectLst/>
              <a:latin typeface="Verdana"/>
              <a:ea typeface="Aptos" panose="020B0004020202020204" pitchFamily="34" charset="0"/>
              <a:cs typeface="Times New Roman"/>
            </a:endParaRPr>
          </a:p>
          <a:p>
            <a:pPr lvl="0">
              <a:lnSpc>
                <a:spcPct val="107000"/>
              </a:lnSpc>
            </a:pPr>
            <a:endParaRPr lang="nb-NO" sz="2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2400" i="1" kern="100">
                <a:effectLst/>
                <a:latin typeface="Verdana"/>
                <a:ea typeface="Aptos" panose="020B0004020202020204" pitchFamily="34" charset="0"/>
                <a:cs typeface="Times New Roman"/>
              </a:rPr>
              <a:t>Organisering av undervisninga</a:t>
            </a:r>
            <a:endParaRPr lang="nb-NO" sz="2400" kern="100">
              <a:effectLst/>
              <a:latin typeface="Verdana"/>
              <a:ea typeface="Aptos" panose="020B0004020202020204" pitchFamily="34" charset="0"/>
              <a:cs typeface="Times New Roman"/>
            </a:endParaRPr>
          </a:p>
          <a:p>
            <a:endParaRPr lang="nb-NO" sz="2000">
              <a:latin typeface="Avenir Black"/>
            </a:endParaRPr>
          </a:p>
        </p:txBody>
      </p:sp>
    </p:spTree>
    <p:extLst>
      <p:ext uri="{BB962C8B-B14F-4D97-AF65-F5344CB8AC3E}">
        <p14:creationId xmlns:p14="http://schemas.microsoft.com/office/powerpoint/2010/main" val="1920149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4846212" cy="6858000"/>
          </a:xfrm>
          <a:prstGeom prst="rect">
            <a:avLst/>
          </a:prstGeom>
        </p:spPr>
      </p:pic>
      <p:sp>
        <p:nvSpPr>
          <p:cNvPr id="3" name="Tittel 2">
            <a:extLst>
              <a:ext uri="{FF2B5EF4-FFF2-40B4-BE49-F238E27FC236}">
                <a16:creationId xmlns:a16="http://schemas.microsoft.com/office/drawing/2014/main" id="{CC2A99F0-BA4A-F602-0B0A-98E02B35AFE3}"/>
              </a:ext>
            </a:extLst>
          </p:cNvPr>
          <p:cNvSpPr txBox="1">
            <a:spLocks noGrp="1"/>
          </p:cNvSpPr>
          <p:nvPr>
            <p:ph type="title" idx="4294967295"/>
          </p:nvPr>
        </p:nvSpPr>
        <p:spPr>
          <a:xfrm>
            <a:off x="759215" y="1221949"/>
            <a:ext cx="332777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Avenir Heavy"/>
                <a:ea typeface="+mn-ea"/>
                <a:cs typeface="+mn-cs"/>
              </a:rPr>
              <a:t>Sosial inkludering</a:t>
            </a:r>
            <a:endParaRPr kumimoji="0" lang="nb-NO" sz="4400" b="1" i="0" u="none" strike="noStrike" kern="1200" cap="none" spc="0" normalizeH="0" baseline="0" noProof="0">
              <a:ln>
                <a:noFill/>
              </a:ln>
              <a:solidFill>
                <a:schemeClr val="tx1"/>
              </a:solidFill>
              <a:effectLst/>
              <a:uLnTx/>
              <a:uFillTx/>
              <a:latin typeface="+mn-lt"/>
              <a:ea typeface="+mn-ea"/>
              <a:cs typeface="+mn-cs"/>
            </a:endParaRPr>
          </a:p>
        </p:txBody>
      </p:sp>
      <p:sp>
        <p:nvSpPr>
          <p:cNvPr id="5" name="Tittel 1">
            <a:extLst>
              <a:ext uri="{FF2B5EF4-FFF2-40B4-BE49-F238E27FC236}">
                <a16:creationId xmlns:a16="http://schemas.microsoft.com/office/drawing/2014/main" id="{C41ADB1F-B9F9-A0AD-6AA9-2B861EFCC556}"/>
              </a:ext>
            </a:extLst>
          </p:cNvPr>
          <p:cNvSpPr txBox="1">
            <a:spLocks/>
          </p:cNvSpPr>
          <p:nvPr/>
        </p:nvSpPr>
        <p:spPr>
          <a:xfrm>
            <a:off x="5269472" y="966787"/>
            <a:ext cx="6548333" cy="4924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nb-NO" sz="2800">
              <a:latin typeface="Avenir Book" panose="02000503020000020003" pitchFamily="2" charset="0"/>
            </a:endParaRPr>
          </a:p>
          <a:p>
            <a:pPr marL="342900" lvl="0" indent="-342900">
              <a:lnSpc>
                <a:spcPct val="107000"/>
              </a:lnSpc>
              <a:buFont typeface="Symbol" panose="05050102010706020507" pitchFamily="18" charset="2"/>
              <a:buChar char=""/>
            </a:pPr>
            <a:r>
              <a:rPr lang="nb-NO" sz="3200" kern="100">
                <a:effectLst/>
                <a:latin typeface="Verdana" panose="020B0604030504040204" pitchFamily="34" charset="0"/>
                <a:ea typeface="Aptos" panose="020B0004020202020204" pitchFamily="34" charset="0"/>
                <a:cs typeface="Times New Roman" panose="02020603050405020304" pitchFamily="18" charset="0"/>
              </a:rPr>
              <a:t>Eventuelt aktiviteter i pausene</a:t>
            </a:r>
          </a:p>
          <a:p>
            <a:pPr marL="342900" lvl="0" indent="-342900">
              <a:lnSpc>
                <a:spcPct val="107000"/>
              </a:lnSpc>
              <a:buFont typeface="Symbol" panose="05050102010706020507" pitchFamily="18" charset="2"/>
              <a:buChar char=""/>
            </a:pPr>
            <a:endParaRPr lang="nb-NO" sz="3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3200" kern="100">
                <a:effectLst/>
                <a:latin typeface="Verdana" panose="020B0604030504040204" pitchFamily="34" charset="0"/>
                <a:ea typeface="Aptos" panose="020B0004020202020204" pitchFamily="34" charset="0"/>
                <a:cs typeface="Times New Roman" panose="02020603050405020304" pitchFamily="18" charset="0"/>
              </a:rPr>
              <a:t>Inkludering i timene</a:t>
            </a:r>
            <a:endParaRPr lang="nb-NO" sz="3200" kern="100">
              <a:effectLst/>
              <a:latin typeface="Aptos" panose="020B0004020202020204" pitchFamily="34" charset="0"/>
              <a:ea typeface="Aptos" panose="020B0004020202020204" pitchFamily="34" charset="0"/>
              <a:cs typeface="Times New Roman" panose="02020603050405020304" pitchFamily="18" charset="0"/>
            </a:endParaRPr>
          </a:p>
          <a:p>
            <a:pPr lvl="0">
              <a:lnSpc>
                <a:spcPct val="115000"/>
              </a:lnSpc>
            </a:pPr>
            <a:r>
              <a:rPr lang="nb-NO" sz="5500" kern="100">
                <a:latin typeface="Verdana" panose="020B0604030504040204" pitchFamily="34" charset="0"/>
                <a:ea typeface="Aptos" panose="020B0004020202020204" pitchFamily="34" charset="0"/>
                <a:cs typeface="Times New Roman" panose="02020603050405020304" pitchFamily="18" charset="0"/>
              </a:rPr>
              <a:t> </a:t>
            </a:r>
            <a:endParaRPr lang="nb-NO" sz="5100">
              <a:effectLst/>
              <a:latin typeface="Avenir Book" panose="02000503020000020003" pitchFamily="2" charset="0"/>
            </a:endParaRPr>
          </a:p>
          <a:p>
            <a:endParaRPr lang="nb-NO" sz="3600">
              <a:effectLst/>
              <a:latin typeface="Avenir Book" panose="02000503020000020003" pitchFamily="2" charset="0"/>
            </a:endParaRPr>
          </a:p>
          <a:p>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Tree>
    <p:extLst>
      <p:ext uri="{BB962C8B-B14F-4D97-AF65-F5344CB8AC3E}">
        <p14:creationId xmlns:p14="http://schemas.microsoft.com/office/powerpoint/2010/main" val="1896803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descr="I en turkis elipse står det:&#10;Vi har hele tide med oss:&#10;FN-konvensjonen CRPD&#10;Bærekraftsmålene og &#10;Likestillings- og diskrimineringsloven.">
            <a:extLst>
              <a:ext uri="{FF2B5EF4-FFF2-40B4-BE49-F238E27FC236}">
                <a16:creationId xmlns:a16="http://schemas.microsoft.com/office/drawing/2014/main" id="{65C2A4CE-B4F4-1DEC-4400-EE86A2B2D8F4}"/>
              </a:ext>
            </a:extLst>
          </p:cNvPr>
          <p:cNvSpPr>
            <a:spLocks noGrp="1"/>
          </p:cNvSpPr>
          <p:nvPr>
            <p:ph type="title" idx="4294967295"/>
          </p:nvPr>
        </p:nvSpPr>
        <p:spPr>
          <a:xfrm>
            <a:off x="738553" y="545122"/>
            <a:ext cx="4345693" cy="4190491"/>
          </a:xfrm>
          <a:prstGeom prst="ellipse">
            <a:avLst/>
          </a:prstGeom>
          <a:solidFill>
            <a:srgbClr val="91D4D4"/>
          </a:solidFill>
          <a:ln w="12700" cap="flat" cmpd="sng" algn="ctr">
            <a:noFill/>
            <a:prstDash val="solid"/>
            <a:miter lim="800000"/>
          </a:ln>
          <a:effectLst/>
        </p:spPr>
        <p:style>
          <a:lnRef idx="2">
            <a:schemeClr val="dk1">
              <a:shade val="15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5400" b="1" i="0" u="none" strike="noStrike" kern="1200" cap="none" spc="0" normalizeH="0" baseline="0" noProof="0">
                <a:ln>
                  <a:noFill/>
                </a:ln>
                <a:solidFill>
                  <a:schemeClr val="tx1"/>
                </a:solidFill>
                <a:effectLst/>
                <a:uLnTx/>
                <a:uFillTx/>
                <a:latin typeface="+mn-lt"/>
                <a:ea typeface="+mn-ea"/>
                <a:cs typeface="+mn-cs"/>
              </a:rPr>
              <a:t>Hørsel  </a:t>
            </a:r>
          </a:p>
        </p:txBody>
      </p:sp>
      <p:sp>
        <p:nvSpPr>
          <p:cNvPr id="5" name="Tittel 1">
            <a:extLst>
              <a:ext uri="{FF2B5EF4-FFF2-40B4-BE49-F238E27FC236}">
                <a16:creationId xmlns:a16="http://schemas.microsoft.com/office/drawing/2014/main" id="{82819C77-03A2-86A0-C83F-22FE98D7F52E}"/>
              </a:ext>
            </a:extLst>
          </p:cNvPr>
          <p:cNvSpPr txBox="1">
            <a:spLocks/>
          </p:cNvSpPr>
          <p:nvPr/>
        </p:nvSpPr>
        <p:spPr>
          <a:xfrm>
            <a:off x="3807707" y="4628325"/>
            <a:ext cx="5129816" cy="12362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nb-NO" sz="4000" b="1">
                <a:solidFill>
                  <a:srgbClr val="6198B0"/>
                </a:solidFill>
                <a:latin typeface="Avenir Black" panose="02000503020000020003" pitchFamily="2" charset="0"/>
                <a:ea typeface="+mn-ea"/>
                <a:cs typeface="+mn-cs"/>
              </a:rPr>
              <a:t>Inkludering – hørsel</a:t>
            </a:r>
          </a:p>
          <a:p>
            <a:pPr>
              <a:lnSpc>
                <a:spcPct val="100000"/>
              </a:lnSpc>
              <a:spcBef>
                <a:spcPts val="0"/>
              </a:spcBef>
            </a:pPr>
            <a:r>
              <a:rPr lang="nb-NO" sz="2800" b="1">
                <a:latin typeface="Avenir Black" panose="02000503020000020003" pitchFamily="2" charset="0"/>
                <a:ea typeface="+mn-ea"/>
                <a:cs typeface="+mn-cs"/>
              </a:rPr>
              <a:t>Seniorrådgiver, Marit Winjor</a:t>
            </a:r>
          </a:p>
        </p:txBody>
      </p:sp>
      <p:pic>
        <p:nvPicPr>
          <p:cNvPr id="3" name="Plassholder for bilde 7" descr="Bilde der to personer spiller sjakk. Den vi ser bakfra har cochleaimplantat">
            <a:extLst>
              <a:ext uri="{FF2B5EF4-FFF2-40B4-BE49-F238E27FC236}">
                <a16:creationId xmlns:a16="http://schemas.microsoft.com/office/drawing/2014/main" id="{6EC2B5C9-DD9C-2CC2-9A28-2EDCC4FE5164}"/>
              </a:ext>
              <a:ext uri="{C183D7F6-B498-43B3-948B-1728B52AA6E4}">
                <adec:decorative xmlns:adec="http://schemas.microsoft.com/office/drawing/2017/decorative" val="0"/>
              </a:ext>
            </a:extLst>
          </p:cNvPr>
          <p:cNvPicPr>
            <a:picLocks noChangeAspect="1"/>
          </p:cNvPicPr>
          <p:nvPr/>
        </p:nvPicPr>
        <p:blipFill>
          <a:blip r:embed="rId3"/>
          <a:srcRect l="12841" r="12841"/>
          <a:stretch>
            <a:fillRect/>
          </a:stretch>
        </p:blipFill>
        <p:spPr>
          <a:xfrm>
            <a:off x="6518687" y="0"/>
            <a:ext cx="5673313" cy="5090240"/>
          </a:xfrm>
          <a:custGeom>
            <a:avLst/>
            <a:gdLst>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5055085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400783 w 5663952"/>
              <a:gd name="connsiteY3" fmla="*/ 4335238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15093 w 5679045"/>
              <a:gd name="connsiteY0" fmla="*/ 0 h 5055085"/>
              <a:gd name="connsiteX1" fmla="*/ 5679045 w 5679045"/>
              <a:gd name="connsiteY1" fmla="*/ 0 h 5055085"/>
              <a:gd name="connsiteX2" fmla="*/ 5679045 w 5679045"/>
              <a:gd name="connsiteY2" fmla="*/ 5055085 h 5055085"/>
              <a:gd name="connsiteX3" fmla="*/ 1279688 w 5679045"/>
              <a:gd name="connsiteY3" fmla="*/ 3916949 h 5055085"/>
              <a:gd name="connsiteX4" fmla="*/ 15093 w 5679045"/>
              <a:gd name="connsiteY4" fmla="*/ 0 h 5055085"/>
              <a:gd name="connsiteX0" fmla="*/ 15093 w 5679045"/>
              <a:gd name="connsiteY0" fmla="*/ 0 h 5055085"/>
              <a:gd name="connsiteX1" fmla="*/ 5679045 w 5679045"/>
              <a:gd name="connsiteY1" fmla="*/ 0 h 5055085"/>
              <a:gd name="connsiteX2" fmla="*/ 5679045 w 5679045"/>
              <a:gd name="connsiteY2" fmla="*/ 5055085 h 5055085"/>
              <a:gd name="connsiteX3" fmla="*/ 1279688 w 5679045"/>
              <a:gd name="connsiteY3" fmla="*/ 3916949 h 5055085"/>
              <a:gd name="connsiteX4" fmla="*/ 15093 w 5679045"/>
              <a:gd name="connsiteY4" fmla="*/ 0 h 5055085"/>
              <a:gd name="connsiteX0" fmla="*/ 12891 w 5676843"/>
              <a:gd name="connsiteY0" fmla="*/ 0 h 5055085"/>
              <a:gd name="connsiteX1" fmla="*/ 5676843 w 5676843"/>
              <a:gd name="connsiteY1" fmla="*/ 0 h 5055085"/>
              <a:gd name="connsiteX2" fmla="*/ 5676843 w 5676843"/>
              <a:gd name="connsiteY2" fmla="*/ 5055085 h 5055085"/>
              <a:gd name="connsiteX3" fmla="*/ 1277486 w 5676843"/>
              <a:gd name="connsiteY3" fmla="*/ 3916949 h 5055085"/>
              <a:gd name="connsiteX4" fmla="*/ 12891 w 5676843"/>
              <a:gd name="connsiteY4" fmla="*/ 0 h 5055085"/>
              <a:gd name="connsiteX0" fmla="*/ 10019 w 5673971"/>
              <a:gd name="connsiteY0" fmla="*/ 0 h 5055085"/>
              <a:gd name="connsiteX1" fmla="*/ 5673971 w 5673971"/>
              <a:gd name="connsiteY1" fmla="*/ 0 h 5055085"/>
              <a:gd name="connsiteX2" fmla="*/ 5673971 w 5673971"/>
              <a:gd name="connsiteY2" fmla="*/ 5055085 h 5055085"/>
              <a:gd name="connsiteX3" fmla="*/ 1274614 w 5673971"/>
              <a:gd name="connsiteY3" fmla="*/ 3916949 h 5055085"/>
              <a:gd name="connsiteX4" fmla="*/ 10019 w 5673971"/>
              <a:gd name="connsiteY4" fmla="*/ 0 h 5055085"/>
              <a:gd name="connsiteX0" fmla="*/ 12890 w 5676842"/>
              <a:gd name="connsiteY0" fmla="*/ 0 h 5055085"/>
              <a:gd name="connsiteX1" fmla="*/ 5676842 w 5676842"/>
              <a:gd name="connsiteY1" fmla="*/ 0 h 5055085"/>
              <a:gd name="connsiteX2" fmla="*/ 5676842 w 5676842"/>
              <a:gd name="connsiteY2" fmla="*/ 5055085 h 5055085"/>
              <a:gd name="connsiteX3" fmla="*/ 1277485 w 5676842"/>
              <a:gd name="connsiteY3" fmla="*/ 3916949 h 5055085"/>
              <a:gd name="connsiteX4" fmla="*/ 12890 w 5676842"/>
              <a:gd name="connsiteY4" fmla="*/ 0 h 5055085"/>
              <a:gd name="connsiteX0" fmla="*/ 9062 w 5673014"/>
              <a:gd name="connsiteY0" fmla="*/ 0 h 5055085"/>
              <a:gd name="connsiteX1" fmla="*/ 5673014 w 5673014"/>
              <a:gd name="connsiteY1" fmla="*/ 0 h 5055085"/>
              <a:gd name="connsiteX2" fmla="*/ 5673014 w 5673014"/>
              <a:gd name="connsiteY2" fmla="*/ 5055085 h 5055085"/>
              <a:gd name="connsiteX3" fmla="*/ 1273657 w 5673014"/>
              <a:gd name="connsiteY3" fmla="*/ 3916949 h 5055085"/>
              <a:gd name="connsiteX4" fmla="*/ 9062 w 5673014"/>
              <a:gd name="connsiteY4" fmla="*/ 0 h 5055085"/>
              <a:gd name="connsiteX0" fmla="*/ 13475 w 5677427"/>
              <a:gd name="connsiteY0" fmla="*/ 0 h 5055085"/>
              <a:gd name="connsiteX1" fmla="*/ 5677427 w 5677427"/>
              <a:gd name="connsiteY1" fmla="*/ 0 h 5055085"/>
              <a:gd name="connsiteX2" fmla="*/ 5677427 w 5677427"/>
              <a:gd name="connsiteY2" fmla="*/ 5055085 h 5055085"/>
              <a:gd name="connsiteX3" fmla="*/ 1112700 w 5677427"/>
              <a:gd name="connsiteY3" fmla="*/ 3771035 h 5055085"/>
              <a:gd name="connsiteX4" fmla="*/ 13475 w 5677427"/>
              <a:gd name="connsiteY4" fmla="*/ 0 h 5055085"/>
              <a:gd name="connsiteX0" fmla="*/ 21035 w 5684987"/>
              <a:gd name="connsiteY0" fmla="*/ 0 h 5055085"/>
              <a:gd name="connsiteX1" fmla="*/ 5684987 w 5684987"/>
              <a:gd name="connsiteY1" fmla="*/ 0 h 5055085"/>
              <a:gd name="connsiteX2" fmla="*/ 5684987 w 5684987"/>
              <a:gd name="connsiteY2" fmla="*/ 5055085 h 5055085"/>
              <a:gd name="connsiteX3" fmla="*/ 1120260 w 5684987"/>
              <a:gd name="connsiteY3" fmla="*/ 3771035 h 5055085"/>
              <a:gd name="connsiteX4" fmla="*/ 21035 w 5684987"/>
              <a:gd name="connsiteY4" fmla="*/ 0 h 5055085"/>
              <a:gd name="connsiteX0" fmla="*/ 13476 w 5677428"/>
              <a:gd name="connsiteY0" fmla="*/ 0 h 5055085"/>
              <a:gd name="connsiteX1" fmla="*/ 5677428 w 5677428"/>
              <a:gd name="connsiteY1" fmla="*/ 0 h 5055085"/>
              <a:gd name="connsiteX2" fmla="*/ 5677428 w 5677428"/>
              <a:gd name="connsiteY2" fmla="*/ 5055085 h 5055085"/>
              <a:gd name="connsiteX3" fmla="*/ 1112701 w 5677428"/>
              <a:gd name="connsiteY3" fmla="*/ 3771035 h 5055085"/>
              <a:gd name="connsiteX4" fmla="*/ 13476 w 5677428"/>
              <a:gd name="connsiteY4" fmla="*/ 0 h 5055085"/>
              <a:gd name="connsiteX0" fmla="*/ 15907 w 5679859"/>
              <a:gd name="connsiteY0" fmla="*/ 0 h 5055085"/>
              <a:gd name="connsiteX1" fmla="*/ 5679859 w 5679859"/>
              <a:gd name="connsiteY1" fmla="*/ 0 h 5055085"/>
              <a:gd name="connsiteX2" fmla="*/ 5679859 w 5679859"/>
              <a:gd name="connsiteY2" fmla="*/ 5055085 h 5055085"/>
              <a:gd name="connsiteX3" fmla="*/ 1115132 w 5679859"/>
              <a:gd name="connsiteY3" fmla="*/ 3771035 h 5055085"/>
              <a:gd name="connsiteX4" fmla="*/ 15907 w 5679859"/>
              <a:gd name="connsiteY4" fmla="*/ 0 h 5055085"/>
              <a:gd name="connsiteX0" fmla="*/ 15907 w 5679859"/>
              <a:gd name="connsiteY0" fmla="*/ 0 h 5055085"/>
              <a:gd name="connsiteX1" fmla="*/ 5679859 w 5679859"/>
              <a:gd name="connsiteY1" fmla="*/ 0 h 5055085"/>
              <a:gd name="connsiteX2" fmla="*/ 5679859 w 5679859"/>
              <a:gd name="connsiteY2" fmla="*/ 5055085 h 5055085"/>
              <a:gd name="connsiteX3" fmla="*/ 1115132 w 5679859"/>
              <a:gd name="connsiteY3" fmla="*/ 3771035 h 5055085"/>
              <a:gd name="connsiteX4" fmla="*/ 15907 w 5679859"/>
              <a:gd name="connsiteY4" fmla="*/ 0 h 5055085"/>
              <a:gd name="connsiteX0" fmla="*/ 17392 w 5681344"/>
              <a:gd name="connsiteY0" fmla="*/ 0 h 5055085"/>
              <a:gd name="connsiteX1" fmla="*/ 5681344 w 5681344"/>
              <a:gd name="connsiteY1" fmla="*/ 0 h 5055085"/>
              <a:gd name="connsiteX2" fmla="*/ 5681344 w 5681344"/>
              <a:gd name="connsiteY2" fmla="*/ 5055085 h 5055085"/>
              <a:gd name="connsiteX3" fmla="*/ 1116617 w 5681344"/>
              <a:gd name="connsiteY3" fmla="*/ 3771035 h 5055085"/>
              <a:gd name="connsiteX4" fmla="*/ 17392 w 5681344"/>
              <a:gd name="connsiteY4" fmla="*/ 0 h 5055085"/>
              <a:gd name="connsiteX0" fmla="*/ 13706 w 5677658"/>
              <a:gd name="connsiteY0" fmla="*/ 0 h 5055085"/>
              <a:gd name="connsiteX1" fmla="*/ 5677658 w 5677658"/>
              <a:gd name="connsiteY1" fmla="*/ 0 h 5055085"/>
              <a:gd name="connsiteX2" fmla="*/ 5677658 w 5677658"/>
              <a:gd name="connsiteY2" fmla="*/ 5055085 h 5055085"/>
              <a:gd name="connsiteX3" fmla="*/ 1190752 w 5677658"/>
              <a:gd name="connsiteY3" fmla="*/ 3839129 h 5055085"/>
              <a:gd name="connsiteX4" fmla="*/ 13706 w 5677658"/>
              <a:gd name="connsiteY4" fmla="*/ 0 h 5055085"/>
              <a:gd name="connsiteX0" fmla="*/ 7606 w 5671558"/>
              <a:gd name="connsiteY0" fmla="*/ 0 h 5055085"/>
              <a:gd name="connsiteX1" fmla="*/ 5671558 w 5671558"/>
              <a:gd name="connsiteY1" fmla="*/ 0 h 5055085"/>
              <a:gd name="connsiteX2" fmla="*/ 5671558 w 5671558"/>
              <a:gd name="connsiteY2" fmla="*/ 5055085 h 5055085"/>
              <a:gd name="connsiteX3" fmla="*/ 1184652 w 5671558"/>
              <a:gd name="connsiteY3" fmla="*/ 3839129 h 5055085"/>
              <a:gd name="connsiteX4" fmla="*/ 7606 w 5671558"/>
              <a:gd name="connsiteY4" fmla="*/ 0 h 5055085"/>
              <a:gd name="connsiteX0" fmla="*/ 7606 w 5671558"/>
              <a:gd name="connsiteY0" fmla="*/ 0 h 5055085"/>
              <a:gd name="connsiteX1" fmla="*/ 5671558 w 5671558"/>
              <a:gd name="connsiteY1" fmla="*/ 0 h 5055085"/>
              <a:gd name="connsiteX2" fmla="*/ 5671558 w 5671558"/>
              <a:gd name="connsiteY2" fmla="*/ 5055085 h 5055085"/>
              <a:gd name="connsiteX3" fmla="*/ 1184652 w 5671558"/>
              <a:gd name="connsiteY3" fmla="*/ 3839129 h 5055085"/>
              <a:gd name="connsiteX4" fmla="*/ 7606 w 5671558"/>
              <a:gd name="connsiteY4" fmla="*/ 0 h 5055085"/>
              <a:gd name="connsiteX0" fmla="*/ 7874 w 5671826"/>
              <a:gd name="connsiteY0" fmla="*/ 0 h 5055085"/>
              <a:gd name="connsiteX1" fmla="*/ 5671826 w 5671826"/>
              <a:gd name="connsiteY1" fmla="*/ 0 h 5055085"/>
              <a:gd name="connsiteX2" fmla="*/ 5671826 w 5671826"/>
              <a:gd name="connsiteY2" fmla="*/ 5055085 h 5055085"/>
              <a:gd name="connsiteX3" fmla="*/ 1165465 w 5671826"/>
              <a:gd name="connsiteY3" fmla="*/ 3839129 h 5055085"/>
              <a:gd name="connsiteX4" fmla="*/ 7874 w 5671826"/>
              <a:gd name="connsiteY4" fmla="*/ 0 h 5055085"/>
              <a:gd name="connsiteX0" fmla="*/ 14496 w 5678448"/>
              <a:gd name="connsiteY0" fmla="*/ 0 h 5055085"/>
              <a:gd name="connsiteX1" fmla="*/ 5678448 w 5678448"/>
              <a:gd name="connsiteY1" fmla="*/ 0 h 5055085"/>
              <a:gd name="connsiteX2" fmla="*/ 5678448 w 5678448"/>
              <a:gd name="connsiteY2" fmla="*/ 5055085 h 5055085"/>
              <a:gd name="connsiteX3" fmla="*/ 1172087 w 5678448"/>
              <a:gd name="connsiteY3" fmla="*/ 3839129 h 5055085"/>
              <a:gd name="connsiteX4" fmla="*/ 14496 w 5678448"/>
              <a:gd name="connsiteY4" fmla="*/ 0 h 5055085"/>
              <a:gd name="connsiteX0" fmla="*/ 10095 w 5674047"/>
              <a:gd name="connsiteY0" fmla="*/ 0 h 5055085"/>
              <a:gd name="connsiteX1" fmla="*/ 5674047 w 5674047"/>
              <a:gd name="connsiteY1" fmla="*/ 0 h 5055085"/>
              <a:gd name="connsiteX2" fmla="*/ 5674047 w 5674047"/>
              <a:gd name="connsiteY2" fmla="*/ 5055085 h 5055085"/>
              <a:gd name="connsiteX3" fmla="*/ 1167686 w 5674047"/>
              <a:gd name="connsiteY3" fmla="*/ 3839129 h 5055085"/>
              <a:gd name="connsiteX4" fmla="*/ 10095 w 5674047"/>
              <a:gd name="connsiteY4" fmla="*/ 0 h 5055085"/>
              <a:gd name="connsiteX0" fmla="*/ 7365 w 5671317"/>
              <a:gd name="connsiteY0" fmla="*/ 0 h 5055085"/>
              <a:gd name="connsiteX1" fmla="*/ 5671317 w 5671317"/>
              <a:gd name="connsiteY1" fmla="*/ 0 h 5055085"/>
              <a:gd name="connsiteX2" fmla="*/ 5671317 w 5671317"/>
              <a:gd name="connsiteY2" fmla="*/ 5055085 h 5055085"/>
              <a:gd name="connsiteX3" fmla="*/ 1164956 w 5671317"/>
              <a:gd name="connsiteY3" fmla="*/ 3839129 h 5055085"/>
              <a:gd name="connsiteX4" fmla="*/ 7365 w 5671317"/>
              <a:gd name="connsiteY4" fmla="*/ 0 h 5055085"/>
              <a:gd name="connsiteX0" fmla="*/ 12090 w 5676042"/>
              <a:gd name="connsiteY0" fmla="*/ 0 h 5055085"/>
              <a:gd name="connsiteX1" fmla="*/ 5676042 w 5676042"/>
              <a:gd name="connsiteY1" fmla="*/ 0 h 5055085"/>
              <a:gd name="connsiteX2" fmla="*/ 5676042 w 5676042"/>
              <a:gd name="connsiteY2" fmla="*/ 5055085 h 5055085"/>
              <a:gd name="connsiteX3" fmla="*/ 936217 w 5676042"/>
              <a:gd name="connsiteY3" fmla="*/ 3518116 h 5055085"/>
              <a:gd name="connsiteX4" fmla="*/ 12090 w 5676042"/>
              <a:gd name="connsiteY4" fmla="*/ 0 h 5055085"/>
              <a:gd name="connsiteX0" fmla="*/ 11246 w 5675198"/>
              <a:gd name="connsiteY0" fmla="*/ 0 h 5055085"/>
              <a:gd name="connsiteX1" fmla="*/ 5675198 w 5675198"/>
              <a:gd name="connsiteY1" fmla="*/ 0 h 5055085"/>
              <a:gd name="connsiteX2" fmla="*/ 5675198 w 5675198"/>
              <a:gd name="connsiteY2" fmla="*/ 5055085 h 5055085"/>
              <a:gd name="connsiteX3" fmla="*/ 935373 w 5675198"/>
              <a:gd name="connsiteY3" fmla="*/ 3518116 h 5055085"/>
              <a:gd name="connsiteX4" fmla="*/ 11246 w 5675198"/>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089497 w 5663952"/>
              <a:gd name="connsiteY3" fmla="*/ 3751580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60533"/>
              <a:gd name="connsiteX1" fmla="*/ 5663952 w 5663952"/>
              <a:gd name="connsiteY1" fmla="*/ 0 h 5060533"/>
              <a:gd name="connsiteX2" fmla="*/ 5663952 w 5663952"/>
              <a:gd name="connsiteY2" fmla="*/ 5055085 h 5060533"/>
              <a:gd name="connsiteX3" fmla="*/ 1235412 w 5663952"/>
              <a:gd name="connsiteY3" fmla="*/ 3946133 h 5060533"/>
              <a:gd name="connsiteX4" fmla="*/ 0 w 5663952"/>
              <a:gd name="connsiteY4" fmla="*/ 0 h 5060533"/>
              <a:gd name="connsiteX0" fmla="*/ 0 w 5663952"/>
              <a:gd name="connsiteY0" fmla="*/ 0 h 5059649"/>
              <a:gd name="connsiteX1" fmla="*/ 5663952 w 5663952"/>
              <a:gd name="connsiteY1" fmla="*/ 0 h 5059649"/>
              <a:gd name="connsiteX2" fmla="*/ 5663952 w 5663952"/>
              <a:gd name="connsiteY2" fmla="*/ 5055085 h 5059649"/>
              <a:gd name="connsiteX3" fmla="*/ 1235412 w 5663952"/>
              <a:gd name="connsiteY3" fmla="*/ 3946133 h 5059649"/>
              <a:gd name="connsiteX4" fmla="*/ 0 w 5663952"/>
              <a:gd name="connsiteY4" fmla="*/ 0 h 5059649"/>
              <a:gd name="connsiteX0" fmla="*/ 0 w 5663952"/>
              <a:gd name="connsiteY0" fmla="*/ 0 h 5058988"/>
              <a:gd name="connsiteX1" fmla="*/ 5663952 w 5663952"/>
              <a:gd name="connsiteY1" fmla="*/ 0 h 5058988"/>
              <a:gd name="connsiteX2" fmla="*/ 5663952 w 5663952"/>
              <a:gd name="connsiteY2" fmla="*/ 5055085 h 5058988"/>
              <a:gd name="connsiteX3" fmla="*/ 1235412 w 5663952"/>
              <a:gd name="connsiteY3" fmla="*/ 3946133 h 5058988"/>
              <a:gd name="connsiteX4" fmla="*/ 0 w 5663952"/>
              <a:gd name="connsiteY4" fmla="*/ 0 h 5058988"/>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0 h 5055085"/>
              <a:gd name="connsiteX0" fmla="*/ 0 w 5663952"/>
              <a:gd name="connsiteY0" fmla="*/ 0 h 5064199"/>
              <a:gd name="connsiteX1" fmla="*/ 5663952 w 5663952"/>
              <a:gd name="connsiteY1" fmla="*/ 0 h 5064199"/>
              <a:gd name="connsiteX2" fmla="*/ 5663952 w 5663952"/>
              <a:gd name="connsiteY2" fmla="*/ 5055085 h 5064199"/>
              <a:gd name="connsiteX3" fmla="*/ 0 w 5663952"/>
              <a:gd name="connsiteY3" fmla="*/ 0 h 5064199"/>
              <a:gd name="connsiteX0" fmla="*/ 0 w 5663952"/>
              <a:gd name="connsiteY0" fmla="*/ 0 h 5070500"/>
              <a:gd name="connsiteX1" fmla="*/ 5663952 w 5663952"/>
              <a:gd name="connsiteY1" fmla="*/ 0 h 5070500"/>
              <a:gd name="connsiteX2" fmla="*/ 5663952 w 5663952"/>
              <a:gd name="connsiteY2" fmla="*/ 5055085 h 5070500"/>
              <a:gd name="connsiteX3" fmla="*/ 0 w 5663952"/>
              <a:gd name="connsiteY3" fmla="*/ 0 h 5070500"/>
              <a:gd name="connsiteX0" fmla="*/ 0 w 5663952"/>
              <a:gd name="connsiteY0" fmla="*/ 0 h 5070646"/>
              <a:gd name="connsiteX1" fmla="*/ 5663952 w 5663952"/>
              <a:gd name="connsiteY1" fmla="*/ 0 h 5070646"/>
              <a:gd name="connsiteX2" fmla="*/ 5663952 w 5663952"/>
              <a:gd name="connsiteY2" fmla="*/ 5055085 h 5070646"/>
              <a:gd name="connsiteX3" fmla="*/ 0 w 5663952"/>
              <a:gd name="connsiteY3" fmla="*/ 0 h 5070646"/>
              <a:gd name="connsiteX0" fmla="*/ 0 w 5663952"/>
              <a:gd name="connsiteY0" fmla="*/ 0 h 5069090"/>
              <a:gd name="connsiteX1" fmla="*/ 5663952 w 5663952"/>
              <a:gd name="connsiteY1" fmla="*/ 0 h 5069090"/>
              <a:gd name="connsiteX2" fmla="*/ 5663952 w 5663952"/>
              <a:gd name="connsiteY2" fmla="*/ 5055085 h 5069090"/>
              <a:gd name="connsiteX3" fmla="*/ 0 w 5663952"/>
              <a:gd name="connsiteY3" fmla="*/ 0 h 5069090"/>
              <a:gd name="connsiteX0" fmla="*/ 0 w 5663952"/>
              <a:gd name="connsiteY0" fmla="*/ 0 h 5073756"/>
              <a:gd name="connsiteX1" fmla="*/ 5663952 w 5663952"/>
              <a:gd name="connsiteY1" fmla="*/ 0 h 5073756"/>
              <a:gd name="connsiteX2" fmla="*/ 5663952 w 5663952"/>
              <a:gd name="connsiteY2" fmla="*/ 5055085 h 5073756"/>
              <a:gd name="connsiteX3" fmla="*/ 0 w 5663952"/>
              <a:gd name="connsiteY3" fmla="*/ 0 h 5073756"/>
              <a:gd name="connsiteX0" fmla="*/ 0 w 5663952"/>
              <a:gd name="connsiteY0" fmla="*/ 0 h 5094353"/>
              <a:gd name="connsiteX1" fmla="*/ 5663952 w 5663952"/>
              <a:gd name="connsiteY1" fmla="*/ 0 h 5094353"/>
              <a:gd name="connsiteX2" fmla="*/ 5663952 w 5663952"/>
              <a:gd name="connsiteY2" fmla="*/ 5055085 h 5094353"/>
              <a:gd name="connsiteX3" fmla="*/ 0 w 5663952"/>
              <a:gd name="connsiteY3" fmla="*/ 0 h 5094353"/>
              <a:gd name="connsiteX0" fmla="*/ 20155 w 5684107"/>
              <a:gd name="connsiteY0" fmla="*/ 0 h 5089841"/>
              <a:gd name="connsiteX1" fmla="*/ 5684107 w 5684107"/>
              <a:gd name="connsiteY1" fmla="*/ 0 h 5089841"/>
              <a:gd name="connsiteX2" fmla="*/ 5684107 w 5684107"/>
              <a:gd name="connsiteY2" fmla="*/ 5055085 h 5089841"/>
              <a:gd name="connsiteX3" fmla="*/ 20155 w 5684107"/>
              <a:gd name="connsiteY3" fmla="*/ 0 h 5089841"/>
              <a:gd name="connsiteX0" fmla="*/ 4274 w 5668226"/>
              <a:gd name="connsiteY0" fmla="*/ 0 h 5088362"/>
              <a:gd name="connsiteX1" fmla="*/ 5668226 w 5668226"/>
              <a:gd name="connsiteY1" fmla="*/ 0 h 5088362"/>
              <a:gd name="connsiteX2" fmla="*/ 5668226 w 5668226"/>
              <a:gd name="connsiteY2" fmla="*/ 5055085 h 5088362"/>
              <a:gd name="connsiteX3" fmla="*/ 4274 w 5668226"/>
              <a:gd name="connsiteY3" fmla="*/ 0 h 5088362"/>
              <a:gd name="connsiteX0" fmla="*/ 0 w 5663952"/>
              <a:gd name="connsiteY0" fmla="*/ 0 h 5098351"/>
              <a:gd name="connsiteX1" fmla="*/ 5663952 w 5663952"/>
              <a:gd name="connsiteY1" fmla="*/ 0 h 5098351"/>
              <a:gd name="connsiteX2" fmla="*/ 5663952 w 5663952"/>
              <a:gd name="connsiteY2" fmla="*/ 5055085 h 5098351"/>
              <a:gd name="connsiteX3" fmla="*/ 0 w 5663952"/>
              <a:gd name="connsiteY3" fmla="*/ 0 h 5098351"/>
              <a:gd name="connsiteX0" fmla="*/ 0 w 5663952"/>
              <a:gd name="connsiteY0" fmla="*/ 0 h 5065455"/>
              <a:gd name="connsiteX1" fmla="*/ 5663952 w 5663952"/>
              <a:gd name="connsiteY1" fmla="*/ 0 h 5065455"/>
              <a:gd name="connsiteX2" fmla="*/ 5663952 w 5663952"/>
              <a:gd name="connsiteY2" fmla="*/ 5055085 h 5065455"/>
              <a:gd name="connsiteX3" fmla="*/ 0 w 5663952"/>
              <a:gd name="connsiteY3" fmla="*/ 0 h 5065455"/>
              <a:gd name="connsiteX0" fmla="*/ 0 w 5663952"/>
              <a:gd name="connsiteY0" fmla="*/ 0 h 5088966"/>
              <a:gd name="connsiteX1" fmla="*/ 5663952 w 5663952"/>
              <a:gd name="connsiteY1" fmla="*/ 0 h 5088966"/>
              <a:gd name="connsiteX2" fmla="*/ 5663952 w 5663952"/>
              <a:gd name="connsiteY2" fmla="*/ 5055085 h 5088966"/>
              <a:gd name="connsiteX3" fmla="*/ 0 w 5663952"/>
              <a:gd name="connsiteY3" fmla="*/ 0 h 5088966"/>
              <a:gd name="connsiteX0" fmla="*/ 18907 w 5682859"/>
              <a:gd name="connsiteY0" fmla="*/ 0 h 5083477"/>
              <a:gd name="connsiteX1" fmla="*/ 5682859 w 5682859"/>
              <a:gd name="connsiteY1" fmla="*/ 0 h 5083477"/>
              <a:gd name="connsiteX2" fmla="*/ 5682859 w 5682859"/>
              <a:gd name="connsiteY2" fmla="*/ 5055085 h 5083477"/>
              <a:gd name="connsiteX3" fmla="*/ 18907 w 5682859"/>
              <a:gd name="connsiteY3" fmla="*/ 0 h 5083477"/>
              <a:gd name="connsiteX0" fmla="*/ 18116 w 5682068"/>
              <a:gd name="connsiteY0" fmla="*/ 0 h 5103178"/>
              <a:gd name="connsiteX1" fmla="*/ 5682068 w 5682068"/>
              <a:gd name="connsiteY1" fmla="*/ 0 h 5103178"/>
              <a:gd name="connsiteX2" fmla="*/ 5682068 w 5682068"/>
              <a:gd name="connsiteY2" fmla="*/ 5055085 h 5103178"/>
              <a:gd name="connsiteX3" fmla="*/ 18116 w 5682068"/>
              <a:gd name="connsiteY3" fmla="*/ 0 h 5103178"/>
              <a:gd name="connsiteX0" fmla="*/ 17118 w 5806060"/>
              <a:gd name="connsiteY0" fmla="*/ 13157 h 5103421"/>
              <a:gd name="connsiteX1" fmla="*/ 5806060 w 5806060"/>
              <a:gd name="connsiteY1" fmla="*/ 0 h 5103421"/>
              <a:gd name="connsiteX2" fmla="*/ 5806060 w 5806060"/>
              <a:gd name="connsiteY2" fmla="*/ 5055085 h 5103421"/>
              <a:gd name="connsiteX3" fmla="*/ 17118 w 5806060"/>
              <a:gd name="connsiteY3" fmla="*/ 13157 h 5103421"/>
              <a:gd name="connsiteX0" fmla="*/ 3753 w 5792695"/>
              <a:gd name="connsiteY0" fmla="*/ 13157 h 5103421"/>
              <a:gd name="connsiteX1" fmla="*/ 5792695 w 5792695"/>
              <a:gd name="connsiteY1" fmla="*/ 0 h 5103421"/>
              <a:gd name="connsiteX2" fmla="*/ 5792695 w 5792695"/>
              <a:gd name="connsiteY2" fmla="*/ 5055085 h 5103421"/>
              <a:gd name="connsiteX3" fmla="*/ 3753 w 5792695"/>
              <a:gd name="connsiteY3" fmla="*/ 13157 h 5103421"/>
              <a:gd name="connsiteX0" fmla="*/ 0 w 5788942"/>
              <a:gd name="connsiteY0" fmla="*/ 13157 h 5103421"/>
              <a:gd name="connsiteX1" fmla="*/ 5788942 w 5788942"/>
              <a:gd name="connsiteY1" fmla="*/ 0 h 5103421"/>
              <a:gd name="connsiteX2" fmla="*/ 5788942 w 5788942"/>
              <a:gd name="connsiteY2" fmla="*/ 5055085 h 5103421"/>
              <a:gd name="connsiteX3" fmla="*/ 0 w 5788942"/>
              <a:gd name="connsiteY3" fmla="*/ 13157 h 5103421"/>
              <a:gd name="connsiteX0" fmla="*/ 0 w 5788942"/>
              <a:gd name="connsiteY0" fmla="*/ 13157 h 5068892"/>
              <a:gd name="connsiteX1" fmla="*/ 5788942 w 5788942"/>
              <a:gd name="connsiteY1" fmla="*/ 0 h 5068892"/>
              <a:gd name="connsiteX2" fmla="*/ 5788942 w 5788942"/>
              <a:gd name="connsiteY2" fmla="*/ 5055085 h 5068892"/>
              <a:gd name="connsiteX3" fmla="*/ 0 w 5788942"/>
              <a:gd name="connsiteY3" fmla="*/ 13157 h 5068892"/>
              <a:gd name="connsiteX0" fmla="*/ 0 w 5788942"/>
              <a:gd name="connsiteY0" fmla="*/ 13157 h 5055536"/>
              <a:gd name="connsiteX1" fmla="*/ 5788942 w 5788942"/>
              <a:gd name="connsiteY1" fmla="*/ 0 h 5055536"/>
              <a:gd name="connsiteX2" fmla="*/ 5788942 w 5788942"/>
              <a:gd name="connsiteY2" fmla="*/ 5055085 h 5055536"/>
              <a:gd name="connsiteX3" fmla="*/ 0 w 5788942"/>
              <a:gd name="connsiteY3" fmla="*/ 13157 h 5055536"/>
              <a:gd name="connsiteX0" fmla="*/ 0 w 5663952"/>
              <a:gd name="connsiteY0" fmla="*/ 0 h 5055533"/>
              <a:gd name="connsiteX1" fmla="*/ 5663952 w 5663952"/>
              <a:gd name="connsiteY1" fmla="*/ 0 h 5055533"/>
              <a:gd name="connsiteX2" fmla="*/ 5663952 w 5663952"/>
              <a:gd name="connsiteY2" fmla="*/ 5055085 h 5055533"/>
              <a:gd name="connsiteX3" fmla="*/ 0 w 5663952"/>
              <a:gd name="connsiteY3" fmla="*/ 0 h 5055533"/>
              <a:gd name="connsiteX0" fmla="*/ 0 w 5663952"/>
              <a:gd name="connsiteY0" fmla="*/ 0 h 5058282"/>
              <a:gd name="connsiteX1" fmla="*/ 5663952 w 5663952"/>
              <a:gd name="connsiteY1" fmla="*/ 0 h 5058282"/>
              <a:gd name="connsiteX2" fmla="*/ 5663952 w 5663952"/>
              <a:gd name="connsiteY2" fmla="*/ 5055085 h 5058282"/>
              <a:gd name="connsiteX3" fmla="*/ 0 w 5663952"/>
              <a:gd name="connsiteY3" fmla="*/ 0 h 5058282"/>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0 h 5055085"/>
              <a:gd name="connsiteX0" fmla="*/ 344810 w 6008762"/>
              <a:gd name="connsiteY0" fmla="*/ 0 h 5430195"/>
              <a:gd name="connsiteX1" fmla="*/ 6008762 w 6008762"/>
              <a:gd name="connsiteY1" fmla="*/ 0 h 5430195"/>
              <a:gd name="connsiteX2" fmla="*/ 6008762 w 6008762"/>
              <a:gd name="connsiteY2" fmla="*/ 5055085 h 5430195"/>
              <a:gd name="connsiteX3" fmla="*/ 1208094 w 6008762"/>
              <a:gd name="connsiteY3" fmla="*/ 4493059 h 5430195"/>
              <a:gd name="connsiteX4" fmla="*/ 344810 w 6008762"/>
              <a:gd name="connsiteY4" fmla="*/ 0 h 5430195"/>
              <a:gd name="connsiteX0" fmla="*/ 284568 w 5948520"/>
              <a:gd name="connsiteY0" fmla="*/ 0 h 5348386"/>
              <a:gd name="connsiteX1" fmla="*/ 5948520 w 5948520"/>
              <a:gd name="connsiteY1" fmla="*/ 0 h 5348386"/>
              <a:gd name="connsiteX2" fmla="*/ 5948520 w 5948520"/>
              <a:gd name="connsiteY2" fmla="*/ 5055085 h 5348386"/>
              <a:gd name="connsiteX3" fmla="*/ 1147852 w 5948520"/>
              <a:gd name="connsiteY3" fmla="*/ 4493059 h 5348386"/>
              <a:gd name="connsiteX4" fmla="*/ 284568 w 5948520"/>
              <a:gd name="connsiteY4" fmla="*/ 0 h 5348386"/>
              <a:gd name="connsiteX0" fmla="*/ 291305 w 5955257"/>
              <a:gd name="connsiteY0" fmla="*/ 0 h 5379905"/>
              <a:gd name="connsiteX1" fmla="*/ 5955257 w 5955257"/>
              <a:gd name="connsiteY1" fmla="*/ 0 h 5379905"/>
              <a:gd name="connsiteX2" fmla="*/ 5955257 w 5955257"/>
              <a:gd name="connsiteY2" fmla="*/ 5055085 h 5379905"/>
              <a:gd name="connsiteX3" fmla="*/ 1154589 w 5955257"/>
              <a:gd name="connsiteY3" fmla="*/ 4493059 h 5379905"/>
              <a:gd name="connsiteX4" fmla="*/ 291305 w 5955257"/>
              <a:gd name="connsiteY4" fmla="*/ 0 h 5379905"/>
              <a:gd name="connsiteX0" fmla="*/ 291305 w 5955257"/>
              <a:gd name="connsiteY0" fmla="*/ 0 h 5083562"/>
              <a:gd name="connsiteX1" fmla="*/ 5955257 w 5955257"/>
              <a:gd name="connsiteY1" fmla="*/ 0 h 5083562"/>
              <a:gd name="connsiteX2" fmla="*/ 5955257 w 5955257"/>
              <a:gd name="connsiteY2" fmla="*/ 5055085 h 5083562"/>
              <a:gd name="connsiteX3" fmla="*/ 1154589 w 5955257"/>
              <a:gd name="connsiteY3" fmla="*/ 4493059 h 5083562"/>
              <a:gd name="connsiteX4" fmla="*/ 291305 w 5955257"/>
              <a:gd name="connsiteY4" fmla="*/ 0 h 5083562"/>
              <a:gd name="connsiteX0" fmla="*/ 253594 w 5917546"/>
              <a:gd name="connsiteY0" fmla="*/ 0 h 5065217"/>
              <a:gd name="connsiteX1" fmla="*/ 5917546 w 5917546"/>
              <a:gd name="connsiteY1" fmla="*/ 0 h 5065217"/>
              <a:gd name="connsiteX2" fmla="*/ 5917546 w 5917546"/>
              <a:gd name="connsiteY2" fmla="*/ 5055085 h 5065217"/>
              <a:gd name="connsiteX3" fmla="*/ 1116878 w 5917546"/>
              <a:gd name="connsiteY3" fmla="*/ 4493059 h 5065217"/>
              <a:gd name="connsiteX4" fmla="*/ 253594 w 5917546"/>
              <a:gd name="connsiteY4" fmla="*/ 0 h 5065217"/>
              <a:gd name="connsiteX0" fmla="*/ 235998 w 5899950"/>
              <a:gd name="connsiteY0" fmla="*/ 0 h 5060531"/>
              <a:gd name="connsiteX1" fmla="*/ 5899950 w 5899950"/>
              <a:gd name="connsiteY1" fmla="*/ 0 h 5060531"/>
              <a:gd name="connsiteX2" fmla="*/ 5899950 w 5899950"/>
              <a:gd name="connsiteY2" fmla="*/ 5055085 h 5060531"/>
              <a:gd name="connsiteX3" fmla="*/ 1244007 w 5899950"/>
              <a:gd name="connsiteY3" fmla="*/ 4164138 h 5060531"/>
              <a:gd name="connsiteX4" fmla="*/ 235998 w 5899950"/>
              <a:gd name="connsiteY4" fmla="*/ 0 h 5060531"/>
              <a:gd name="connsiteX0" fmla="*/ 172359 w 5836311"/>
              <a:gd name="connsiteY0" fmla="*/ 0 h 5058452"/>
              <a:gd name="connsiteX1" fmla="*/ 5836311 w 5836311"/>
              <a:gd name="connsiteY1" fmla="*/ 0 h 5058452"/>
              <a:gd name="connsiteX2" fmla="*/ 5836311 w 5836311"/>
              <a:gd name="connsiteY2" fmla="*/ 5055085 h 5058452"/>
              <a:gd name="connsiteX3" fmla="*/ 1943464 w 5836311"/>
              <a:gd name="connsiteY3" fmla="*/ 3729962 h 5058452"/>
              <a:gd name="connsiteX4" fmla="*/ 172359 w 5836311"/>
              <a:gd name="connsiteY4" fmla="*/ 0 h 5058452"/>
              <a:gd name="connsiteX0" fmla="*/ 209438 w 5873390"/>
              <a:gd name="connsiteY0" fmla="*/ 0 h 5059132"/>
              <a:gd name="connsiteX1" fmla="*/ 5873390 w 5873390"/>
              <a:gd name="connsiteY1" fmla="*/ 0 h 5059132"/>
              <a:gd name="connsiteX2" fmla="*/ 5873390 w 5873390"/>
              <a:gd name="connsiteY2" fmla="*/ 5055085 h 5059132"/>
              <a:gd name="connsiteX3" fmla="*/ 1480583 w 5873390"/>
              <a:gd name="connsiteY3" fmla="*/ 3920736 h 5059132"/>
              <a:gd name="connsiteX4" fmla="*/ 209438 w 5873390"/>
              <a:gd name="connsiteY4" fmla="*/ 0 h 5059132"/>
              <a:gd name="connsiteX0" fmla="*/ 219757 w 5883709"/>
              <a:gd name="connsiteY0" fmla="*/ 0 h 5059887"/>
              <a:gd name="connsiteX1" fmla="*/ 5883709 w 5883709"/>
              <a:gd name="connsiteY1" fmla="*/ 0 h 5059887"/>
              <a:gd name="connsiteX2" fmla="*/ 5883709 w 5883709"/>
              <a:gd name="connsiteY2" fmla="*/ 5055085 h 5059887"/>
              <a:gd name="connsiteX3" fmla="*/ 1490902 w 5883709"/>
              <a:gd name="connsiteY3" fmla="*/ 3920736 h 5059887"/>
              <a:gd name="connsiteX4" fmla="*/ 219757 w 5883709"/>
              <a:gd name="connsiteY4" fmla="*/ 0 h 5059887"/>
              <a:gd name="connsiteX0" fmla="*/ 270508 w 5934460"/>
              <a:gd name="connsiteY0" fmla="*/ 0 h 5067682"/>
              <a:gd name="connsiteX1" fmla="*/ 5934460 w 5934460"/>
              <a:gd name="connsiteY1" fmla="*/ 0 h 5067682"/>
              <a:gd name="connsiteX2" fmla="*/ 5934460 w 5934460"/>
              <a:gd name="connsiteY2" fmla="*/ 5055085 h 5067682"/>
              <a:gd name="connsiteX3" fmla="*/ 1541653 w 5934460"/>
              <a:gd name="connsiteY3" fmla="*/ 3920736 h 5067682"/>
              <a:gd name="connsiteX4" fmla="*/ 270508 w 5934460"/>
              <a:gd name="connsiteY4" fmla="*/ 0 h 5067682"/>
              <a:gd name="connsiteX0" fmla="*/ 0 w 5663952"/>
              <a:gd name="connsiteY0" fmla="*/ 0 h 5067682"/>
              <a:gd name="connsiteX1" fmla="*/ 5663952 w 5663952"/>
              <a:gd name="connsiteY1" fmla="*/ 0 h 5067682"/>
              <a:gd name="connsiteX2" fmla="*/ 5663952 w 5663952"/>
              <a:gd name="connsiteY2" fmla="*/ 5055085 h 5067682"/>
              <a:gd name="connsiteX3" fmla="*/ 1271145 w 5663952"/>
              <a:gd name="connsiteY3" fmla="*/ 3920736 h 5067682"/>
              <a:gd name="connsiteX4" fmla="*/ 0 w 5663952"/>
              <a:gd name="connsiteY4" fmla="*/ 0 h 5067682"/>
              <a:gd name="connsiteX0" fmla="*/ 0 w 5663952"/>
              <a:gd name="connsiteY0" fmla="*/ 0 h 5067682"/>
              <a:gd name="connsiteX1" fmla="*/ 5663952 w 5663952"/>
              <a:gd name="connsiteY1" fmla="*/ 0 h 5067682"/>
              <a:gd name="connsiteX2" fmla="*/ 5663952 w 5663952"/>
              <a:gd name="connsiteY2" fmla="*/ 5055085 h 5067682"/>
              <a:gd name="connsiteX3" fmla="*/ 1271145 w 5663952"/>
              <a:gd name="connsiteY3" fmla="*/ 3920736 h 5067682"/>
              <a:gd name="connsiteX4" fmla="*/ 0 w 5663952"/>
              <a:gd name="connsiteY4" fmla="*/ 0 h 5067682"/>
              <a:gd name="connsiteX0" fmla="*/ 0 w 5663952"/>
              <a:gd name="connsiteY0" fmla="*/ 0 h 5067682"/>
              <a:gd name="connsiteX1" fmla="*/ 5663952 w 5663952"/>
              <a:gd name="connsiteY1" fmla="*/ 0 h 5067682"/>
              <a:gd name="connsiteX2" fmla="*/ 5663952 w 5663952"/>
              <a:gd name="connsiteY2" fmla="*/ 5055085 h 5067682"/>
              <a:gd name="connsiteX3" fmla="*/ 1271145 w 5663952"/>
              <a:gd name="connsiteY3" fmla="*/ 3920736 h 5067682"/>
              <a:gd name="connsiteX4" fmla="*/ 0 w 5663952"/>
              <a:gd name="connsiteY4" fmla="*/ 0 h 5067682"/>
              <a:gd name="connsiteX0" fmla="*/ 0 w 5663952"/>
              <a:gd name="connsiteY0" fmla="*/ 0 h 5060309"/>
              <a:gd name="connsiteX1" fmla="*/ 5663952 w 5663952"/>
              <a:gd name="connsiteY1" fmla="*/ 0 h 5060309"/>
              <a:gd name="connsiteX2" fmla="*/ 5663952 w 5663952"/>
              <a:gd name="connsiteY2" fmla="*/ 5055085 h 5060309"/>
              <a:gd name="connsiteX3" fmla="*/ 1271145 w 5663952"/>
              <a:gd name="connsiteY3" fmla="*/ 3920736 h 5060309"/>
              <a:gd name="connsiteX4" fmla="*/ 0 w 5663952"/>
              <a:gd name="connsiteY4" fmla="*/ 0 h 5060309"/>
              <a:gd name="connsiteX0" fmla="*/ 0 w 5663952"/>
              <a:gd name="connsiteY0" fmla="*/ 0 h 5057400"/>
              <a:gd name="connsiteX1" fmla="*/ 5663952 w 5663952"/>
              <a:gd name="connsiteY1" fmla="*/ 0 h 5057400"/>
              <a:gd name="connsiteX2" fmla="*/ 5663952 w 5663952"/>
              <a:gd name="connsiteY2" fmla="*/ 5055085 h 5057400"/>
              <a:gd name="connsiteX3" fmla="*/ 633039 w 5663952"/>
              <a:gd name="connsiteY3" fmla="*/ 2999757 h 5057400"/>
              <a:gd name="connsiteX4" fmla="*/ 0 w 5663952"/>
              <a:gd name="connsiteY4" fmla="*/ 0 h 5057400"/>
              <a:gd name="connsiteX0" fmla="*/ 0 w 5663952"/>
              <a:gd name="connsiteY0" fmla="*/ 0 h 5057355"/>
              <a:gd name="connsiteX1" fmla="*/ 5663952 w 5663952"/>
              <a:gd name="connsiteY1" fmla="*/ 0 h 5057355"/>
              <a:gd name="connsiteX2" fmla="*/ 5663952 w 5663952"/>
              <a:gd name="connsiteY2" fmla="*/ 5055085 h 5057355"/>
              <a:gd name="connsiteX3" fmla="*/ 633039 w 5663952"/>
              <a:gd name="connsiteY3" fmla="*/ 2999757 h 5057355"/>
              <a:gd name="connsiteX4" fmla="*/ 0 w 5663952"/>
              <a:gd name="connsiteY4" fmla="*/ 0 h 5057355"/>
              <a:gd name="connsiteX0" fmla="*/ 1077 w 5665029"/>
              <a:gd name="connsiteY0" fmla="*/ 0 h 5057355"/>
              <a:gd name="connsiteX1" fmla="*/ 5665029 w 5665029"/>
              <a:gd name="connsiteY1" fmla="*/ 0 h 5057355"/>
              <a:gd name="connsiteX2" fmla="*/ 5665029 w 5665029"/>
              <a:gd name="connsiteY2" fmla="*/ 5055085 h 5057355"/>
              <a:gd name="connsiteX3" fmla="*/ 634116 w 5665029"/>
              <a:gd name="connsiteY3" fmla="*/ 2999757 h 5057355"/>
              <a:gd name="connsiteX4" fmla="*/ 1077 w 5665029"/>
              <a:gd name="connsiteY4" fmla="*/ 0 h 5057355"/>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0 h 5055085"/>
              <a:gd name="connsiteX0" fmla="*/ 28 w 5663980"/>
              <a:gd name="connsiteY0" fmla="*/ 0 h 5055567"/>
              <a:gd name="connsiteX1" fmla="*/ 5663980 w 5663980"/>
              <a:gd name="connsiteY1" fmla="*/ 0 h 5055567"/>
              <a:gd name="connsiteX2" fmla="*/ 5663980 w 5663980"/>
              <a:gd name="connsiteY2" fmla="*/ 5055085 h 5055567"/>
              <a:gd name="connsiteX3" fmla="*/ 28 w 5663980"/>
              <a:gd name="connsiteY3" fmla="*/ 0 h 5055567"/>
              <a:gd name="connsiteX0" fmla="*/ 7593 w 5671545"/>
              <a:gd name="connsiteY0" fmla="*/ 0 h 5055673"/>
              <a:gd name="connsiteX1" fmla="*/ 5671545 w 5671545"/>
              <a:gd name="connsiteY1" fmla="*/ 0 h 5055673"/>
              <a:gd name="connsiteX2" fmla="*/ 5671545 w 5671545"/>
              <a:gd name="connsiteY2" fmla="*/ 5055085 h 5055673"/>
              <a:gd name="connsiteX3" fmla="*/ 7593 w 5671545"/>
              <a:gd name="connsiteY3" fmla="*/ 0 h 5055673"/>
              <a:gd name="connsiteX0" fmla="*/ 5572 w 5669524"/>
              <a:gd name="connsiteY0" fmla="*/ 0 h 5089758"/>
              <a:gd name="connsiteX1" fmla="*/ 5669524 w 5669524"/>
              <a:gd name="connsiteY1" fmla="*/ 0 h 5089758"/>
              <a:gd name="connsiteX2" fmla="*/ 5669524 w 5669524"/>
              <a:gd name="connsiteY2" fmla="*/ 5055085 h 5089758"/>
              <a:gd name="connsiteX3" fmla="*/ 5572 w 5669524"/>
              <a:gd name="connsiteY3" fmla="*/ 0 h 5089758"/>
              <a:gd name="connsiteX0" fmla="*/ 9361 w 5673313"/>
              <a:gd name="connsiteY0" fmla="*/ 0 h 5090240"/>
              <a:gd name="connsiteX1" fmla="*/ 5673313 w 5673313"/>
              <a:gd name="connsiteY1" fmla="*/ 0 h 5090240"/>
              <a:gd name="connsiteX2" fmla="*/ 5673313 w 5673313"/>
              <a:gd name="connsiteY2" fmla="*/ 5055085 h 5090240"/>
              <a:gd name="connsiteX3" fmla="*/ 9361 w 5673313"/>
              <a:gd name="connsiteY3" fmla="*/ 0 h 5090240"/>
            </a:gdLst>
            <a:ahLst/>
            <a:cxnLst>
              <a:cxn ang="0">
                <a:pos x="connsiteX0" y="connsiteY0"/>
              </a:cxn>
              <a:cxn ang="0">
                <a:pos x="connsiteX1" y="connsiteY1"/>
              </a:cxn>
              <a:cxn ang="0">
                <a:pos x="connsiteX2" y="connsiteY2"/>
              </a:cxn>
              <a:cxn ang="0">
                <a:pos x="connsiteX3" y="connsiteY3"/>
              </a:cxn>
            </a:cxnLst>
            <a:rect l="l" t="t" r="r" b="b"/>
            <a:pathLst>
              <a:path w="5673313" h="5090240">
                <a:moveTo>
                  <a:pt x="9361" y="0"/>
                </a:moveTo>
                <a:lnTo>
                  <a:pt x="5673313" y="0"/>
                </a:lnTo>
                <a:lnTo>
                  <a:pt x="5673313" y="5055085"/>
                </a:lnTo>
                <a:cubicBezTo>
                  <a:pt x="71802" y="5495839"/>
                  <a:pt x="-56424" y="1677973"/>
                  <a:pt x="9361" y="0"/>
                </a:cubicBezTo>
                <a:close/>
              </a:path>
            </a:pathLst>
          </a:custGeom>
          <a:blipFill>
            <a:blip r:embed="rId4"/>
            <a:stretch>
              <a:fillRect/>
            </a:stretch>
          </a:blipFill>
        </p:spPr>
      </p:pic>
      <p:sp>
        <p:nvSpPr>
          <p:cNvPr id="8" name="TekstSylinder 7">
            <a:extLst>
              <a:ext uri="{FF2B5EF4-FFF2-40B4-BE49-F238E27FC236}">
                <a16:creationId xmlns:a16="http://schemas.microsoft.com/office/drawing/2014/main" id="{FBF104F3-7CDB-FDA3-B5F3-CE6F2E584133}"/>
              </a:ext>
            </a:extLst>
          </p:cNvPr>
          <p:cNvSpPr txBox="1"/>
          <p:nvPr/>
        </p:nvSpPr>
        <p:spPr>
          <a:xfrm>
            <a:off x="3807707" y="5864547"/>
            <a:ext cx="6062941" cy="400110"/>
          </a:xfrm>
          <a:prstGeom prst="rect">
            <a:avLst/>
          </a:prstGeom>
          <a:noFill/>
        </p:spPr>
        <p:txBody>
          <a:bodyPr wrap="square">
            <a:spAutoFit/>
          </a:bodyPr>
          <a:lstStyle/>
          <a:p>
            <a:r>
              <a:rPr lang="nb-NO" sz="2000">
                <a:hlinkClick r:id="rId5"/>
              </a:rPr>
              <a:t>Hørselshemmedes  Landsforbund - HLF</a:t>
            </a:r>
            <a:endParaRPr lang="nb-NO" sz="2000"/>
          </a:p>
        </p:txBody>
      </p:sp>
    </p:spTree>
    <p:extLst>
      <p:ext uri="{BB962C8B-B14F-4D97-AF65-F5344CB8AC3E}">
        <p14:creationId xmlns:p14="http://schemas.microsoft.com/office/powerpoint/2010/main" val="3558968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D4BCBE-D39E-F28D-D557-EFC103423687}"/>
              </a:ext>
            </a:extLst>
          </p:cNvPr>
          <p:cNvSpPr>
            <a:spLocks noGrp="1"/>
          </p:cNvSpPr>
          <p:nvPr>
            <p:ph type="title"/>
          </p:nvPr>
        </p:nvSpPr>
        <p:spPr>
          <a:xfrm>
            <a:off x="426229" y="514415"/>
            <a:ext cx="5669771" cy="1325563"/>
          </a:xfrm>
        </p:spPr>
        <p:txBody>
          <a:bodyPr>
            <a:normAutofit fontScale="90000"/>
          </a:bodyPr>
          <a:lstStyle/>
          <a:p>
            <a:r>
              <a:rPr lang="nb-NO" sz="4400" b="1">
                <a:solidFill>
                  <a:srgbClr val="6198B0"/>
                </a:solidFill>
                <a:latin typeface="Avenir Black" panose="02000503020000020003"/>
              </a:rPr>
              <a:t>Ikke like muligheter for elever med nedsatt hørsel</a:t>
            </a:r>
          </a:p>
        </p:txBody>
      </p:sp>
      <p:sp>
        <p:nvSpPr>
          <p:cNvPr id="4" name="Rectangle 1">
            <a:extLst>
              <a:ext uri="{FF2B5EF4-FFF2-40B4-BE49-F238E27FC236}">
                <a16:creationId xmlns:a16="http://schemas.microsoft.com/office/drawing/2014/main" id="{527DB481-41E6-1FA8-CB3B-0D483692FFE4}"/>
              </a:ext>
            </a:extLst>
          </p:cNvPr>
          <p:cNvSpPr>
            <a:spLocks noGrp="1" noChangeArrowheads="1"/>
          </p:cNvSpPr>
          <p:nvPr>
            <p:ph idx="1"/>
          </p:nvPr>
        </p:nvSpPr>
        <p:spPr bwMode="auto">
          <a:xfrm>
            <a:off x="426229" y="2371215"/>
            <a:ext cx="6761322" cy="397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nb-NO" sz="3200">
                <a:latin typeface="Avenir Heavy"/>
              </a:rPr>
              <a:t>NTNU-rapport 2018 (Kermit):</a:t>
            </a:r>
          </a:p>
          <a:p>
            <a:pPr marL="457200" indent="-457200">
              <a:buFont typeface="Arial" panose="020B0604020202020204" pitchFamily="34" charset="0"/>
              <a:buChar char="•"/>
            </a:pPr>
            <a:r>
              <a:rPr lang="nb-NO" sz="3200">
                <a:latin typeface="Avenir Heavy"/>
              </a:rPr>
              <a:t>Mangel på universell utforming, tilrettelegging og kunnskap i skolen</a:t>
            </a:r>
          </a:p>
          <a:p>
            <a:pPr marL="457200" indent="-457200">
              <a:buFont typeface="Arial" panose="020B0604020202020204" pitchFamily="34" charset="0"/>
              <a:buChar char="•"/>
            </a:pPr>
            <a:r>
              <a:rPr lang="nb-NO" sz="3200">
                <a:latin typeface="Avenir Heavy"/>
              </a:rPr>
              <a:t>Får dårligere resultat </a:t>
            </a:r>
          </a:p>
          <a:p>
            <a:pPr marL="457200" indent="-457200">
              <a:buFont typeface="Arial" panose="020B0604020202020204" pitchFamily="34" charset="0"/>
              <a:buChar char="•"/>
            </a:pPr>
            <a:r>
              <a:rPr lang="nb-NO" sz="3200">
                <a:latin typeface="Avenir Heavy"/>
              </a:rPr>
              <a:t>Har mindre sosial interaksjon</a:t>
            </a:r>
          </a:p>
          <a:p>
            <a:pPr marL="457200" indent="-457200">
              <a:buFont typeface="Arial" panose="020B0604020202020204" pitchFamily="34" charset="0"/>
              <a:buChar char="•"/>
            </a:pPr>
            <a:r>
              <a:rPr lang="nb-NO" sz="3200">
                <a:latin typeface="Avenir Heavy"/>
              </a:rPr>
              <a:t>Ikke medvirkning til egen læring</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32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endParaRPr kumimoji="0" lang="nb-NO" altLang="nb-NO" sz="3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400" b="0" i="0" u="none" strike="noStrike" cap="none" normalizeH="0" baseline="0">
              <a:ln>
                <a:noFill/>
              </a:ln>
              <a:solidFill>
                <a:schemeClr val="tx1"/>
              </a:solidFill>
              <a:effectLst/>
            </a:endParaRPr>
          </a:p>
        </p:txBody>
      </p:sp>
      <p:pic>
        <p:nvPicPr>
          <p:cNvPr id="3" name="Bilde 2">
            <a:extLst>
              <a:ext uri="{FF2B5EF4-FFF2-40B4-BE49-F238E27FC236}">
                <a16:creationId xmlns:a16="http://schemas.microsoft.com/office/drawing/2014/main" id="{5C5979F3-633C-7FF1-0846-BE5A198682F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22229" y="0"/>
            <a:ext cx="5669771" cy="5090601"/>
          </a:xfrm>
          <a:prstGeom prst="rect">
            <a:avLst/>
          </a:prstGeom>
        </p:spPr>
      </p:pic>
    </p:spTree>
    <p:extLst>
      <p:ext uri="{BB962C8B-B14F-4D97-AF65-F5344CB8AC3E}">
        <p14:creationId xmlns:p14="http://schemas.microsoft.com/office/powerpoint/2010/main" val="2478237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A89D68-88CD-375F-B316-EA1DD8955CA4}"/>
              </a:ext>
            </a:extLst>
          </p:cNvPr>
          <p:cNvSpPr>
            <a:spLocks noGrp="1"/>
          </p:cNvSpPr>
          <p:nvPr>
            <p:ph type="title"/>
          </p:nvPr>
        </p:nvSpPr>
        <p:spPr>
          <a:xfrm>
            <a:off x="354563" y="365125"/>
            <a:ext cx="11663266" cy="1325563"/>
          </a:xfrm>
        </p:spPr>
        <p:txBody>
          <a:bodyPr>
            <a:noAutofit/>
          </a:bodyPr>
          <a:lstStyle/>
          <a:p>
            <a:r>
              <a:rPr lang="nb-NO" sz="4800" b="1">
                <a:solidFill>
                  <a:srgbClr val="6198B0"/>
                </a:solidFill>
                <a:latin typeface="Avenir Black" panose="02000503020000020003"/>
              </a:rPr>
              <a:t>Barn med nedsatt hørsel går under radaren</a:t>
            </a:r>
          </a:p>
        </p:txBody>
      </p:sp>
      <p:sp>
        <p:nvSpPr>
          <p:cNvPr id="3" name="Plassholder for innhold 2">
            <a:extLst>
              <a:ext uri="{FF2B5EF4-FFF2-40B4-BE49-F238E27FC236}">
                <a16:creationId xmlns:a16="http://schemas.microsoft.com/office/drawing/2014/main" id="{533E16B5-C37C-19DE-5122-92B6DCAEF90C}"/>
              </a:ext>
            </a:extLst>
          </p:cNvPr>
          <p:cNvSpPr>
            <a:spLocks noGrp="1"/>
          </p:cNvSpPr>
          <p:nvPr>
            <p:ph idx="1"/>
          </p:nvPr>
        </p:nvSpPr>
        <p:spPr>
          <a:xfrm>
            <a:off x="354563" y="1690687"/>
            <a:ext cx="11482874" cy="4802187"/>
          </a:xfrm>
        </p:spPr>
        <p:txBody>
          <a:bodyPr>
            <a:noAutofit/>
          </a:bodyPr>
          <a:lstStyle/>
          <a:p>
            <a:r>
              <a:rPr lang="nb-NO">
                <a:latin typeface="Avenir Heavy" panose="02000503020000020003"/>
              </a:rPr>
              <a:t>Barn med nedsatt hørsel og talespråk får med seg noe, men mye «glipper». På sikt mister de mye..</a:t>
            </a:r>
          </a:p>
          <a:p>
            <a:pPr marL="0" indent="0">
              <a:buNone/>
            </a:pPr>
            <a:endParaRPr lang="nb-NO">
              <a:latin typeface="Avenir Heavy" panose="02000503020000020003"/>
            </a:endParaRPr>
          </a:p>
          <a:p>
            <a:pPr marL="0" indent="0">
              <a:buNone/>
            </a:pPr>
            <a:r>
              <a:rPr lang="nb-NO">
                <a:latin typeface="Avenir Heavy" panose="02000503020000020003"/>
              </a:rPr>
              <a:t>Hva må til:</a:t>
            </a:r>
          </a:p>
          <a:p>
            <a:r>
              <a:rPr lang="nb-NO">
                <a:latin typeface="Avenir Heavy" panose="02000503020000020003"/>
              </a:rPr>
              <a:t>Universell utforming, rom/bygg med god akustikk</a:t>
            </a:r>
          </a:p>
          <a:p>
            <a:r>
              <a:rPr lang="nb-NO">
                <a:latin typeface="Avenir Heavy" panose="02000503020000020003"/>
              </a:rPr>
              <a:t>Lærer må ha kunnskap om hørselstapet: lys, nærhet, se mot elev, hjelpemidler, visuell informasjon.</a:t>
            </a:r>
          </a:p>
          <a:p>
            <a:r>
              <a:rPr lang="nb-NO">
                <a:latin typeface="Avenir Heavy" panose="02000503020000020003"/>
              </a:rPr>
              <a:t>Digitale hjelpemidler må tekstes</a:t>
            </a:r>
          </a:p>
          <a:p>
            <a:r>
              <a:rPr lang="nb-NO">
                <a:latin typeface="Avenir Heavy" panose="02000503020000020003"/>
              </a:rPr>
              <a:t>Tekniske hjelpemidler, og kunnskap om bruken av dem</a:t>
            </a:r>
          </a:p>
          <a:p>
            <a:r>
              <a:rPr lang="nb-NO">
                <a:latin typeface="Avenir Heavy" panose="02000503020000020003"/>
                <a:hlinkClick r:id="rId3"/>
              </a:rPr>
              <a:t>https://www.hlf.no/horselen-din/universell-utforming#11-utdanning</a:t>
            </a:r>
            <a:endParaRPr lang="nb-NO">
              <a:latin typeface="Avenir Heavy" panose="02000503020000020003"/>
            </a:endParaRPr>
          </a:p>
          <a:p>
            <a:pPr marL="0" indent="0">
              <a:buNone/>
            </a:pPr>
            <a:endParaRPr lang="nb-NO">
              <a:latin typeface="Avenir Heavy" panose="02000503020000020003"/>
            </a:endParaRPr>
          </a:p>
        </p:txBody>
      </p:sp>
    </p:spTree>
    <p:extLst>
      <p:ext uri="{BB962C8B-B14F-4D97-AF65-F5344CB8AC3E}">
        <p14:creationId xmlns:p14="http://schemas.microsoft.com/office/powerpoint/2010/main" val="3949659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descr="I en turkis elipse står det:&#10;Vi har hele tide med oss:&#10;FN-konvensjonen CRPD&#10;Bærekraftsmålene og &#10;Likestillings- og diskrimineringsloven.">
            <a:extLst>
              <a:ext uri="{FF2B5EF4-FFF2-40B4-BE49-F238E27FC236}">
                <a16:creationId xmlns:a16="http://schemas.microsoft.com/office/drawing/2014/main" id="{65C2A4CE-B4F4-1DEC-4400-EE86A2B2D8F4}"/>
              </a:ext>
            </a:extLst>
          </p:cNvPr>
          <p:cNvSpPr>
            <a:spLocks noGrp="1"/>
          </p:cNvSpPr>
          <p:nvPr>
            <p:ph type="title" idx="4294967295"/>
          </p:nvPr>
        </p:nvSpPr>
        <p:spPr>
          <a:xfrm>
            <a:off x="738553" y="545122"/>
            <a:ext cx="4345693" cy="4190491"/>
          </a:xfrm>
          <a:prstGeom prst="ellipse">
            <a:avLst/>
          </a:prstGeom>
          <a:solidFill>
            <a:srgbClr val="91D4D4"/>
          </a:solidFill>
          <a:ln w="12700" cap="flat" cmpd="sng" algn="ctr">
            <a:noFill/>
            <a:prstDash val="solid"/>
            <a:miter lim="800000"/>
          </a:ln>
          <a:effectLst/>
        </p:spPr>
        <p:style>
          <a:lnRef idx="2">
            <a:schemeClr val="dk1">
              <a:shade val="15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5400" b="1" i="0" u="none" strike="noStrike" kern="1200" cap="none" spc="0" normalizeH="0" baseline="0" noProof="0">
                <a:ln>
                  <a:noFill/>
                </a:ln>
                <a:solidFill>
                  <a:schemeClr val="tx1"/>
                </a:solidFill>
                <a:effectLst/>
                <a:uLnTx/>
                <a:uFillTx/>
                <a:latin typeface="+mn-lt"/>
                <a:ea typeface="+mn-ea"/>
                <a:cs typeface="+mn-cs"/>
              </a:rPr>
              <a:t>Tegnspråk </a:t>
            </a:r>
          </a:p>
        </p:txBody>
      </p:sp>
      <p:sp>
        <p:nvSpPr>
          <p:cNvPr id="5" name="Tittel 1">
            <a:extLst>
              <a:ext uri="{FF2B5EF4-FFF2-40B4-BE49-F238E27FC236}">
                <a16:creationId xmlns:a16="http://schemas.microsoft.com/office/drawing/2014/main" id="{82819C77-03A2-86A0-C83F-22FE98D7F52E}"/>
              </a:ext>
            </a:extLst>
          </p:cNvPr>
          <p:cNvSpPr txBox="1">
            <a:spLocks/>
          </p:cNvSpPr>
          <p:nvPr/>
        </p:nvSpPr>
        <p:spPr>
          <a:xfrm>
            <a:off x="5502692" y="1543049"/>
            <a:ext cx="5704113" cy="26996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nb-NO" sz="4000" b="1">
                <a:solidFill>
                  <a:srgbClr val="6198B0"/>
                </a:solidFill>
                <a:latin typeface="Avenir Black" panose="02000503020000020003" pitchFamily="2" charset="0"/>
                <a:ea typeface="+mn-ea"/>
                <a:cs typeface="+mn-cs"/>
              </a:rPr>
              <a:t>Inkludering – når eleven er tegnspråkbruker</a:t>
            </a:r>
          </a:p>
          <a:p>
            <a:pPr>
              <a:lnSpc>
                <a:spcPct val="100000"/>
              </a:lnSpc>
              <a:spcBef>
                <a:spcPts val="0"/>
              </a:spcBef>
            </a:pPr>
            <a:endParaRPr lang="nb-NO" sz="2800" b="1">
              <a:latin typeface="Avenir Black" panose="02000503020000020003" pitchFamily="2" charset="0"/>
              <a:ea typeface="+mn-ea"/>
              <a:cs typeface="+mn-cs"/>
            </a:endParaRPr>
          </a:p>
        </p:txBody>
      </p:sp>
      <p:sp>
        <p:nvSpPr>
          <p:cNvPr id="6" name="TekstSylinder 5">
            <a:extLst>
              <a:ext uri="{FF2B5EF4-FFF2-40B4-BE49-F238E27FC236}">
                <a16:creationId xmlns:a16="http://schemas.microsoft.com/office/drawing/2014/main" id="{9B6A3E86-5533-004B-402D-DE9E9F8E67DD}"/>
              </a:ext>
            </a:extLst>
          </p:cNvPr>
          <p:cNvSpPr txBox="1"/>
          <p:nvPr/>
        </p:nvSpPr>
        <p:spPr>
          <a:xfrm>
            <a:off x="5502692" y="4412447"/>
            <a:ext cx="6094140" cy="1384995"/>
          </a:xfrm>
          <a:prstGeom prst="rect">
            <a:avLst/>
          </a:prstGeom>
          <a:noFill/>
        </p:spPr>
        <p:txBody>
          <a:bodyPr wrap="square">
            <a:spAutoFit/>
          </a:bodyPr>
          <a:lstStyle/>
          <a:p>
            <a:r>
              <a:rPr lang="nb-NO" sz="2400" b="1">
                <a:latin typeface="Avenir Black" panose="02000503020000020003" pitchFamily="2" charset="0"/>
                <a:ea typeface="+mn-ea"/>
                <a:cs typeface="+mn-cs"/>
              </a:rPr>
              <a:t>Elisabeth Frantzen Holte, </a:t>
            </a:r>
            <a:r>
              <a:rPr lang="nb-NO" sz="2400">
                <a:latin typeface="Avenir Black" panose="02000503020000020003" pitchFamily="2" charset="0"/>
                <a:ea typeface="+mn-ea"/>
                <a:cs typeface="+mn-cs"/>
              </a:rPr>
              <a:t>Interessepolitisk rådgiver</a:t>
            </a:r>
          </a:p>
          <a:p>
            <a:r>
              <a:rPr lang="nb-NO">
                <a:hlinkClick r:id="rId3"/>
              </a:rPr>
              <a:t>https://www.doveforbundet.no/</a:t>
            </a:r>
            <a:endParaRPr lang="nb-NO"/>
          </a:p>
          <a:p>
            <a:endParaRPr lang="nb-NO"/>
          </a:p>
        </p:txBody>
      </p:sp>
    </p:spTree>
    <p:extLst>
      <p:ext uri="{BB962C8B-B14F-4D97-AF65-F5344CB8AC3E}">
        <p14:creationId xmlns:p14="http://schemas.microsoft.com/office/powerpoint/2010/main" val="3903516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FCCE633-9FA5-4F1F-A814-DE3A9E0ACE6C}"/>
              </a:ext>
            </a:extLst>
          </p:cNvPr>
          <p:cNvSpPr>
            <a:spLocks noGrp="1"/>
          </p:cNvSpPr>
          <p:nvPr>
            <p:ph type="title"/>
          </p:nvPr>
        </p:nvSpPr>
        <p:spPr>
          <a:xfrm>
            <a:off x="838200" y="365125"/>
            <a:ext cx="10515600" cy="1325563"/>
          </a:xfrm>
        </p:spPr>
        <p:txBody>
          <a:bodyPr/>
          <a:lstStyle/>
          <a:p>
            <a:r>
              <a:rPr lang="en-US"/>
              <a:t>Inkluderende skole = en skole for alle!</a:t>
            </a:r>
          </a:p>
        </p:txBody>
      </p:sp>
      <p:sp>
        <p:nvSpPr>
          <p:cNvPr id="4" name="Plassholder for innhold 3">
            <a:extLst>
              <a:ext uri="{FF2B5EF4-FFF2-40B4-BE49-F238E27FC236}">
                <a16:creationId xmlns:a16="http://schemas.microsoft.com/office/drawing/2014/main" id="{0D72849E-026B-487C-81DB-EDA3A670F4FD}"/>
              </a:ext>
            </a:extLst>
          </p:cNvPr>
          <p:cNvSpPr>
            <a:spLocks noGrp="1"/>
          </p:cNvSpPr>
          <p:nvPr>
            <p:ph sz="half" idx="2"/>
          </p:nvPr>
        </p:nvSpPr>
        <p:spPr>
          <a:xfrm>
            <a:off x="965771" y="3864806"/>
            <a:ext cx="10388029" cy="2628069"/>
          </a:xfrm>
        </p:spPr>
        <p:txBody>
          <a:bodyPr>
            <a:normAutofit fontScale="92500" lnSpcReduction="20000"/>
          </a:bodyPr>
          <a:lstStyle/>
          <a:p>
            <a:pPr marL="0" indent="0">
              <a:lnSpc>
                <a:spcPct val="140000"/>
              </a:lnSpc>
              <a:buNone/>
            </a:pPr>
            <a:r>
              <a:rPr lang="nb-NO" sz="2600"/>
              <a:t>Er en skole der flest mulig elever lærer sammen – med nødvendig tilrettelegging</a:t>
            </a:r>
          </a:p>
          <a:p>
            <a:pPr marL="0" indent="0">
              <a:lnSpc>
                <a:spcPct val="140000"/>
              </a:lnSpc>
              <a:buNone/>
            </a:pPr>
            <a:r>
              <a:rPr lang="nb-NO" sz="2600"/>
              <a:t>Er universelt utformet – skolebygget, inne- og uteområder, undervisning og pensum/læremateriell</a:t>
            </a:r>
          </a:p>
          <a:p>
            <a:pPr marL="0" indent="0">
              <a:lnSpc>
                <a:spcPct val="140000"/>
              </a:lnSpc>
              <a:buNone/>
            </a:pPr>
            <a:r>
              <a:rPr lang="nb-NO" sz="2600"/>
              <a:t>Har kompetanse til å møte «alle» elevenes behov i klasserommet, tilrettelegger og tilpasser, har et lag rundt elevene og vet når de skal koble på ekstern støtte.</a:t>
            </a:r>
          </a:p>
          <a:p>
            <a:pPr marL="0" indent="0">
              <a:lnSpc>
                <a:spcPct val="140000"/>
              </a:lnSpc>
              <a:buNone/>
            </a:pPr>
            <a:endParaRPr lang="nb-NO" sz="2600"/>
          </a:p>
          <a:p>
            <a:pPr marL="0" indent="0">
              <a:lnSpc>
                <a:spcPct val="140000"/>
              </a:lnSpc>
              <a:buNone/>
            </a:pPr>
            <a:endParaRPr lang="nb-NO" sz="2600"/>
          </a:p>
        </p:txBody>
      </p:sp>
      <p:pic>
        <p:nvPicPr>
          <p:cNvPr id="3" name="Plassholder for innhold 2">
            <a:extLst>
              <a:ext uri="{FF2B5EF4-FFF2-40B4-BE49-F238E27FC236}">
                <a16:creationId xmlns:a16="http://schemas.microsoft.com/office/drawing/2014/main" id="{F3FA8C8D-DB5D-4D4F-B6C5-EA0F1BE0ADFB}"/>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928099" y="1445480"/>
            <a:ext cx="9729627" cy="2312157"/>
          </a:xfrm>
          <a:prstGeom prst="rect">
            <a:avLst/>
          </a:prstGeom>
        </p:spPr>
      </p:pic>
    </p:spTree>
    <p:extLst>
      <p:ext uri="{BB962C8B-B14F-4D97-AF65-F5344CB8AC3E}">
        <p14:creationId xmlns:p14="http://schemas.microsoft.com/office/powerpoint/2010/main" val="1151484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546105" y="230858"/>
            <a:ext cx="10267321" cy="1287735"/>
          </a:xfrm>
        </p:spPr>
        <p:txBody>
          <a:bodyPr vert="horz" lIns="91440" tIns="45720" rIns="91440" bIns="45720" rtlCol="0" anchor="b">
            <a:normAutofit/>
          </a:bodyPr>
          <a:lstStyle/>
          <a:p>
            <a:r>
              <a:rPr lang="nb-NO" sz="4400" kern="1200">
                <a:solidFill>
                  <a:schemeClr val="tx1"/>
                </a:solidFill>
                <a:latin typeface="Avenir Heavy" panose="02000503020000020003"/>
              </a:rPr>
              <a:t>Litt om Norges Døveforbund</a:t>
            </a:r>
            <a:br>
              <a:rPr lang="nb-NO" sz="4000" kern="1200">
                <a:solidFill>
                  <a:schemeClr val="tx1"/>
                </a:solidFill>
                <a:latin typeface="Avenir Heavy" panose="02000503020000020003"/>
              </a:rPr>
            </a:br>
            <a:endParaRPr lang="nb-NO" sz="4000" kern="120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1262986" y="1518593"/>
            <a:ext cx="9666027" cy="4737269"/>
          </a:xfrm>
        </p:spPr>
        <p:txBody>
          <a:bodyPr vert="horz" lIns="91440" tIns="45720" rIns="91440" bIns="45720" rtlCol="0" anchor="t">
            <a:normAutofit/>
          </a:bodyPr>
          <a:lstStyle/>
          <a:p>
            <a:pPr marL="342900" indent="-342900">
              <a:lnSpc>
                <a:spcPct val="150000"/>
              </a:lnSpc>
              <a:buClr>
                <a:srgbClr val="62858D"/>
              </a:buClr>
              <a:buFont typeface="Arial" panose="020B0604020202020204" pitchFamily="34" charset="0"/>
              <a:buChar char="•"/>
            </a:pPr>
            <a:r>
              <a:rPr lang="nb-NO" sz="3000"/>
              <a:t>NDF en språkorganisasjon som jobber for at tegnspråk skal ha en sterk stilling i samfunnet. oppnå full deltakelse og likestilling i samfunnet for døve og hørselshemmede. Partipolitisk og religiøs nøytral organisasjon. </a:t>
            </a:r>
          </a:p>
          <a:p>
            <a:pPr marL="342900" indent="-342900">
              <a:lnSpc>
                <a:spcPct val="150000"/>
              </a:lnSpc>
              <a:buClr>
                <a:srgbClr val="62858D"/>
              </a:buClr>
              <a:buFont typeface="Arial" panose="020B0604020202020204" pitchFamily="34" charset="0"/>
              <a:buChar char="•"/>
            </a:pPr>
            <a:r>
              <a:rPr lang="nb-NO" sz="3000">
                <a:cs typeface="Calibri"/>
              </a:rPr>
              <a:t>6000 døve/hørselshemmede og 25.000 som snakker tegnspråk.</a:t>
            </a:r>
            <a:endParaRPr lang="en-US" sz="1700"/>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8574" y="230858"/>
            <a:ext cx="566977" cy="573074"/>
          </a:xfrm>
          <a:prstGeom prst="rect">
            <a:avLst/>
          </a:prstGeom>
        </p:spPr>
      </p:pic>
    </p:spTree>
    <p:extLst>
      <p:ext uri="{BB962C8B-B14F-4D97-AF65-F5344CB8AC3E}">
        <p14:creationId xmlns:p14="http://schemas.microsoft.com/office/powerpoint/2010/main" val="4232413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315079" y="160065"/>
            <a:ext cx="10267321" cy="1287735"/>
          </a:xfrm>
        </p:spPr>
        <p:txBody>
          <a:bodyPr vert="horz" lIns="91440" tIns="45720" rIns="91440" bIns="45720" rtlCol="0" anchor="b">
            <a:normAutofit/>
          </a:bodyPr>
          <a:lstStyle/>
          <a:p>
            <a:r>
              <a:rPr lang="nb-NO" sz="4400" kern="1200">
                <a:solidFill>
                  <a:schemeClr val="tx1"/>
                </a:solidFill>
                <a:latin typeface="Avenir Heavy" panose="02000503020000020003"/>
              </a:rPr>
              <a:t>Utdanning –Skole-inkludering</a:t>
            </a:r>
            <a:br>
              <a:rPr lang="nb-NO" sz="4400" kern="1200">
                <a:solidFill>
                  <a:schemeClr val="tx1"/>
                </a:solidFill>
                <a:latin typeface="Avenir Heavy" panose="02000503020000020003"/>
              </a:rPr>
            </a:br>
            <a:endParaRPr lang="nb-NO" sz="4000" kern="120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1315079" y="1099918"/>
            <a:ext cx="9733921" cy="5143500"/>
          </a:xfrm>
        </p:spPr>
        <p:txBody>
          <a:bodyPr vert="horz" lIns="91440" tIns="45720" rIns="91440" bIns="45720" rtlCol="0" anchor="t">
            <a:normAutofit fontScale="25000" lnSpcReduction="20000"/>
          </a:bodyPr>
          <a:lstStyle/>
          <a:p>
            <a:pPr marL="457200" indent="-457200">
              <a:lnSpc>
                <a:spcPct val="150000"/>
              </a:lnSpc>
              <a:buClr>
                <a:srgbClr val="62858D"/>
              </a:buClr>
              <a:buFont typeface="Arial" panose="020B0604020202020204" pitchFamily="34" charset="0"/>
              <a:buChar char="•"/>
            </a:pPr>
            <a:r>
              <a:rPr lang="nb-NO" sz="11200">
                <a:ea typeface="+mn-lt"/>
                <a:cs typeface="+mn-lt"/>
              </a:rPr>
              <a:t>Opplever store utfordringer knyttet til sakkyndig vurdering, vedtak om tegnspråk. Lite kunnskap om tegnspråk fra PPT. </a:t>
            </a:r>
          </a:p>
          <a:p>
            <a:pPr marL="457200" indent="-457200">
              <a:lnSpc>
                <a:spcPct val="150000"/>
              </a:lnSpc>
              <a:buClr>
                <a:srgbClr val="62858D"/>
              </a:buClr>
              <a:buFont typeface="Arial" panose="020B0604020202020204" pitchFamily="34" charset="0"/>
              <a:buChar char="•"/>
            </a:pPr>
            <a:r>
              <a:rPr lang="nb-NO" sz="11200" kern="0">
                <a:ea typeface="Times New Roman" panose="02020603050405020304" pitchFamily="18" charset="0"/>
                <a:cs typeface="Times New Roman" panose="02020603050405020304" pitchFamily="18" charset="0"/>
              </a:rPr>
              <a:t>U</a:t>
            </a:r>
            <a:r>
              <a:rPr lang="nb-NO" sz="11200" kern="0">
                <a:effectLst/>
                <a:ea typeface="Times New Roman" panose="02020603050405020304" pitchFamily="18" charset="0"/>
                <a:cs typeface="Times New Roman" panose="02020603050405020304" pitchFamily="18" charset="0"/>
              </a:rPr>
              <a:t>tfordringene er blant annet mangelen på mulighet til å lære seg tegnspråk, mangelen på tegnspråklige miljøer og tegnspråklige skoler.</a:t>
            </a:r>
          </a:p>
          <a:p>
            <a:pPr marL="457200" indent="-457200">
              <a:lnSpc>
                <a:spcPct val="150000"/>
              </a:lnSpc>
              <a:buClr>
                <a:srgbClr val="62858D"/>
              </a:buClr>
              <a:buFont typeface="Arial" panose="020B0604020202020204" pitchFamily="34" charset="0"/>
              <a:buChar char="•"/>
            </a:pPr>
            <a:r>
              <a:rPr lang="nb-NO" sz="11200"/>
              <a:t>Tegnspråkundervisning skal utføres av kvalifiserte lærere -i nødstilfelle skal undervisning utføres av førstespråkbrukere, ikke tegnspråktolk.</a:t>
            </a:r>
          </a:p>
          <a:p>
            <a:pPr marL="457200" indent="-457200">
              <a:lnSpc>
                <a:spcPct val="150000"/>
              </a:lnSpc>
              <a:buClr>
                <a:srgbClr val="62858D"/>
              </a:buClr>
              <a:buFont typeface="Arial" panose="020B0604020202020204" pitchFamily="34" charset="0"/>
              <a:buChar char="•"/>
            </a:pPr>
            <a:r>
              <a:rPr lang="nb-NO" sz="11200"/>
              <a:t>Egenerfaring </a:t>
            </a:r>
            <a:endParaRPr lang="en-US" sz="11200"/>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8574" y="230858"/>
            <a:ext cx="566977" cy="573074"/>
          </a:xfrm>
          <a:prstGeom prst="rect">
            <a:avLst/>
          </a:prstGeom>
        </p:spPr>
      </p:pic>
    </p:spTree>
    <p:extLst>
      <p:ext uri="{BB962C8B-B14F-4D97-AF65-F5344CB8AC3E}">
        <p14:creationId xmlns:p14="http://schemas.microsoft.com/office/powerpoint/2010/main" val="926016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214659" y="960749"/>
            <a:ext cx="3503217"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4400">
                <a:latin typeface="Source Sans Pro" panose="020B0503030403020204" pitchFamily="34" charset="0"/>
              </a:rPr>
              <a:t>Utfordringer</a:t>
            </a:r>
            <a:br>
              <a:rPr lang="nb-NO" sz="4400">
                <a:latin typeface="Source Sans Pro" panose="020B0503030403020204" pitchFamily="34" charset="0"/>
              </a:rPr>
            </a:br>
            <a:br>
              <a:rPr lang="nb-NO" sz="4400">
                <a:latin typeface="Source Sans Pro" panose="020B0503030403020204" pitchFamily="34" charset="0"/>
              </a:rPr>
            </a:br>
            <a:r>
              <a:rPr lang="nb-NO" sz="4400">
                <a:latin typeface="Source Sans Pro" panose="020B0503030403020204" pitchFamily="34" charset="0"/>
              </a:rPr>
              <a:t>Opp-summering</a:t>
            </a:r>
            <a:endParaRPr kumimoji="0" lang="nb-NO" i="0" u="none" strike="noStrike" kern="1200" cap="none" spc="0" normalizeH="0" baseline="0" noProof="0">
              <a:ln>
                <a:noFill/>
              </a:ln>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76434" y="5897251"/>
            <a:ext cx="752728" cy="752728"/>
          </a:xfrm>
          <a:prstGeom prst="rect">
            <a:avLst/>
          </a:prstGeom>
        </p:spPr>
      </p:pic>
      <p:sp>
        <p:nvSpPr>
          <p:cNvPr id="7" name="TekstSylinder 6">
            <a:extLst>
              <a:ext uri="{FF2B5EF4-FFF2-40B4-BE49-F238E27FC236}">
                <a16:creationId xmlns:a16="http://schemas.microsoft.com/office/drawing/2014/main" id="{111DECA8-D18C-7CED-27FE-DDD92766393F}"/>
              </a:ext>
            </a:extLst>
          </p:cNvPr>
          <p:cNvSpPr txBox="1"/>
          <p:nvPr/>
        </p:nvSpPr>
        <p:spPr>
          <a:xfrm>
            <a:off x="3819745" y="960749"/>
            <a:ext cx="7995891" cy="5447645"/>
          </a:xfrm>
          <a:prstGeom prst="rect">
            <a:avLst/>
          </a:prstGeom>
          <a:noFill/>
        </p:spPr>
        <p:txBody>
          <a:bodyPr wrap="square">
            <a:spAutoFit/>
          </a:bodyPr>
          <a:lstStyle/>
          <a:p>
            <a:pPr marL="342900" indent="-342900">
              <a:lnSpc>
                <a:spcPct val="150000"/>
              </a:lnSpc>
              <a:buClr>
                <a:srgbClr val="62858D"/>
              </a:buClr>
              <a:buFont typeface="Arial" panose="020B0604020202020204" pitchFamily="34" charset="0"/>
              <a:buChar char="•"/>
            </a:pPr>
            <a:r>
              <a:rPr lang="nb-NO" sz="3200"/>
              <a:t>Mangel på interkommunalt samarbeid</a:t>
            </a:r>
          </a:p>
          <a:p>
            <a:pPr marL="342900" indent="-342900">
              <a:lnSpc>
                <a:spcPct val="150000"/>
              </a:lnSpc>
              <a:buClr>
                <a:srgbClr val="62858D"/>
              </a:buClr>
              <a:buFont typeface="Arial" panose="020B0604020202020204" pitchFamily="34" charset="0"/>
              <a:buChar char="•"/>
            </a:pPr>
            <a:r>
              <a:rPr lang="nb-NO" sz="3200" kern="0">
                <a:ea typeface="+mn-lt"/>
                <a:cs typeface="Times New Roman" panose="02020603050405020304" pitchFamily="18" charset="0"/>
              </a:rPr>
              <a:t>Kommuner som ikke dekker reiseutgifter og tapt arbeidsfortjeneste til foresatte</a:t>
            </a:r>
            <a:endParaRPr lang="nb-NO" sz="3200" kern="0">
              <a:ea typeface="+mn-lt"/>
              <a:cs typeface="+mn-lt"/>
            </a:endParaRPr>
          </a:p>
          <a:p>
            <a:pPr marL="342900" indent="-342900">
              <a:lnSpc>
                <a:spcPct val="150000"/>
              </a:lnSpc>
              <a:buClr>
                <a:srgbClr val="62858D"/>
              </a:buClr>
              <a:buFont typeface="Arial" panose="020B0604020202020204" pitchFamily="34" charset="0"/>
              <a:buChar char="•"/>
            </a:pPr>
            <a:r>
              <a:rPr lang="nb-NO" sz="3200"/>
              <a:t>Inkludere døve betyr å få tidlig tilgang til tegnspråk</a:t>
            </a:r>
          </a:p>
          <a:p>
            <a:pPr>
              <a:lnSpc>
                <a:spcPct val="150000"/>
              </a:lnSpc>
              <a:buClr>
                <a:srgbClr val="62858D"/>
              </a:buClr>
            </a:pPr>
            <a:endParaRPr lang="nb-NO" sz="2800"/>
          </a:p>
          <a:p>
            <a:pPr marL="342900" indent="-342900">
              <a:lnSpc>
                <a:spcPct val="150000"/>
              </a:lnSpc>
              <a:buClr>
                <a:srgbClr val="62858D"/>
              </a:buClr>
              <a:buFont typeface="Arial" panose="020B0604020202020204" pitchFamily="34" charset="0"/>
              <a:buChar char="•"/>
            </a:pPr>
            <a:endParaRPr lang="nb-NO" sz="3200">
              <a:latin typeface="Source Sans Pro" panose="020B0503030403020204" pitchFamily="34" charset="0"/>
            </a:endParaRPr>
          </a:p>
          <a:p>
            <a:r>
              <a:rPr lang="nb-NO"/>
              <a:t>​</a:t>
            </a:r>
          </a:p>
        </p:txBody>
      </p:sp>
    </p:spTree>
    <p:extLst>
      <p:ext uri="{BB962C8B-B14F-4D97-AF65-F5344CB8AC3E}">
        <p14:creationId xmlns:p14="http://schemas.microsoft.com/office/powerpoint/2010/main" val="3633231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descr="I en turkis elipse står det:&#10;Vi har hele tide med oss:&#10;FN-konvensjonen CRPD&#10;Bærekraftsmålene og &#10;Likestillings- og diskrimineringsloven.">
            <a:extLst>
              <a:ext uri="{FF2B5EF4-FFF2-40B4-BE49-F238E27FC236}">
                <a16:creationId xmlns:a16="http://schemas.microsoft.com/office/drawing/2014/main" id="{65C2A4CE-B4F4-1DEC-4400-EE86A2B2D8F4}"/>
              </a:ext>
            </a:extLst>
          </p:cNvPr>
          <p:cNvSpPr/>
          <p:nvPr/>
        </p:nvSpPr>
        <p:spPr>
          <a:xfrm>
            <a:off x="593594" y="1013812"/>
            <a:ext cx="4681792" cy="4437419"/>
          </a:xfrm>
          <a:prstGeom prst="ellipse">
            <a:avLst/>
          </a:prstGeom>
          <a:solidFill>
            <a:srgbClr val="91D4D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b-NO" sz="4000" b="1">
                <a:solidFill>
                  <a:schemeClr val="tx1"/>
                </a:solidFill>
              </a:rPr>
              <a:t>ADHD</a:t>
            </a:r>
          </a:p>
        </p:txBody>
      </p:sp>
      <p:sp>
        <p:nvSpPr>
          <p:cNvPr id="5" name="Tittel 1">
            <a:extLst>
              <a:ext uri="{FF2B5EF4-FFF2-40B4-BE49-F238E27FC236}">
                <a16:creationId xmlns:a16="http://schemas.microsoft.com/office/drawing/2014/main" id="{82819C77-03A2-86A0-C83F-22FE98D7F52E}"/>
              </a:ext>
            </a:extLst>
          </p:cNvPr>
          <p:cNvSpPr txBox="1">
            <a:spLocks noGrp="1"/>
          </p:cNvSpPr>
          <p:nvPr>
            <p:ph type="title" idx="4294967295"/>
          </p:nvPr>
        </p:nvSpPr>
        <p:spPr>
          <a:xfrm>
            <a:off x="5894293" y="1318902"/>
            <a:ext cx="5704113" cy="27094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a:ln>
                  <a:noFill/>
                </a:ln>
                <a:solidFill>
                  <a:srgbClr val="6198B0"/>
                </a:solidFill>
                <a:effectLst/>
                <a:uLnTx/>
                <a:uFillTx/>
                <a:latin typeface="Avenir Black" panose="02000503020000020003" pitchFamily="2" charset="0"/>
                <a:ea typeface="+mn-ea"/>
                <a:cs typeface="+mn-cs"/>
              </a:rPr>
              <a:t>Inkludering - barn og unge med ADHD</a:t>
            </a:r>
          </a:p>
        </p:txBody>
      </p:sp>
      <p:sp>
        <p:nvSpPr>
          <p:cNvPr id="2" name="TekstSylinder 1">
            <a:extLst>
              <a:ext uri="{FF2B5EF4-FFF2-40B4-BE49-F238E27FC236}">
                <a16:creationId xmlns:a16="http://schemas.microsoft.com/office/drawing/2014/main" id="{87B391B4-6655-AEFC-7E9C-F520560BF9C1}"/>
              </a:ext>
            </a:extLst>
          </p:cNvPr>
          <p:cNvSpPr txBox="1"/>
          <p:nvPr/>
        </p:nvSpPr>
        <p:spPr>
          <a:xfrm>
            <a:off x="5894293" y="4974177"/>
            <a:ext cx="4987040" cy="954107"/>
          </a:xfrm>
          <a:prstGeom prst="rect">
            <a:avLst/>
          </a:prstGeom>
          <a:noFill/>
        </p:spPr>
        <p:txBody>
          <a:bodyPr wrap="square" rtlCol="0">
            <a:spAutoFit/>
          </a:bodyPr>
          <a:lstStyle/>
          <a:p>
            <a:r>
              <a:rPr lang="nb-NO" sz="2800" b="1">
                <a:latin typeface="Avenir Heavy" panose="02000503020000020003"/>
              </a:rPr>
              <a:t>Mette Mebostad</a:t>
            </a:r>
          </a:p>
          <a:p>
            <a:r>
              <a:rPr lang="nb-NO" sz="2800">
                <a:latin typeface="Avenir Heavy" panose="02000503020000020003"/>
              </a:rPr>
              <a:t>Faglig rådgiver, </a:t>
            </a:r>
            <a:r>
              <a:rPr lang="nb-NO" sz="2800">
                <a:latin typeface="Avenir Heavy" panose="02000503020000020003"/>
                <a:hlinkClick r:id="rId3"/>
              </a:rPr>
              <a:t>ADHD Norge</a:t>
            </a:r>
            <a:endParaRPr lang="nb-NO" sz="2800">
              <a:latin typeface="Avenir Heavy" panose="02000503020000020003"/>
            </a:endParaRPr>
          </a:p>
        </p:txBody>
      </p:sp>
    </p:spTree>
    <p:extLst>
      <p:ext uri="{BB962C8B-B14F-4D97-AF65-F5344CB8AC3E}">
        <p14:creationId xmlns:p14="http://schemas.microsoft.com/office/powerpoint/2010/main" val="3737739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2E755A-2CC3-42E7-C1C1-F99C8B7319C1}"/>
              </a:ext>
            </a:extLst>
          </p:cNvPr>
          <p:cNvSpPr>
            <a:spLocks noGrp="1"/>
          </p:cNvSpPr>
          <p:nvPr>
            <p:ph type="title" idx="4294967295"/>
          </p:nvPr>
        </p:nvSpPr>
        <p:spPr>
          <a:xfrm>
            <a:off x="5138842" y="72641"/>
            <a:ext cx="6548333" cy="1325563"/>
          </a:xfrm>
        </p:spPr>
        <p:txBody>
          <a:bodyPr>
            <a:normAutofit/>
          </a:bodyPr>
          <a:lstStyle/>
          <a:p>
            <a:pPr lvl="0">
              <a:lnSpc>
                <a:spcPct val="100000"/>
              </a:lnSpc>
              <a:spcBef>
                <a:spcPts val="0"/>
              </a:spcBef>
            </a:pPr>
            <a:r>
              <a:rPr lang="nb-NO" sz="4800">
                <a:solidFill>
                  <a:prstClr val="black"/>
                </a:solidFill>
                <a:latin typeface="Avenir Medium" panose="02000503020000020003" pitchFamily="2" charset="0"/>
                <a:ea typeface="+mn-ea"/>
                <a:cs typeface="+mn-cs"/>
              </a:rPr>
              <a:t>Reguleringsvansker</a:t>
            </a:r>
          </a:p>
        </p:txBody>
      </p:sp>
      <p:sp>
        <p:nvSpPr>
          <p:cNvPr id="5" name="Tittel 1">
            <a:extLst>
              <a:ext uri="{FF2B5EF4-FFF2-40B4-BE49-F238E27FC236}">
                <a16:creationId xmlns:a16="http://schemas.microsoft.com/office/drawing/2014/main" id="{C41ADB1F-B9F9-A0AD-6AA9-2B861EFCC556}"/>
              </a:ext>
            </a:extLst>
          </p:cNvPr>
          <p:cNvSpPr txBox="1">
            <a:spLocks/>
          </p:cNvSpPr>
          <p:nvPr/>
        </p:nvSpPr>
        <p:spPr>
          <a:xfrm>
            <a:off x="5429250" y="1398204"/>
            <a:ext cx="6257925" cy="512642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00100" lvl="1" indent="-342900">
              <a:spcBef>
                <a:spcPct val="50000"/>
              </a:spcBef>
              <a:buFont typeface="Arial" panose="020B0604020202020204" pitchFamily="34" charset="0"/>
              <a:buChar char="•"/>
            </a:pPr>
            <a:endParaRPr lang="nb-NO" sz="2400">
              <a:cs typeface="Arial" panose="020B0604020202020204" pitchFamily="34" charset="0"/>
            </a:endParaRPr>
          </a:p>
          <a:p>
            <a:pPr marL="800100" lvl="1" indent="-342900">
              <a:spcBef>
                <a:spcPct val="50000"/>
              </a:spcBef>
              <a:buFont typeface="Arial" panose="020B0604020202020204" pitchFamily="34" charset="0"/>
              <a:buChar char="•"/>
            </a:pPr>
            <a:r>
              <a:rPr lang="nb-NO" sz="3200">
                <a:cs typeface="Arial" panose="020B0604020202020204" pitchFamily="34" charset="0"/>
              </a:rPr>
              <a:t>«Hjernens dirigent» – organisere, integrere og koordinere funksjoner i hjernen</a:t>
            </a:r>
          </a:p>
          <a:p>
            <a:pPr lvl="1">
              <a:spcBef>
                <a:spcPct val="50000"/>
              </a:spcBef>
            </a:pPr>
            <a:endParaRPr lang="nb-NO" sz="3200">
              <a:cs typeface="Arial" panose="020B0604020202020204" pitchFamily="34" charset="0"/>
            </a:endParaRPr>
          </a:p>
          <a:p>
            <a:pPr marL="800100" lvl="1" indent="-342900">
              <a:spcBef>
                <a:spcPct val="50000"/>
              </a:spcBef>
              <a:buFont typeface="Arial" panose="020B0604020202020204" pitchFamily="34" charset="0"/>
              <a:buChar char="•"/>
            </a:pPr>
            <a:r>
              <a:rPr lang="nb-NO" sz="3200">
                <a:cs typeface="Arial" panose="020B0604020202020204" pitchFamily="34" charset="0"/>
              </a:rPr>
              <a:t>Styrer atferd, følelser, tanker og oppmerksomhet</a:t>
            </a:r>
            <a:r>
              <a:rPr lang="nb-NO" sz="3200" kern="100">
                <a:latin typeface="Verdana" panose="020B0604030504040204" pitchFamily="34" charset="0"/>
                <a:ea typeface="Aptos" panose="020B0004020202020204" pitchFamily="34" charset="0"/>
                <a:cs typeface="Times New Roman" panose="02020603050405020304" pitchFamily="18" charset="0"/>
              </a:rPr>
              <a:t> </a:t>
            </a:r>
            <a:endParaRPr lang="nb-NO" sz="3200">
              <a:effectLst/>
              <a:latin typeface="Avenir Book" panose="02000503020000020003" pitchFamily="2" charset="0"/>
            </a:endParaRPr>
          </a:p>
          <a:p>
            <a:endParaRPr lang="nb-NO" sz="3600">
              <a:effectLst/>
              <a:latin typeface="Avenir Book" panose="02000503020000020003" pitchFamily="2" charset="0"/>
            </a:endParaRPr>
          </a:p>
          <a:p>
            <a:r>
              <a:rPr lang="nb-NO" sz="3200">
                <a:latin typeface="Avenir Medium" panose="02000503020000020003" pitchFamily="2" charset="0"/>
              </a:rPr>
              <a:t>Det handler ikke om å vite hva en skal gjøre, det handler om å gjøre det en vet</a:t>
            </a:r>
          </a:p>
          <a:p>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92127" y="5973893"/>
            <a:ext cx="752728" cy="752728"/>
          </a:xfrm>
          <a:prstGeom prst="rect">
            <a:avLst/>
          </a:prstGeom>
        </p:spPr>
      </p:pic>
      <p:pic>
        <p:nvPicPr>
          <p:cNvPr id="3" name="Bilde 2">
            <a:extLst>
              <a:ext uri="{FF2B5EF4-FFF2-40B4-BE49-F238E27FC236}">
                <a16:creationId xmlns:a16="http://schemas.microsoft.com/office/drawing/2014/main" id="{7DF45771-811B-E224-C6C7-8A885C3A51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201996"/>
            <a:ext cx="5219700" cy="6524625"/>
          </a:xfrm>
          <a:prstGeom prst="rect">
            <a:avLst/>
          </a:prstGeom>
        </p:spPr>
      </p:pic>
    </p:spTree>
    <p:extLst>
      <p:ext uri="{BB962C8B-B14F-4D97-AF65-F5344CB8AC3E}">
        <p14:creationId xmlns:p14="http://schemas.microsoft.com/office/powerpoint/2010/main" val="2279369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Dette er et bilde som inneholder en modell. Modellen er bygget opp med overskrift: Eksekutive funksjoner som virker sammen i ulike kombinasjoner. Thomas Brown har delt den inn i seks ulike kategorier. 1. aktivering (Organisere, prioritere og komme i gang med arbeid), 2. fokus (Fokusere, opprettholde, og skifte oppmerksomhet til oppgaver), 3. anstrengelse (Opprettholde anstrengelse og prosesseringstempo), 4. følelser (håndtere frustrasjon og regulere følelser). 5. hukommelse (Ta i bruk arbeidsminnet og gjenhente info)  og 6. handling (Overvåking og selvregulering av handlinger). &#10;">
            <a:extLst>
              <a:ext uri="{FF2B5EF4-FFF2-40B4-BE49-F238E27FC236}">
                <a16:creationId xmlns:a16="http://schemas.microsoft.com/office/drawing/2014/main" id="{81D53AEA-B805-4746-D049-8442DB31B508}"/>
              </a:ext>
            </a:extLst>
          </p:cNvPr>
          <p:cNvPicPr>
            <a:picLocks noChangeAspect="1"/>
          </p:cNvPicPr>
          <p:nvPr/>
        </p:nvPicPr>
        <p:blipFill>
          <a:blip r:embed="rId3"/>
          <a:stretch>
            <a:fillRect/>
          </a:stretch>
        </p:blipFill>
        <p:spPr>
          <a:xfrm>
            <a:off x="82530" y="1456581"/>
            <a:ext cx="12109469" cy="5401419"/>
          </a:xfrm>
          <a:prstGeom prst="rect">
            <a:avLst/>
          </a:prstGeom>
        </p:spPr>
      </p:pic>
      <p:sp>
        <p:nvSpPr>
          <p:cNvPr id="7" name="Tittel 6">
            <a:extLst>
              <a:ext uri="{FF2B5EF4-FFF2-40B4-BE49-F238E27FC236}">
                <a16:creationId xmlns:a16="http://schemas.microsoft.com/office/drawing/2014/main" id="{1F1BA86E-6106-1076-53C0-0AC473524355}"/>
              </a:ext>
            </a:extLst>
          </p:cNvPr>
          <p:cNvSpPr txBox="1">
            <a:spLocks noGrp="1"/>
          </p:cNvSpPr>
          <p:nvPr>
            <p:ph type="title" idx="4294967295"/>
          </p:nvPr>
        </p:nvSpPr>
        <p:spPr>
          <a:xfrm>
            <a:off x="340885" y="254165"/>
            <a:ext cx="10988655"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a:ln>
                  <a:noFill/>
                </a:ln>
                <a:solidFill>
                  <a:schemeClr val="tx1"/>
                </a:solidFill>
                <a:effectLst/>
                <a:uLnTx/>
                <a:uFillTx/>
                <a:latin typeface="+mn-lt"/>
                <a:ea typeface="+mn-ea"/>
                <a:cs typeface="+mn-cs"/>
              </a:rPr>
              <a:t>Eksekutive funksjoner som samarbeider i ulike kombinasjoner</a:t>
            </a:r>
          </a:p>
        </p:txBody>
      </p:sp>
    </p:spTree>
    <p:extLst>
      <p:ext uri="{BB962C8B-B14F-4D97-AF65-F5344CB8AC3E}">
        <p14:creationId xmlns:p14="http://schemas.microsoft.com/office/powerpoint/2010/main" val="580499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AAE99C9-DFD8-4CB0-F4FA-6F13ED3AED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4846212" cy="6858000"/>
          </a:xfrm>
          <a:prstGeom prst="rect">
            <a:avLst/>
          </a:prstGeom>
        </p:spPr>
      </p:pic>
      <p:sp>
        <p:nvSpPr>
          <p:cNvPr id="3" name="Tittel 2">
            <a:extLst>
              <a:ext uri="{FF2B5EF4-FFF2-40B4-BE49-F238E27FC236}">
                <a16:creationId xmlns:a16="http://schemas.microsoft.com/office/drawing/2014/main" id="{A0FF33AA-BF70-A908-F44C-ADECABFB6F4B}"/>
              </a:ext>
            </a:extLst>
          </p:cNvPr>
          <p:cNvSpPr>
            <a:spLocks noGrp="1"/>
          </p:cNvSpPr>
          <p:nvPr>
            <p:ph type="title" idx="4294967295"/>
          </p:nvPr>
        </p:nvSpPr>
        <p:spPr>
          <a:xfrm>
            <a:off x="733531" y="2753248"/>
            <a:ext cx="2998498" cy="1109597"/>
          </a:xfrm>
        </p:spPr>
        <p:txBody>
          <a:bodyPr>
            <a:normAutofit fontScale="90000"/>
          </a:bodyPr>
          <a:lstStyle/>
          <a:p>
            <a:pPr lvl="0">
              <a:lnSpc>
                <a:spcPct val="100000"/>
              </a:lnSpc>
              <a:spcBef>
                <a:spcPts val="0"/>
              </a:spcBef>
            </a:pPr>
            <a:r>
              <a:rPr lang="nb-NO" sz="4900">
                <a:solidFill>
                  <a:prstClr val="black"/>
                </a:solidFill>
                <a:latin typeface="Avenir Medium" panose="02000503020000020003" pitchFamily="2" charset="0"/>
                <a:ea typeface="+mn-ea"/>
                <a:cs typeface="+mn-cs"/>
              </a:rPr>
              <a:t>Hvordan Inkludere barn og unge med ADHD?</a:t>
            </a:r>
            <a:br>
              <a:rPr lang="nb-NO" sz="3600">
                <a:solidFill>
                  <a:prstClr val="black"/>
                </a:solidFill>
                <a:latin typeface="Avenir Medium" panose="02000503020000020003" pitchFamily="2" charset="0"/>
                <a:ea typeface="+mn-ea"/>
                <a:cs typeface="+mn-cs"/>
              </a:rPr>
            </a:br>
            <a:endParaRPr lang="nb-NO" sz="3600">
              <a:solidFill>
                <a:prstClr val="black"/>
              </a:solidFill>
              <a:latin typeface="Avenir Medium" panose="02000503020000020003" pitchFamily="2" charset="0"/>
              <a:ea typeface="+mn-ea"/>
              <a:cs typeface="+mn-cs"/>
            </a:endParaRPr>
          </a:p>
        </p:txBody>
      </p:sp>
      <p:sp>
        <p:nvSpPr>
          <p:cNvPr id="5" name="Tittel 1">
            <a:extLst>
              <a:ext uri="{FF2B5EF4-FFF2-40B4-BE49-F238E27FC236}">
                <a16:creationId xmlns:a16="http://schemas.microsoft.com/office/drawing/2014/main" id="{C4FB453B-3888-B9FF-A4ED-C912F6FC9D04}"/>
              </a:ext>
            </a:extLst>
          </p:cNvPr>
          <p:cNvSpPr txBox="1">
            <a:spLocks/>
          </p:cNvSpPr>
          <p:nvPr/>
        </p:nvSpPr>
        <p:spPr>
          <a:xfrm>
            <a:off x="5277386" y="1282639"/>
            <a:ext cx="5989937" cy="39929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nb-NO" sz="2800">
              <a:latin typeface="Avenir Book" panose="02000503020000020003" pitchFamily="2" charset="0"/>
            </a:endParaRPr>
          </a:p>
          <a:p>
            <a:r>
              <a:rPr lang="nb-NO" sz="2800">
                <a:solidFill>
                  <a:schemeClr val="tx2">
                    <a:lumMod val="60000"/>
                    <a:lumOff val="40000"/>
                  </a:schemeClr>
                </a:solidFill>
                <a:effectLst/>
                <a:latin typeface="Avenir Book" panose="02000503020000020003" pitchFamily="2" charset="0"/>
              </a:rPr>
              <a:t>•</a:t>
            </a:r>
            <a:r>
              <a:rPr lang="nb-NO" sz="2800">
                <a:effectLst/>
                <a:latin typeface="Avenir Book" panose="02000503020000020003" pitchFamily="2" charset="0"/>
              </a:rPr>
              <a:t> </a:t>
            </a:r>
            <a:r>
              <a:rPr lang="en-US" sz="2800">
                <a:latin typeface="+mn-lt"/>
              </a:rPr>
              <a:t>Kunnskap om reguleringsutfordringer </a:t>
            </a:r>
          </a:p>
          <a:p>
            <a:pPr marL="0" indent="0">
              <a:buNone/>
            </a:pPr>
            <a:endParaRPr lang="en-US" sz="2800">
              <a:latin typeface="+mn-lt"/>
            </a:endParaRPr>
          </a:p>
          <a:p>
            <a:r>
              <a:rPr lang="nb-NO" sz="2800">
                <a:solidFill>
                  <a:schemeClr val="tx2">
                    <a:lumMod val="60000"/>
                    <a:lumOff val="40000"/>
                  </a:schemeClr>
                </a:solidFill>
                <a:effectLst/>
                <a:latin typeface="Avenir Book" panose="02000503020000020003" pitchFamily="2" charset="0"/>
              </a:rPr>
              <a:t>•</a:t>
            </a:r>
            <a:r>
              <a:rPr lang="nb-NO" sz="2800">
                <a:effectLst/>
                <a:latin typeface="Avenir Book" panose="02000503020000020003" pitchFamily="2" charset="0"/>
              </a:rPr>
              <a:t> </a:t>
            </a:r>
            <a:r>
              <a:rPr lang="en-US" sz="2800">
                <a:latin typeface="+mn-lt"/>
              </a:rPr>
              <a:t>Åpenhet og trygge relasjoner</a:t>
            </a:r>
          </a:p>
          <a:p>
            <a:endParaRPr lang="en-US" sz="2800">
              <a:latin typeface="+mn-lt"/>
            </a:endParaRPr>
          </a:p>
          <a:p>
            <a:r>
              <a:rPr lang="nb-NO" sz="2800">
                <a:solidFill>
                  <a:schemeClr val="tx2">
                    <a:lumMod val="60000"/>
                    <a:lumOff val="40000"/>
                  </a:schemeClr>
                </a:solidFill>
                <a:effectLst/>
                <a:latin typeface="Avenir Book" panose="02000503020000020003" pitchFamily="2" charset="0"/>
              </a:rPr>
              <a:t>•</a:t>
            </a:r>
            <a:r>
              <a:rPr lang="nb-NO" sz="2800">
                <a:effectLst/>
                <a:latin typeface="Avenir Book" panose="02000503020000020003" pitchFamily="2" charset="0"/>
              </a:rPr>
              <a:t> </a:t>
            </a:r>
            <a:r>
              <a:rPr lang="en-US" sz="2800">
                <a:latin typeface="+mn-lt"/>
              </a:rPr>
              <a:t>Tydelige strukturer og rammer </a:t>
            </a:r>
          </a:p>
          <a:p>
            <a:pPr>
              <a:lnSpc>
                <a:spcPct val="150000"/>
              </a:lnSpc>
            </a:pPr>
            <a:endParaRPr lang="nb-NO" sz="2800">
              <a:effectLst/>
              <a:latin typeface="Avenir Book" panose="02000503020000020003" pitchFamily="2" charset="0"/>
            </a:endParaRPr>
          </a:p>
          <a:p>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6" name="Bilde 5">
            <a:extLst>
              <a:ext uri="{FF2B5EF4-FFF2-40B4-BE49-F238E27FC236}">
                <a16:creationId xmlns:a16="http://schemas.microsoft.com/office/drawing/2014/main" id="{25656EA1-BF41-EEB0-D917-F737998571C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Tree>
    <p:extLst>
      <p:ext uri="{BB962C8B-B14F-4D97-AF65-F5344CB8AC3E}">
        <p14:creationId xmlns:p14="http://schemas.microsoft.com/office/powerpoint/2010/main" val="2822207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descr="I en turkis elipse står det:&#10;Vi har hele tide med oss:&#10;FN-konvensjonen CRPD&#10;Bærekraftsmålene og &#10;Likestillings- og diskrimineringsloven.">
            <a:extLst>
              <a:ext uri="{FF2B5EF4-FFF2-40B4-BE49-F238E27FC236}">
                <a16:creationId xmlns:a16="http://schemas.microsoft.com/office/drawing/2014/main" id="{65C2A4CE-B4F4-1DEC-4400-EE86A2B2D8F4}"/>
              </a:ext>
            </a:extLst>
          </p:cNvPr>
          <p:cNvSpPr/>
          <p:nvPr/>
        </p:nvSpPr>
        <p:spPr>
          <a:xfrm>
            <a:off x="896815" y="1424354"/>
            <a:ext cx="4262660" cy="4135432"/>
          </a:xfrm>
          <a:prstGeom prst="ellipse">
            <a:avLst/>
          </a:prstGeom>
          <a:solidFill>
            <a:srgbClr val="91D4D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b-NO" sz="4000" b="1">
                <a:solidFill>
                  <a:schemeClr val="tx1"/>
                </a:solidFill>
              </a:rPr>
              <a:t>Utviklings-hemming</a:t>
            </a:r>
          </a:p>
        </p:txBody>
      </p:sp>
      <p:sp>
        <p:nvSpPr>
          <p:cNvPr id="5" name="Tittel 1">
            <a:extLst>
              <a:ext uri="{FF2B5EF4-FFF2-40B4-BE49-F238E27FC236}">
                <a16:creationId xmlns:a16="http://schemas.microsoft.com/office/drawing/2014/main" id="{82819C77-03A2-86A0-C83F-22FE98D7F52E}"/>
              </a:ext>
            </a:extLst>
          </p:cNvPr>
          <p:cNvSpPr txBox="1">
            <a:spLocks noGrp="1"/>
          </p:cNvSpPr>
          <p:nvPr>
            <p:ph type="title" idx="4294967295"/>
          </p:nvPr>
        </p:nvSpPr>
        <p:spPr>
          <a:xfrm>
            <a:off x="5894294" y="782666"/>
            <a:ext cx="5704113" cy="27094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a:ln>
                  <a:noFill/>
                </a:ln>
                <a:solidFill>
                  <a:srgbClr val="6198B0"/>
                </a:solidFill>
                <a:effectLst/>
                <a:uLnTx/>
                <a:uFillTx/>
                <a:latin typeface="Avenir Black" panose="02000503020000020003" pitchFamily="2" charset="0"/>
                <a:ea typeface="+mn-ea"/>
                <a:cs typeface="+mn-cs"/>
              </a:rPr>
              <a:t>Inkludering av elever med utviklingshemming </a:t>
            </a:r>
          </a:p>
        </p:txBody>
      </p:sp>
      <p:sp>
        <p:nvSpPr>
          <p:cNvPr id="6" name="TekstSylinder 5">
            <a:extLst>
              <a:ext uri="{FF2B5EF4-FFF2-40B4-BE49-F238E27FC236}">
                <a16:creationId xmlns:a16="http://schemas.microsoft.com/office/drawing/2014/main" id="{AF425C5E-74EE-96E9-DD5C-AB6355F7970C}"/>
              </a:ext>
            </a:extLst>
          </p:cNvPr>
          <p:cNvSpPr txBox="1"/>
          <p:nvPr/>
        </p:nvSpPr>
        <p:spPr>
          <a:xfrm>
            <a:off x="5894294" y="5144287"/>
            <a:ext cx="5502407" cy="830997"/>
          </a:xfrm>
          <a:prstGeom prst="rect">
            <a:avLst/>
          </a:prstGeom>
          <a:noFill/>
        </p:spPr>
        <p:txBody>
          <a:bodyPr wrap="square" rtlCol="0">
            <a:spAutoFit/>
          </a:bodyPr>
          <a:lstStyle/>
          <a:p>
            <a:r>
              <a:rPr lang="nb-NO" sz="2400">
                <a:latin typeface="Avenir Heavy"/>
              </a:rPr>
              <a:t>Monika Andersen, sentralstyremedlem</a:t>
            </a:r>
          </a:p>
          <a:p>
            <a:r>
              <a:rPr lang="nb-NO" sz="2400">
                <a:latin typeface="Avenir Heavy"/>
                <a:hlinkClick r:id="rId3"/>
              </a:rPr>
              <a:t>Norsk forbund for utviklingshemmede</a:t>
            </a:r>
            <a:endParaRPr lang="nb-NO" sz="2400">
              <a:latin typeface="Avenir Heavy"/>
            </a:endParaRPr>
          </a:p>
        </p:txBody>
      </p:sp>
    </p:spTree>
    <p:extLst>
      <p:ext uri="{BB962C8B-B14F-4D97-AF65-F5344CB8AC3E}">
        <p14:creationId xmlns:p14="http://schemas.microsoft.com/office/powerpoint/2010/main" val="42341962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315079" y="160065"/>
            <a:ext cx="10517131" cy="1533104"/>
          </a:xfrm>
        </p:spPr>
        <p:txBody>
          <a:bodyPr vert="horz" lIns="91440" tIns="45720" rIns="91440" bIns="45720" rtlCol="0" anchor="b">
            <a:normAutofit/>
          </a:bodyPr>
          <a:lstStyle/>
          <a:p>
            <a:r>
              <a:rPr lang="nb-NO" sz="4000" kern="1200">
                <a:solidFill>
                  <a:schemeClr val="tx1"/>
                </a:solidFill>
                <a:latin typeface="Avenir Heavy" panose="02000503020000020003"/>
              </a:rPr>
              <a:t>Hva skal til når det gjelder inkludering i skolen for elever med en utviklingshemming</a:t>
            </a: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1334595" y="2250480"/>
            <a:ext cx="9522810" cy="4607520"/>
          </a:xfrm>
        </p:spPr>
        <p:txBody>
          <a:bodyPr vert="horz" lIns="91440" tIns="45720" rIns="91440" bIns="45720" rtlCol="0" anchor="t">
            <a:normAutofit/>
          </a:bodyPr>
          <a:lstStyle/>
          <a:p>
            <a:pPr marL="457200" indent="-457200" algn="l">
              <a:buClr>
                <a:srgbClr val="449185"/>
              </a:buClr>
              <a:buFont typeface="Arial" panose="020B0604020202020204" pitchFamily="34" charset="0"/>
              <a:buChar char="•"/>
            </a:pPr>
            <a:r>
              <a:rPr lang="nb-NO" sz="2800"/>
              <a:t>De som er en del av fellesskapet i barnehagen er mer inkludert i resten av utdanningsforløpet. Fokus på hele utdanningsforløpet fra barnehage. </a:t>
            </a:r>
          </a:p>
          <a:p>
            <a:pPr marL="457200" indent="-457200" algn="l">
              <a:buClr>
                <a:srgbClr val="449185"/>
              </a:buClr>
              <a:buFont typeface="Arial" panose="020B0604020202020204" pitchFamily="34" charset="0"/>
              <a:buChar char="•"/>
            </a:pPr>
            <a:endParaRPr lang="nb-NO" sz="2800"/>
          </a:p>
          <a:p>
            <a:pPr marL="457200" indent="-457200" algn="l">
              <a:buClr>
                <a:srgbClr val="449185"/>
              </a:buClr>
              <a:buFont typeface="Arial" panose="020B0604020202020204" pitchFamily="34" charset="0"/>
              <a:buChar char="•"/>
            </a:pPr>
            <a:r>
              <a:rPr lang="nb-NO" sz="2800"/>
              <a:t>Mer praktisk læring i skolen er en arbeidsmetode for å inkludere elever med utviklingshemming. </a:t>
            </a:r>
          </a:p>
          <a:p>
            <a:pPr marL="457200" indent="-457200" algn="l">
              <a:buClr>
                <a:srgbClr val="449185"/>
              </a:buClr>
              <a:buFont typeface="Arial" panose="020B0604020202020204" pitchFamily="34" charset="0"/>
              <a:buChar char="•"/>
            </a:pPr>
            <a:endParaRPr lang="nb-NO" sz="2800"/>
          </a:p>
          <a:p>
            <a:pPr marL="457200" indent="-457200" algn="l">
              <a:buClr>
                <a:srgbClr val="449185"/>
              </a:buClr>
              <a:buFont typeface="Arial" panose="020B0604020202020204" pitchFamily="34" charset="0"/>
              <a:buChar char="•"/>
            </a:pPr>
            <a:r>
              <a:rPr lang="nb-NO" sz="2800"/>
              <a:t>Det som funker for en er oftest en fordel for alle. Samt at god inkludering fungerer positivt for alle.</a:t>
            </a:r>
          </a:p>
          <a:p>
            <a:pPr marL="342900" indent="-342900">
              <a:buFont typeface="Arial" panose="020B0604020202020204" pitchFamily="34" charset="0"/>
              <a:buChar char="•"/>
            </a:pPr>
            <a:endParaRPr lang="en-US" sz="1700"/>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789" y="640080"/>
            <a:ext cx="566977" cy="573074"/>
          </a:xfrm>
          <a:prstGeom prst="rect">
            <a:avLst/>
          </a:prstGeom>
        </p:spPr>
      </p:pic>
    </p:spTree>
    <p:extLst>
      <p:ext uri="{BB962C8B-B14F-4D97-AF65-F5344CB8AC3E}">
        <p14:creationId xmlns:p14="http://schemas.microsoft.com/office/powerpoint/2010/main" val="12992002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315079" y="160065"/>
            <a:ext cx="10517131" cy="1533104"/>
          </a:xfrm>
        </p:spPr>
        <p:txBody>
          <a:bodyPr vert="horz" lIns="91440" tIns="45720" rIns="91440" bIns="45720" rtlCol="0" anchor="b">
            <a:normAutofit/>
          </a:bodyPr>
          <a:lstStyle/>
          <a:p>
            <a:r>
              <a:rPr lang="nb-NO" sz="4000" kern="1200">
                <a:solidFill>
                  <a:schemeClr val="tx1"/>
                </a:solidFill>
                <a:latin typeface="Avenir Heavy" panose="02000503020000020003"/>
              </a:rPr>
              <a:t>Hva skal til</a:t>
            </a:r>
            <a:br>
              <a:rPr lang="nb-NO" sz="4000" kern="1200">
                <a:solidFill>
                  <a:schemeClr val="tx1"/>
                </a:solidFill>
                <a:latin typeface="Avenir Heavy" panose="02000503020000020003"/>
              </a:rPr>
            </a:br>
            <a:endParaRPr lang="nb-NO" sz="4000" kern="120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1315079" y="1545943"/>
            <a:ext cx="9522810" cy="4607520"/>
          </a:xfrm>
        </p:spPr>
        <p:txBody>
          <a:bodyPr vert="horz" lIns="91440" tIns="45720" rIns="91440" bIns="45720" rtlCol="0" anchor="t">
            <a:normAutofit fontScale="92500" lnSpcReduction="10000"/>
          </a:bodyPr>
          <a:lstStyle/>
          <a:p>
            <a:pPr marL="571500" indent="-571500">
              <a:buClr>
                <a:srgbClr val="5188A1"/>
              </a:buClr>
              <a:buFont typeface="Arial" panose="020B0604020202020204" pitchFamily="34" charset="0"/>
              <a:buChar char="•"/>
            </a:pPr>
            <a:r>
              <a:rPr lang="nb-NO" sz="3800"/>
              <a:t>Inkludering handler ikke om ressurser, men om andre holdninger til inkludering, organisering av undervisningen og andre prioriteringer. </a:t>
            </a:r>
          </a:p>
          <a:p>
            <a:pPr marL="571500" indent="-571500">
              <a:buClr>
                <a:srgbClr val="5188A1"/>
              </a:buClr>
              <a:buFont typeface="Arial" panose="020B0604020202020204" pitchFamily="34" charset="0"/>
              <a:buChar char="•"/>
            </a:pPr>
            <a:endParaRPr lang="nb-NO" sz="3800"/>
          </a:p>
          <a:p>
            <a:pPr marL="571500" indent="-571500">
              <a:buClr>
                <a:srgbClr val="5188A1"/>
              </a:buClr>
              <a:buFont typeface="Arial" panose="020B0604020202020204" pitchFamily="34" charset="0"/>
              <a:buChar char="•"/>
            </a:pPr>
            <a:r>
              <a:rPr lang="nb-NO" sz="3800"/>
              <a:t>Slutte med å undervurdere og ha lave forventninger. De vil ikke lage vafler, de vil lære. </a:t>
            </a:r>
          </a:p>
          <a:p>
            <a:pPr marL="571500" indent="-571500">
              <a:buClr>
                <a:srgbClr val="5188A1"/>
              </a:buClr>
              <a:buFont typeface="Arial" panose="020B0604020202020204" pitchFamily="34" charset="0"/>
              <a:buChar char="•"/>
            </a:pPr>
            <a:endParaRPr lang="nb-NO" sz="3800"/>
          </a:p>
          <a:p>
            <a:pPr marL="571500" indent="-571500">
              <a:buClr>
                <a:srgbClr val="5188A1"/>
              </a:buClr>
              <a:buFont typeface="Arial" panose="020B0604020202020204" pitchFamily="34" charset="0"/>
              <a:buChar char="•"/>
            </a:pPr>
            <a:r>
              <a:rPr lang="nb-NO" sz="3800"/>
              <a:t>Sikre at de som treng mest, ikke får minst. For eksempel hyppig bruk av ufaglærte og lærlinger. </a:t>
            </a:r>
          </a:p>
          <a:p>
            <a:pPr marL="342900" indent="-342900">
              <a:buFont typeface="Arial" panose="020B0604020202020204" pitchFamily="34" charset="0"/>
              <a:buChar char="•"/>
            </a:pPr>
            <a:endParaRPr lang="en-US" sz="1700"/>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789" y="640080"/>
            <a:ext cx="566977" cy="573074"/>
          </a:xfrm>
          <a:prstGeom prst="rect">
            <a:avLst/>
          </a:prstGeom>
        </p:spPr>
      </p:pic>
    </p:spTree>
    <p:extLst>
      <p:ext uri="{BB962C8B-B14F-4D97-AF65-F5344CB8AC3E}">
        <p14:creationId xmlns:p14="http://schemas.microsoft.com/office/powerpoint/2010/main" val="1236162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1871D3-F166-4A90-8EB5-D4888EE3AEF0}"/>
              </a:ext>
            </a:extLst>
          </p:cNvPr>
          <p:cNvSpPr>
            <a:spLocks noGrp="1"/>
          </p:cNvSpPr>
          <p:nvPr>
            <p:ph type="title"/>
          </p:nvPr>
        </p:nvSpPr>
        <p:spPr>
          <a:xfrm>
            <a:off x="838200" y="365125"/>
            <a:ext cx="10515600" cy="1325563"/>
          </a:xfrm>
        </p:spPr>
        <p:txBody>
          <a:bodyPr anchor="ctr">
            <a:normAutofit/>
          </a:bodyPr>
          <a:lstStyle/>
          <a:p>
            <a:r>
              <a:rPr lang="nb-NO"/>
              <a:t>Hvorfor inkluderende skole?</a:t>
            </a:r>
          </a:p>
        </p:txBody>
      </p:sp>
      <p:sp>
        <p:nvSpPr>
          <p:cNvPr id="3" name="Plassholder for innhold 2">
            <a:extLst>
              <a:ext uri="{FF2B5EF4-FFF2-40B4-BE49-F238E27FC236}">
                <a16:creationId xmlns:a16="http://schemas.microsoft.com/office/drawing/2014/main" id="{0FCAC092-872F-4C02-9B24-44C60BFA53A4}"/>
              </a:ext>
            </a:extLst>
          </p:cNvPr>
          <p:cNvSpPr>
            <a:spLocks noGrp="1"/>
          </p:cNvSpPr>
          <p:nvPr>
            <p:ph sz="half" idx="1"/>
          </p:nvPr>
        </p:nvSpPr>
        <p:spPr>
          <a:xfrm>
            <a:off x="838199" y="1825625"/>
            <a:ext cx="7612781" cy="4351338"/>
          </a:xfrm>
        </p:spPr>
        <p:txBody>
          <a:bodyPr>
            <a:normAutofit/>
          </a:bodyPr>
          <a:lstStyle/>
          <a:p>
            <a:pPr marL="0" indent="0">
              <a:lnSpc>
                <a:spcPct val="140000"/>
              </a:lnSpc>
              <a:buNone/>
            </a:pPr>
            <a:r>
              <a:rPr lang="nb-NO" sz="2400"/>
              <a:t>Hvis man går på skole sammen med sine naboer og venner har man mye større sannsynlighet for å være i jobb og en del av samfunnet senere i livet. Det er her sosialisering og (for de aller fleste) læring skjer best. </a:t>
            </a:r>
          </a:p>
          <a:p>
            <a:pPr marL="0" indent="0">
              <a:lnSpc>
                <a:spcPct val="140000"/>
              </a:lnSpc>
              <a:buNone/>
            </a:pPr>
            <a:endParaRPr lang="nb-NO" sz="2400"/>
          </a:p>
          <a:p>
            <a:pPr marL="0" indent="0">
              <a:lnSpc>
                <a:spcPct val="140000"/>
              </a:lnSpc>
              <a:buNone/>
            </a:pPr>
            <a:r>
              <a:rPr lang="nb-NO" sz="2400" b="1"/>
              <a:t>Segregering = utenforskap </a:t>
            </a:r>
          </a:p>
          <a:p>
            <a:pPr marL="0" indent="0">
              <a:lnSpc>
                <a:spcPct val="140000"/>
              </a:lnSpc>
              <a:buNone/>
            </a:pPr>
            <a:r>
              <a:rPr lang="nb-NO" sz="2400"/>
              <a:t>  </a:t>
            </a:r>
          </a:p>
        </p:txBody>
      </p:sp>
      <p:pic>
        <p:nvPicPr>
          <p:cNvPr id="5122" name="Picture 2" descr="Bilderesultater for tommel opp emoji">
            <a:extLst>
              <a:ext uri="{FF2B5EF4-FFF2-40B4-BE49-F238E27FC236}">
                <a16:creationId xmlns:a16="http://schemas.microsoft.com/office/drawing/2014/main" id="{053AB7A6-FEA0-4A32-B20A-6E0331AC70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28383" y="2078708"/>
            <a:ext cx="2581037" cy="180027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ilderesultater for tommel ned emoji">
            <a:extLst>
              <a:ext uri="{FF2B5EF4-FFF2-40B4-BE49-F238E27FC236}">
                <a16:creationId xmlns:a16="http://schemas.microsoft.com/office/drawing/2014/main" id="{AB21719A-1DB3-4CBC-894F-108425880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0" y="4365104"/>
            <a:ext cx="1942537" cy="154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3878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478233" y="1006916"/>
            <a:ext cx="3058182"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t>Råd til Råds-med-lemmer</a:t>
            </a:r>
            <a:endParaRPr kumimoji="0" lang="nb-NO" b="1"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39272" y="6039739"/>
            <a:ext cx="752728" cy="752728"/>
          </a:xfrm>
          <a:prstGeom prst="rect">
            <a:avLst/>
          </a:prstGeom>
        </p:spPr>
      </p:pic>
      <p:sp>
        <p:nvSpPr>
          <p:cNvPr id="7" name="TekstSylinder 6">
            <a:extLst>
              <a:ext uri="{FF2B5EF4-FFF2-40B4-BE49-F238E27FC236}">
                <a16:creationId xmlns:a16="http://schemas.microsoft.com/office/drawing/2014/main" id="{111DECA8-D18C-7CED-27FE-DDD92766393F}"/>
              </a:ext>
            </a:extLst>
          </p:cNvPr>
          <p:cNvSpPr txBox="1"/>
          <p:nvPr/>
        </p:nvSpPr>
        <p:spPr>
          <a:xfrm>
            <a:off x="3717876" y="191340"/>
            <a:ext cx="8474124" cy="6832640"/>
          </a:xfrm>
          <a:prstGeom prst="rect">
            <a:avLst/>
          </a:prstGeom>
          <a:noFill/>
        </p:spPr>
        <p:txBody>
          <a:bodyPr wrap="square">
            <a:spAutoFit/>
          </a:bodyPr>
          <a:lstStyle/>
          <a:p>
            <a:pPr marL="457200" indent="-457200">
              <a:buClr>
                <a:srgbClr val="5188A1"/>
              </a:buClr>
              <a:buFont typeface="Arial" panose="020B0604020202020204" pitchFamily="34" charset="0"/>
              <a:buChar char="•"/>
            </a:pPr>
            <a:r>
              <a:rPr lang="nb-NO" sz="2800"/>
              <a:t>Sørge for at når planer skal skrives slik som temaplan for gode barnehager og skoler må man sikre at barn med utviklingshemming er en del av planen.</a:t>
            </a:r>
          </a:p>
          <a:p>
            <a:pPr marL="457200" indent="-457200">
              <a:buClr>
                <a:srgbClr val="5188A1"/>
              </a:buClr>
              <a:buFont typeface="Arial" panose="020B0604020202020204" pitchFamily="34" charset="0"/>
              <a:buChar char="•"/>
            </a:pPr>
            <a:endParaRPr lang="nb-NO" sz="2800"/>
          </a:p>
          <a:p>
            <a:pPr marL="457200" indent="-457200">
              <a:buClr>
                <a:srgbClr val="5188A1"/>
              </a:buClr>
              <a:buFont typeface="Arial" panose="020B0604020202020204" pitchFamily="34" charset="0"/>
              <a:buChar char="•"/>
            </a:pPr>
            <a:r>
              <a:rPr lang="nb-NO" sz="2800"/>
              <a:t>Sørge for at alle gjelder </a:t>
            </a:r>
            <a:r>
              <a:rPr lang="nb-NO" sz="2800" u="sng"/>
              <a:t>alle</a:t>
            </a:r>
            <a:r>
              <a:rPr lang="nb-NO" sz="2800"/>
              <a:t> i planene som vedtas. </a:t>
            </a:r>
          </a:p>
          <a:p>
            <a:pPr marL="457200" indent="-457200">
              <a:buClr>
                <a:srgbClr val="5188A1"/>
              </a:buClr>
              <a:buFont typeface="Arial" panose="020B0604020202020204" pitchFamily="34" charset="0"/>
              <a:buChar char="•"/>
            </a:pPr>
            <a:endParaRPr lang="nb-NO" sz="2800"/>
          </a:p>
          <a:p>
            <a:pPr marL="457200" indent="-457200">
              <a:buClr>
                <a:srgbClr val="5188A1"/>
              </a:buClr>
              <a:buFont typeface="Arial" panose="020B0604020202020204" pitchFamily="34" charset="0"/>
              <a:buChar char="•"/>
            </a:pPr>
            <a:r>
              <a:rPr lang="nb-NO" sz="2800"/>
              <a:t>Når tilstandsrapporter skal skrives er det viktig at tilstanden til hvordan elever med utviklingshemming også er skissert. </a:t>
            </a:r>
          </a:p>
          <a:p>
            <a:pPr marL="457200" indent="-457200">
              <a:buClr>
                <a:srgbClr val="5188A1"/>
              </a:buClr>
              <a:buFont typeface="Arial" panose="020B0604020202020204" pitchFamily="34" charset="0"/>
              <a:buChar char="•"/>
            </a:pPr>
            <a:endParaRPr lang="nb-NO" sz="2800"/>
          </a:p>
          <a:p>
            <a:pPr marL="457200" indent="-457200">
              <a:buClr>
                <a:srgbClr val="5188A1"/>
              </a:buClr>
              <a:buFont typeface="Arial" panose="020B0604020202020204" pitchFamily="34" charset="0"/>
              <a:buChar char="•"/>
            </a:pPr>
            <a:r>
              <a:rPr lang="nb-NO" sz="2800"/>
              <a:t>Etterspør hvordan det jobbes med faget « livsmestring» i skolene i din kommune. </a:t>
            </a:r>
          </a:p>
          <a:p>
            <a:pPr marL="457200" indent="-457200">
              <a:buClr>
                <a:srgbClr val="5188A1"/>
              </a:buClr>
              <a:buFont typeface="Arial" panose="020B0604020202020204" pitchFamily="34" charset="0"/>
              <a:buChar char="•"/>
            </a:pPr>
            <a:endParaRPr lang="nb-NO" sz="2800"/>
          </a:p>
          <a:p>
            <a:pPr marL="457200" indent="-457200">
              <a:buClr>
                <a:srgbClr val="5188A1"/>
              </a:buClr>
              <a:buFont typeface="Arial" panose="020B0604020202020204" pitchFamily="34" charset="0"/>
              <a:buChar char="•"/>
            </a:pPr>
            <a:r>
              <a:rPr lang="nb-NO" sz="2800"/>
              <a:t>Sikre at barn med utviklingshemming er en del av  «plan for overgang mellom barnehage- skole». </a:t>
            </a:r>
          </a:p>
          <a:p>
            <a:r>
              <a:rPr lang="nb-NO"/>
              <a:t>​</a:t>
            </a:r>
          </a:p>
        </p:txBody>
      </p:sp>
    </p:spTree>
    <p:extLst>
      <p:ext uri="{BB962C8B-B14F-4D97-AF65-F5344CB8AC3E}">
        <p14:creationId xmlns:p14="http://schemas.microsoft.com/office/powerpoint/2010/main" val="3422701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39272" y="6039739"/>
            <a:ext cx="752728" cy="752728"/>
          </a:xfrm>
          <a:prstGeom prst="rect">
            <a:avLst/>
          </a:prstGeom>
        </p:spPr>
      </p:pic>
      <p:sp>
        <p:nvSpPr>
          <p:cNvPr id="4" name="Tittel 2">
            <a:extLst>
              <a:ext uri="{FF2B5EF4-FFF2-40B4-BE49-F238E27FC236}">
                <a16:creationId xmlns:a16="http://schemas.microsoft.com/office/drawing/2014/main" id="{AEBD7474-F740-2280-D770-C1694625B258}"/>
              </a:ext>
            </a:extLst>
          </p:cNvPr>
          <p:cNvSpPr txBox="1">
            <a:spLocks/>
          </p:cNvSpPr>
          <p:nvPr/>
        </p:nvSpPr>
        <p:spPr>
          <a:xfrm>
            <a:off x="5838064" y="1303967"/>
            <a:ext cx="5105249"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nb-NO" sz="6000" b="1"/>
              <a:t>PAUSE</a:t>
            </a:r>
            <a:endParaRPr lang="nb-NO" sz="6000">
              <a:cs typeface="Calibri Light"/>
            </a:endParaRPr>
          </a:p>
          <a:p>
            <a:pPr algn="ctr">
              <a:lnSpc>
                <a:spcPct val="100000"/>
              </a:lnSpc>
              <a:spcBef>
                <a:spcPts val="0"/>
              </a:spcBef>
              <a:defRPr/>
            </a:pPr>
            <a:r>
              <a:rPr lang="nb-NO" sz="6000" b="1">
                <a:latin typeface="Calibri Light"/>
                <a:ea typeface="+mn-ea"/>
                <a:cs typeface="Calibri Light"/>
              </a:rPr>
              <a:t>10 MINUTTER</a:t>
            </a:r>
          </a:p>
        </p:txBody>
      </p:sp>
    </p:spTree>
    <p:extLst>
      <p:ext uri="{BB962C8B-B14F-4D97-AF65-F5344CB8AC3E}">
        <p14:creationId xmlns:p14="http://schemas.microsoft.com/office/powerpoint/2010/main" val="18787548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viser et stort 4-tall.">
            <a:extLst>
              <a:ext uri="{FF2B5EF4-FFF2-40B4-BE49-F238E27FC236}">
                <a16:creationId xmlns:a16="http://schemas.microsoft.com/office/drawing/2014/main" id="{38A0858A-991C-9CB6-46B5-3A49E280A8BE}"/>
              </a:ext>
            </a:extLst>
          </p:cNvPr>
          <p:cNvPicPr>
            <a:picLocks noChangeAspect="1"/>
          </p:cNvPicPr>
          <p:nvPr/>
        </p:nvPicPr>
        <p:blipFill>
          <a:blip r:embed="rId3"/>
          <a:stretch>
            <a:fillRect/>
          </a:stretch>
        </p:blipFill>
        <p:spPr>
          <a:xfrm>
            <a:off x="-1" y="0"/>
            <a:ext cx="11499851" cy="6858000"/>
          </a:xfrm>
          <a:prstGeom prst="rect">
            <a:avLst/>
          </a:prstGeom>
        </p:spPr>
      </p:pic>
      <p:sp>
        <p:nvSpPr>
          <p:cNvPr id="2" name="Tittel 1">
            <a:extLst>
              <a:ext uri="{FF2B5EF4-FFF2-40B4-BE49-F238E27FC236}">
                <a16:creationId xmlns:a16="http://schemas.microsoft.com/office/drawing/2014/main" id="{2A2A986A-569F-F48B-7655-E5DF5F04FADF}"/>
              </a:ext>
            </a:extLst>
          </p:cNvPr>
          <p:cNvSpPr>
            <a:spLocks noGrp="1"/>
          </p:cNvSpPr>
          <p:nvPr>
            <p:ph type="title" idx="4294967295"/>
          </p:nvPr>
        </p:nvSpPr>
        <p:spPr>
          <a:xfrm>
            <a:off x="4375003" y="1603795"/>
            <a:ext cx="6458650" cy="1325563"/>
          </a:xfrm>
        </p:spPr>
        <p:txBody>
          <a:bodyPr>
            <a:normAutofit fontScale="90000"/>
          </a:bodyPr>
          <a:lstStyle/>
          <a:p>
            <a:pPr lvl="0">
              <a:lnSpc>
                <a:spcPct val="100000"/>
              </a:lnSpc>
              <a:spcBef>
                <a:spcPts val="0"/>
              </a:spcBef>
            </a:pPr>
            <a:br>
              <a:rPr lang="nb-NO" sz="6000" dirty="0">
                <a:solidFill>
                  <a:prstClr val="black"/>
                </a:solidFill>
                <a:latin typeface="Avenir Medium" panose="02000503020000020003" pitchFamily="2" charset="0"/>
                <a:ea typeface="+mn-ea"/>
                <a:cs typeface="+mn-cs"/>
              </a:rPr>
            </a:br>
            <a:r>
              <a:rPr lang="nb-NO" sz="6000" dirty="0">
                <a:solidFill>
                  <a:prstClr val="black"/>
                </a:solidFill>
                <a:latin typeface="Avenir Medium" panose="02000503020000020003" pitchFamily="2" charset="0"/>
                <a:ea typeface="+mn-ea"/>
                <a:cs typeface="+mn-cs"/>
              </a:rPr>
              <a:t>Noen viktige områder for elever med ulike funksjonsnedsettelser</a:t>
            </a:r>
          </a:p>
        </p:txBody>
      </p:sp>
    </p:spTree>
    <p:extLst>
      <p:ext uri="{BB962C8B-B14F-4D97-AF65-F5344CB8AC3E}">
        <p14:creationId xmlns:p14="http://schemas.microsoft.com/office/powerpoint/2010/main" val="27617732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a:extLst>
              <a:ext uri="{FF2B5EF4-FFF2-40B4-BE49-F238E27FC236}">
                <a16:creationId xmlns:a16="http://schemas.microsoft.com/office/drawing/2014/main" id="{734F80BE-A426-F16A-0E02-00B4FDBC0FC7}"/>
              </a:ext>
            </a:extLst>
          </p:cNvPr>
          <p:cNvSpPr txBox="1">
            <a:spLocks/>
          </p:cNvSpPr>
          <p:nvPr/>
        </p:nvSpPr>
        <p:spPr>
          <a:xfrm>
            <a:off x="630238" y="630238"/>
            <a:ext cx="8526288" cy="713370"/>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b="1">
                <a:latin typeface="Roboto" panose="02000000000000000000" pitchFamily="2" charset="0"/>
                <a:ea typeface="Roboto" panose="02000000000000000000" pitchFamily="2" charset="0"/>
              </a:rPr>
              <a:t>Nye r</a:t>
            </a:r>
            <a:r>
              <a:rPr lang="nb-NO" sz="2800">
                <a:latin typeface="Roboto" panose="02000000000000000000" pitchFamily="2" charset="0"/>
                <a:ea typeface="Roboto" panose="02000000000000000000" pitchFamily="2" charset="0"/>
              </a:rPr>
              <a:t>ettigheter i skolen </a:t>
            </a:r>
          </a:p>
        </p:txBody>
      </p:sp>
      <p:graphicFrame>
        <p:nvGraphicFramePr>
          <p:cNvPr id="12" name="Plassholder for innhold 1">
            <a:extLst>
              <a:ext uri="{FF2B5EF4-FFF2-40B4-BE49-F238E27FC236}">
                <a16:creationId xmlns:a16="http://schemas.microsoft.com/office/drawing/2014/main" id="{8C9B7346-8A3A-F68A-64DC-8607E2E7FAE7}"/>
              </a:ext>
            </a:extLst>
          </p:cNvPr>
          <p:cNvGraphicFramePr>
            <a:graphicFrameLocks/>
          </p:cNvGraphicFramePr>
          <p:nvPr/>
        </p:nvGraphicFramePr>
        <p:xfrm>
          <a:off x="630238" y="1676400"/>
          <a:ext cx="10931995" cy="4281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795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98C3AB-EFF8-BA26-27AB-90BF28A1D4E0}"/>
              </a:ext>
            </a:extLst>
          </p:cNvPr>
          <p:cNvSpPr>
            <a:spLocks noGrp="1"/>
          </p:cNvSpPr>
          <p:nvPr>
            <p:ph type="title"/>
          </p:nvPr>
        </p:nvSpPr>
        <p:spPr/>
        <p:txBody>
          <a:bodyPr/>
          <a:lstStyle/>
          <a:p>
            <a:r>
              <a:rPr lang="nb-NO"/>
              <a:t>Tilpasset opplæring</a:t>
            </a:r>
          </a:p>
        </p:txBody>
      </p:sp>
      <p:sp>
        <p:nvSpPr>
          <p:cNvPr id="3" name="Plassholder for innhold 2">
            <a:extLst>
              <a:ext uri="{FF2B5EF4-FFF2-40B4-BE49-F238E27FC236}">
                <a16:creationId xmlns:a16="http://schemas.microsoft.com/office/drawing/2014/main" id="{9A6E9D0F-48B5-0CD5-CE5B-3C4D31F3266F}"/>
              </a:ext>
            </a:extLst>
          </p:cNvPr>
          <p:cNvSpPr>
            <a:spLocks noGrp="1"/>
          </p:cNvSpPr>
          <p:nvPr>
            <p:ph idx="1"/>
          </p:nvPr>
        </p:nvSpPr>
        <p:spPr/>
        <p:txBody>
          <a:bodyPr/>
          <a:lstStyle/>
          <a:p>
            <a:r>
              <a:rPr lang="nb-NO" b="0" i="0">
                <a:solidFill>
                  <a:srgbClr val="333333"/>
                </a:solidFill>
                <a:effectLst/>
                <a:latin typeface="Helvetica Neue"/>
              </a:rPr>
              <a:t>Lærerne skal følge med, og melde fra til rektor </a:t>
            </a:r>
            <a:r>
              <a:rPr lang="nb-NO">
                <a:solidFill>
                  <a:srgbClr val="333333"/>
                </a:solidFill>
                <a:latin typeface="Helvetica Neue"/>
              </a:rPr>
              <a:t>hvi</a:t>
            </a:r>
            <a:r>
              <a:rPr lang="nb-NO" b="0" i="0">
                <a:solidFill>
                  <a:srgbClr val="333333"/>
                </a:solidFill>
                <a:effectLst/>
                <a:latin typeface="Helvetica Neue"/>
              </a:rPr>
              <a:t>s en elev ikke har tilfredsstillende utbytte av opplæringen. Da må skolen sette i verk tiltak</a:t>
            </a:r>
          </a:p>
          <a:p>
            <a:r>
              <a:rPr lang="nb-NO" b="0" i="0">
                <a:solidFill>
                  <a:srgbClr val="333333"/>
                </a:solidFill>
                <a:effectLst/>
                <a:latin typeface="Helvetica Neue"/>
              </a:rPr>
              <a:t>Om tiltakene viser seg å ikke være tilstrekkelige, kan eleven trenge individuell tilrettelegging av </a:t>
            </a:r>
            <a:r>
              <a:rPr lang="nb-NO">
                <a:solidFill>
                  <a:srgbClr val="333333"/>
                </a:solidFill>
                <a:latin typeface="Helvetica Neue"/>
              </a:rPr>
              <a:t>opplæringen eller andre ting, eller tilbud om intensiv opplæring </a:t>
            </a:r>
          </a:p>
          <a:p>
            <a:r>
              <a:rPr lang="nb-NO">
                <a:solidFill>
                  <a:srgbClr val="333333"/>
                </a:solidFill>
                <a:latin typeface="Helvetica Neue"/>
              </a:rPr>
              <a:t>Intensiv opplæring (gjelder 1.-4. trinn) skal settes inn raskt, og kan gis som eneundervisning hvis det er best</a:t>
            </a:r>
          </a:p>
          <a:p>
            <a:r>
              <a:rPr lang="nb-NO">
                <a:solidFill>
                  <a:srgbClr val="333333"/>
                </a:solidFill>
                <a:latin typeface="Helvetica Neue"/>
              </a:rPr>
              <a:t>Om dette ikke er nok, skal skolen henvise videre  </a:t>
            </a:r>
          </a:p>
          <a:p>
            <a:pPr lvl="1"/>
            <a:endParaRPr lang="nb-NO"/>
          </a:p>
        </p:txBody>
      </p:sp>
    </p:spTree>
    <p:extLst>
      <p:ext uri="{BB962C8B-B14F-4D97-AF65-F5344CB8AC3E}">
        <p14:creationId xmlns:p14="http://schemas.microsoft.com/office/powerpoint/2010/main" val="2129420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74E70F0-6244-C067-682F-E6219C768DE9}"/>
              </a:ext>
            </a:extLst>
          </p:cNvPr>
          <p:cNvSpPr txBox="1"/>
          <p:nvPr/>
        </p:nvSpPr>
        <p:spPr>
          <a:xfrm>
            <a:off x="3904322" y="3667885"/>
            <a:ext cx="4383356" cy="461665"/>
          </a:xfrm>
          <a:prstGeom prst="rect">
            <a:avLst/>
          </a:prstGeom>
          <a:noFill/>
        </p:spPr>
        <p:txBody>
          <a:bodyPr wrap="square" rtlCol="0">
            <a:spAutoFit/>
          </a:bodyPr>
          <a:lstStyle/>
          <a:p>
            <a:r>
              <a:rPr lang="nb-NO" sz="2400">
                <a:latin typeface="Roboto" panose="02000000000000000000" pitchFamily="2" charset="0"/>
                <a:ea typeface="Roboto" panose="02000000000000000000" pitchFamily="2" charset="0"/>
              </a:rPr>
              <a:t>Saksgangen for tilrettelegging</a:t>
            </a:r>
          </a:p>
        </p:txBody>
      </p:sp>
      <p:sp>
        <p:nvSpPr>
          <p:cNvPr id="4" name="Bindepunkt 3">
            <a:extLst>
              <a:ext uri="{FF2B5EF4-FFF2-40B4-BE49-F238E27FC236}">
                <a16:creationId xmlns:a16="http://schemas.microsoft.com/office/drawing/2014/main" id="{E411F194-ED24-81A1-6052-6F01A3B80DE1}"/>
              </a:ext>
            </a:extLst>
          </p:cNvPr>
          <p:cNvSpPr/>
          <p:nvPr/>
        </p:nvSpPr>
        <p:spPr>
          <a:xfrm>
            <a:off x="234105" y="4495805"/>
            <a:ext cx="2186608" cy="2184621"/>
          </a:xfrm>
          <a:prstGeom prst="flowChartConnector">
            <a:avLst/>
          </a:prstGeom>
          <a:solidFill>
            <a:schemeClr val="accent6"/>
          </a:solidFill>
          <a:ln>
            <a:solidFill>
              <a:schemeClr val="accent6"/>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Skolen følgjer med på </a:t>
            </a:r>
            <a:r>
              <a:rPr kumimoji="0" lang="nb-NO" sz="1400" b="1" i="0" u="none" strike="noStrike" kern="1200" cap="none" spc="0" normalizeH="0" baseline="0" noProof="0" err="1">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elevane</a:t>
            </a: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 og vurderer om </a:t>
            </a:r>
            <a:r>
              <a:rPr kumimoji="0" lang="nb-NO" sz="1400" b="1" i="0" u="none" strike="noStrike" kern="1200" cap="none" spc="0" normalizeH="0" baseline="0" noProof="0" err="1">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dei</a:t>
            </a: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 har </a:t>
            </a:r>
            <a:r>
              <a:rPr kumimoji="0" lang="nb-NO" sz="1400" b="1" i="0" u="none" strike="noStrike" kern="1200" cap="none" spc="0" normalizeH="0" baseline="0" noProof="0" err="1">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tilfredsstillande</a:t>
            </a: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 utbytte av opplæring</a:t>
            </a:r>
          </a:p>
        </p:txBody>
      </p:sp>
      <p:sp>
        <p:nvSpPr>
          <p:cNvPr id="22" name="Pil: høyre 21" descr="Pil videre til neste punkt.">
            <a:extLst>
              <a:ext uri="{FF2B5EF4-FFF2-40B4-BE49-F238E27FC236}">
                <a16:creationId xmlns:a16="http://schemas.microsoft.com/office/drawing/2014/main" id="{3A140563-9D97-2CF0-0F9A-EC4E750D5CF6}"/>
              </a:ext>
            </a:extLst>
          </p:cNvPr>
          <p:cNvSpPr/>
          <p:nvPr/>
        </p:nvSpPr>
        <p:spPr>
          <a:xfrm rot="16200000">
            <a:off x="1116054" y="4112481"/>
            <a:ext cx="416636" cy="21701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sp>
        <p:nvSpPr>
          <p:cNvPr id="5" name="Bindepunkt 4">
            <a:extLst>
              <a:ext uri="{FF2B5EF4-FFF2-40B4-BE49-F238E27FC236}">
                <a16:creationId xmlns:a16="http://schemas.microsoft.com/office/drawing/2014/main" id="{535EFDB8-A4E2-6BDD-CAD0-C19C63F6F31D}"/>
              </a:ext>
            </a:extLst>
          </p:cNvPr>
          <p:cNvSpPr/>
          <p:nvPr/>
        </p:nvSpPr>
        <p:spPr>
          <a:xfrm>
            <a:off x="234105" y="1774986"/>
            <a:ext cx="2186608" cy="2184621"/>
          </a:xfrm>
          <a:prstGeom prst="flowChartConnector">
            <a:avLst/>
          </a:prstGeom>
          <a:solidFill>
            <a:srgbClr val="DDAA95"/>
          </a:solidFill>
          <a:ln>
            <a:solidFill>
              <a:srgbClr val="DDAA9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b="1">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T</a:t>
            </a:r>
            <a:r>
              <a:rPr kumimoji="0" lang="nb-NO" sz="1400" b="1" i="0" u="none" strike="noStrike" kern="1200" cap="none" spc="0" normalizeH="0" baseline="0" noProof="0" err="1">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ilpassa</a:t>
            </a: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 opplæring og intensiv opplæring</a:t>
            </a:r>
          </a:p>
        </p:txBody>
      </p:sp>
      <p:sp>
        <p:nvSpPr>
          <p:cNvPr id="23" name="Pil: høyre 22" descr="Pil videre til neste punkt.">
            <a:extLst>
              <a:ext uri="{FF2B5EF4-FFF2-40B4-BE49-F238E27FC236}">
                <a16:creationId xmlns:a16="http://schemas.microsoft.com/office/drawing/2014/main" id="{86EC244F-B9E5-0462-1168-AEB4B395ED65}"/>
              </a:ext>
            </a:extLst>
          </p:cNvPr>
          <p:cNvSpPr/>
          <p:nvPr/>
        </p:nvSpPr>
        <p:spPr>
          <a:xfrm rot="19097865">
            <a:off x="1769896" y="1572405"/>
            <a:ext cx="416636" cy="21701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highlight>
                <a:srgbClr val="C0C0C0"/>
              </a:highlight>
              <a:uLnTx/>
              <a:uFillTx/>
              <a:latin typeface="Roboto"/>
              <a:ea typeface="+mn-ea"/>
              <a:cs typeface="+mn-cs"/>
            </a:endParaRPr>
          </a:p>
        </p:txBody>
      </p:sp>
      <p:sp>
        <p:nvSpPr>
          <p:cNvPr id="7" name="Bindepunkt 6">
            <a:extLst>
              <a:ext uri="{FF2B5EF4-FFF2-40B4-BE49-F238E27FC236}">
                <a16:creationId xmlns:a16="http://schemas.microsoft.com/office/drawing/2014/main" id="{6BAB5967-942A-EB1F-D6C5-B7562C0EFABB}"/>
              </a:ext>
            </a:extLst>
          </p:cNvPr>
          <p:cNvSpPr/>
          <p:nvPr/>
        </p:nvSpPr>
        <p:spPr>
          <a:xfrm>
            <a:off x="2129600" y="146476"/>
            <a:ext cx="2271129" cy="2184621"/>
          </a:xfrm>
          <a:prstGeom prst="flowChartConnector">
            <a:avLst/>
          </a:prstGeom>
          <a:solidFill>
            <a:schemeClr val="accent1"/>
          </a:solidFill>
          <a:ln>
            <a:solidFill>
              <a:srgbClr val="7DBF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nb-NO" sz="1400" b="1">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Kommunen/ fylkeskommunen skal fatte vedtak eller hente inn ei vurdering frå PPT</a:t>
            </a:r>
          </a:p>
        </p:txBody>
      </p:sp>
      <p:sp>
        <p:nvSpPr>
          <p:cNvPr id="24" name="Pil: høyre 23" descr="Pil videre til neste punkt.">
            <a:extLst>
              <a:ext uri="{FF2B5EF4-FFF2-40B4-BE49-F238E27FC236}">
                <a16:creationId xmlns:a16="http://schemas.microsoft.com/office/drawing/2014/main" id="{3982EC87-ED07-335E-1C26-5E72D4FD26F5}"/>
              </a:ext>
            </a:extLst>
          </p:cNvPr>
          <p:cNvSpPr/>
          <p:nvPr/>
        </p:nvSpPr>
        <p:spPr>
          <a:xfrm>
            <a:off x="4400730" y="558394"/>
            <a:ext cx="416636" cy="21701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sp>
        <p:nvSpPr>
          <p:cNvPr id="8" name="Bindepunkt 7">
            <a:extLst>
              <a:ext uri="{FF2B5EF4-FFF2-40B4-BE49-F238E27FC236}">
                <a16:creationId xmlns:a16="http://schemas.microsoft.com/office/drawing/2014/main" id="{7803D4BB-30B1-B178-510B-A8BFED3EB9A2}"/>
              </a:ext>
            </a:extLst>
          </p:cNvPr>
          <p:cNvSpPr/>
          <p:nvPr/>
        </p:nvSpPr>
        <p:spPr>
          <a:xfrm>
            <a:off x="4901887" y="98769"/>
            <a:ext cx="2186608" cy="2184621"/>
          </a:xfrm>
          <a:prstGeom prst="flowChartConnector">
            <a:avLst/>
          </a:prstGeom>
          <a:solidFill>
            <a:schemeClr val="accent2"/>
          </a:solidFill>
          <a:ln>
            <a:solidFill>
              <a:schemeClr val="accent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PPT skriv sakkunnig vurdering</a:t>
            </a:r>
          </a:p>
        </p:txBody>
      </p:sp>
      <p:sp>
        <p:nvSpPr>
          <p:cNvPr id="25" name="Pil: høyre 24" descr="Pil videre til neste punkt.">
            <a:extLst>
              <a:ext uri="{FF2B5EF4-FFF2-40B4-BE49-F238E27FC236}">
                <a16:creationId xmlns:a16="http://schemas.microsoft.com/office/drawing/2014/main" id="{1FC321A3-0FC6-DD56-AD9A-06E0EDD11658}"/>
              </a:ext>
            </a:extLst>
          </p:cNvPr>
          <p:cNvSpPr/>
          <p:nvPr/>
        </p:nvSpPr>
        <p:spPr>
          <a:xfrm>
            <a:off x="7088495" y="558394"/>
            <a:ext cx="416636" cy="21701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sp>
        <p:nvSpPr>
          <p:cNvPr id="9" name="Bindepunkt 8">
            <a:extLst>
              <a:ext uri="{FF2B5EF4-FFF2-40B4-BE49-F238E27FC236}">
                <a16:creationId xmlns:a16="http://schemas.microsoft.com/office/drawing/2014/main" id="{C1B63363-2A6A-0F9D-8133-8CDA35A21683}"/>
              </a:ext>
            </a:extLst>
          </p:cNvPr>
          <p:cNvSpPr/>
          <p:nvPr/>
        </p:nvSpPr>
        <p:spPr>
          <a:xfrm>
            <a:off x="7467600" y="146476"/>
            <a:ext cx="2271129" cy="2184621"/>
          </a:xfrm>
          <a:prstGeom prst="flowChartConnector">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Kommunen/ fylkeskommunen skriv vedtak</a:t>
            </a:r>
          </a:p>
        </p:txBody>
      </p:sp>
      <p:sp>
        <p:nvSpPr>
          <p:cNvPr id="26" name="Pil: høyre 25" descr="Pil videre til neste punkt.">
            <a:extLst>
              <a:ext uri="{FF2B5EF4-FFF2-40B4-BE49-F238E27FC236}">
                <a16:creationId xmlns:a16="http://schemas.microsoft.com/office/drawing/2014/main" id="{AF58854C-F28C-3574-137B-60D22FCC7B10}"/>
              </a:ext>
            </a:extLst>
          </p:cNvPr>
          <p:cNvSpPr/>
          <p:nvPr/>
        </p:nvSpPr>
        <p:spPr>
          <a:xfrm rot="2728416">
            <a:off x="9645159" y="1532658"/>
            <a:ext cx="416636" cy="21701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sp>
        <p:nvSpPr>
          <p:cNvPr id="10" name="Bindepunkt 9">
            <a:extLst>
              <a:ext uri="{FF2B5EF4-FFF2-40B4-BE49-F238E27FC236}">
                <a16:creationId xmlns:a16="http://schemas.microsoft.com/office/drawing/2014/main" id="{C24AF0B5-AD28-9138-DDB7-ED101D321BE0}"/>
              </a:ext>
            </a:extLst>
          </p:cNvPr>
          <p:cNvSpPr/>
          <p:nvPr/>
        </p:nvSpPr>
        <p:spPr>
          <a:xfrm>
            <a:off x="9483803" y="1773642"/>
            <a:ext cx="2186608" cy="2184621"/>
          </a:xfrm>
          <a:prstGeom prst="flowChartConnector">
            <a:avLst/>
          </a:prstGeom>
          <a:solidFill>
            <a:schemeClr val="accent3"/>
          </a:solidFill>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Skolen skriv individuell opplæringsplan (IOP)</a:t>
            </a:r>
          </a:p>
        </p:txBody>
      </p:sp>
      <p:sp>
        <p:nvSpPr>
          <p:cNvPr id="27" name="Pil: høyre 26" descr="Pil videre til neste punkt.">
            <a:extLst>
              <a:ext uri="{FF2B5EF4-FFF2-40B4-BE49-F238E27FC236}">
                <a16:creationId xmlns:a16="http://schemas.microsoft.com/office/drawing/2014/main" id="{D40099B9-5CD8-CCF4-10B5-0C08A6E88B6B}"/>
              </a:ext>
            </a:extLst>
          </p:cNvPr>
          <p:cNvSpPr/>
          <p:nvPr/>
        </p:nvSpPr>
        <p:spPr>
          <a:xfrm rot="5400000">
            <a:off x="10368788" y="4112482"/>
            <a:ext cx="416636" cy="21701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sp>
        <p:nvSpPr>
          <p:cNvPr id="11" name="Bindepunkt 10">
            <a:extLst>
              <a:ext uri="{FF2B5EF4-FFF2-40B4-BE49-F238E27FC236}">
                <a16:creationId xmlns:a16="http://schemas.microsoft.com/office/drawing/2014/main" id="{67EEF969-CDFE-FD1B-39FC-C80CCBA202A5}"/>
              </a:ext>
            </a:extLst>
          </p:cNvPr>
          <p:cNvSpPr/>
          <p:nvPr/>
        </p:nvSpPr>
        <p:spPr>
          <a:xfrm>
            <a:off x="9483803" y="4493118"/>
            <a:ext cx="2186608" cy="2184621"/>
          </a:xfrm>
          <a:prstGeom prst="flowChartConnector">
            <a:avLst/>
          </a:prstGeom>
          <a:solidFill>
            <a:srgbClr val="447266"/>
          </a:solidFill>
          <a:ln>
            <a:solidFill>
              <a:srgbClr val="447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Skolen gjennomfører og evaluerer (årsrapport)</a:t>
            </a:r>
          </a:p>
        </p:txBody>
      </p:sp>
    </p:spTree>
    <p:extLst>
      <p:ext uri="{BB962C8B-B14F-4D97-AF65-F5344CB8AC3E}">
        <p14:creationId xmlns:p14="http://schemas.microsoft.com/office/powerpoint/2010/main" val="326899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5"/>
                                        </p:tgtEl>
                                        <p:attrNameLst>
                                          <p:attrName>style.opacity</p:attrName>
                                        </p:attrNameLst>
                                      </p:cBhvr>
                                      <p:to>
                                        <p:strVal val="0.25"/>
                                      </p:to>
                                    </p:set>
                                    <p:animEffect filter="image" prLst="opacity: 0.25">
                                      <p:cBhvr rctx="IE">
                                        <p:cTn id="7" dur="indefinite"/>
                                        <p:tgtEl>
                                          <p:spTgt spid="5"/>
                                        </p:tgtEl>
                                      </p:cBhvr>
                                    </p:animEffect>
                                  </p:childTnLst>
                                </p:cTn>
                              </p:par>
                              <p:par>
                                <p:cTn id="8" presetID="9" presetClass="emph" presetSubtype="0" grpId="0" nodeType="withEffect">
                                  <p:stCondLst>
                                    <p:cond delay="0"/>
                                  </p:stCondLst>
                                  <p:childTnLst>
                                    <p:set>
                                      <p:cBhvr>
                                        <p:cTn id="9" dur="indefinite"/>
                                        <p:tgtEl>
                                          <p:spTgt spid="7"/>
                                        </p:tgtEl>
                                        <p:attrNameLst>
                                          <p:attrName>style.opacity</p:attrName>
                                        </p:attrNameLst>
                                      </p:cBhvr>
                                      <p:to>
                                        <p:strVal val="0.25"/>
                                      </p:to>
                                    </p:set>
                                    <p:animEffect filter="image" prLst="opacity: 0.25">
                                      <p:cBhvr rctx="IE">
                                        <p:cTn id="10" dur="indefinite"/>
                                        <p:tgtEl>
                                          <p:spTgt spid="7"/>
                                        </p:tgtEl>
                                      </p:cBhvr>
                                    </p:animEffect>
                                  </p:childTnLst>
                                </p:cTn>
                              </p:par>
                              <p:par>
                                <p:cTn id="11" presetID="9" presetClass="emph" presetSubtype="0" grpId="0" nodeType="withEffect">
                                  <p:stCondLst>
                                    <p:cond delay="0"/>
                                  </p:stCondLst>
                                  <p:childTnLst>
                                    <p:set>
                                      <p:cBhvr>
                                        <p:cTn id="12" dur="indefinite"/>
                                        <p:tgtEl>
                                          <p:spTgt spid="8"/>
                                        </p:tgtEl>
                                        <p:attrNameLst>
                                          <p:attrName>style.opacity</p:attrName>
                                        </p:attrNameLst>
                                      </p:cBhvr>
                                      <p:to>
                                        <p:strVal val="0.25"/>
                                      </p:to>
                                    </p:set>
                                    <p:animEffect filter="image" prLst="opacity: 0.25">
                                      <p:cBhvr rctx="IE">
                                        <p:cTn id="13" dur="indefinite"/>
                                        <p:tgtEl>
                                          <p:spTgt spid="8"/>
                                        </p:tgtEl>
                                      </p:cBhvr>
                                    </p:animEffect>
                                  </p:childTnLst>
                                </p:cTn>
                              </p:par>
                              <p:par>
                                <p:cTn id="14" presetID="9" presetClass="emph" presetSubtype="0" grpId="0" nodeType="withEffect">
                                  <p:stCondLst>
                                    <p:cond delay="0"/>
                                  </p:stCondLst>
                                  <p:childTnLst>
                                    <p:set>
                                      <p:cBhvr>
                                        <p:cTn id="15" dur="indefinite"/>
                                        <p:tgtEl>
                                          <p:spTgt spid="9"/>
                                        </p:tgtEl>
                                        <p:attrNameLst>
                                          <p:attrName>style.opacity</p:attrName>
                                        </p:attrNameLst>
                                      </p:cBhvr>
                                      <p:to>
                                        <p:strVal val="0.25"/>
                                      </p:to>
                                    </p:set>
                                    <p:animEffect filter="image" prLst="opacity: 0.25">
                                      <p:cBhvr rctx="IE">
                                        <p:cTn id="16" dur="indefinite"/>
                                        <p:tgtEl>
                                          <p:spTgt spid="9"/>
                                        </p:tgtEl>
                                      </p:cBhvr>
                                    </p:animEffect>
                                  </p:childTnLst>
                                </p:cTn>
                              </p:par>
                              <p:par>
                                <p:cTn id="17" presetID="9" presetClass="emph" presetSubtype="0" grpId="0" nodeType="withEffect">
                                  <p:stCondLst>
                                    <p:cond delay="0"/>
                                  </p:stCondLst>
                                  <p:childTnLst>
                                    <p:set>
                                      <p:cBhvr>
                                        <p:cTn id="18" dur="indefinite"/>
                                        <p:tgtEl>
                                          <p:spTgt spid="10"/>
                                        </p:tgtEl>
                                        <p:attrNameLst>
                                          <p:attrName>style.opacity</p:attrName>
                                        </p:attrNameLst>
                                      </p:cBhvr>
                                      <p:to>
                                        <p:strVal val="0.25"/>
                                      </p:to>
                                    </p:set>
                                    <p:animEffect filter="image" prLst="opacity: 0.25">
                                      <p:cBhvr rctx="IE">
                                        <p:cTn id="19" dur="indefinite"/>
                                        <p:tgtEl>
                                          <p:spTgt spid="10"/>
                                        </p:tgtEl>
                                      </p:cBhvr>
                                    </p:animEffect>
                                  </p:childTnLst>
                                </p:cTn>
                              </p:par>
                              <p:par>
                                <p:cTn id="20" presetID="9" presetClass="emph" presetSubtype="0" grpId="0" nodeType="withEffect">
                                  <p:stCondLst>
                                    <p:cond delay="0"/>
                                  </p:stCondLst>
                                  <p:childTnLst>
                                    <p:set>
                                      <p:cBhvr>
                                        <p:cTn id="21" dur="indefinite"/>
                                        <p:tgtEl>
                                          <p:spTgt spid="11"/>
                                        </p:tgtEl>
                                        <p:attrNameLst>
                                          <p:attrName>style.opacity</p:attrName>
                                        </p:attrNameLst>
                                      </p:cBhvr>
                                      <p:to>
                                        <p:strVal val="0.25"/>
                                      </p:to>
                                    </p:set>
                                    <p:animEffect filter="image" prLst="opacity: 0.25">
                                      <p:cBhvr rctx="IE">
                                        <p:cTn id="22"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6CD626-7136-D9D0-AA44-4F3B918F5FAB}"/>
              </a:ext>
            </a:extLst>
          </p:cNvPr>
          <p:cNvSpPr>
            <a:spLocks noGrp="1"/>
          </p:cNvSpPr>
          <p:nvPr>
            <p:ph type="title"/>
          </p:nvPr>
        </p:nvSpPr>
        <p:spPr/>
        <p:txBody>
          <a:bodyPr/>
          <a:lstStyle/>
          <a:p>
            <a:r>
              <a:rPr lang="nb-NO"/>
              <a:t>Andre rettigheter</a:t>
            </a:r>
          </a:p>
        </p:txBody>
      </p:sp>
      <p:sp>
        <p:nvSpPr>
          <p:cNvPr id="3" name="Plassholder for innhold 2">
            <a:extLst>
              <a:ext uri="{FF2B5EF4-FFF2-40B4-BE49-F238E27FC236}">
                <a16:creationId xmlns:a16="http://schemas.microsoft.com/office/drawing/2014/main" id="{6888AA4D-C924-FF36-A9A3-594E0BB46A7A}"/>
              </a:ext>
            </a:extLst>
          </p:cNvPr>
          <p:cNvSpPr>
            <a:spLocks noGrp="1"/>
          </p:cNvSpPr>
          <p:nvPr>
            <p:ph idx="1"/>
          </p:nvPr>
        </p:nvSpPr>
        <p:spPr/>
        <p:txBody>
          <a:bodyPr/>
          <a:lstStyle/>
          <a:p>
            <a:r>
              <a:rPr lang="nb-NO"/>
              <a:t>ADL (</a:t>
            </a:r>
            <a:r>
              <a:rPr lang="nb-NO" b="0" i="0">
                <a:solidFill>
                  <a:srgbClr val="303030"/>
                </a:solidFill>
                <a:effectLst/>
                <a:latin typeface="Calibri" panose="020F0502020204030204" pitchFamily="34" charset="0"/>
                <a:ea typeface="Calibri" panose="020F0502020204030204" pitchFamily="34" charset="0"/>
                <a:cs typeface="Calibri" panose="020F0502020204030204" pitchFamily="34" charset="0"/>
              </a:rPr>
              <a:t>hjelp til på- og avkledning, hjelp i forbindelse med å lage og spise mat, toalettbesøk og annen trening i dagliglivets gjøremål)</a:t>
            </a:r>
          </a:p>
          <a:p>
            <a:r>
              <a:rPr lang="nb-NO" b="0" i="0">
                <a:solidFill>
                  <a:srgbClr val="303030"/>
                </a:solidFill>
                <a:effectLst/>
                <a:latin typeface="Calibri" panose="020F0502020204030204" pitchFamily="34" charset="0"/>
                <a:ea typeface="Calibri" panose="020F0502020204030204" pitchFamily="34" charset="0"/>
                <a:cs typeface="Calibri" panose="020F0502020204030204" pitchFamily="34" charset="0"/>
              </a:rPr>
              <a:t>Alternativ og supplerande kommunikasjon (ASK) – elever </a:t>
            </a:r>
            <a:r>
              <a:rPr lang="nb-NO">
                <a:solidFill>
                  <a:srgbClr val="303030"/>
                </a:solidFill>
                <a:latin typeface="Calibri" panose="020F0502020204030204" pitchFamily="34" charset="0"/>
                <a:ea typeface="Calibri" panose="020F0502020204030204" pitchFamily="34" charset="0"/>
                <a:cs typeface="Calibri" panose="020F0502020204030204" pitchFamily="34" charset="0"/>
              </a:rPr>
              <a:t>har rett til å </a:t>
            </a:r>
            <a:r>
              <a:rPr lang="nb-NO" b="0" i="0">
                <a:solidFill>
                  <a:srgbClr val="303030"/>
                </a:solidFill>
                <a:effectLst/>
                <a:latin typeface="Calibri" panose="020F0502020204030204" pitchFamily="34" charset="0"/>
                <a:ea typeface="Calibri" panose="020F0502020204030204" pitchFamily="34" charset="0"/>
                <a:cs typeface="Calibri" panose="020F0502020204030204" pitchFamily="34" charset="0"/>
              </a:rPr>
              <a:t>få bruke egnede kommunikasjonsformer og -middel i opplæringa</a:t>
            </a:r>
          </a:p>
          <a:p>
            <a:r>
              <a:rPr lang="nb-NO"/>
              <a:t>Opplæring i og på tegnspråk (hørselshemmede) og i punktskrift (blinde og sterkt synshemmede)</a:t>
            </a:r>
          </a:p>
          <a:p>
            <a:r>
              <a:rPr lang="nb-NO"/>
              <a:t>Gratis skoleskyss (og SFO/AKS) og skoleturer i regi av skolen</a:t>
            </a:r>
          </a:p>
          <a:p>
            <a:r>
              <a:rPr lang="nb-NO">
                <a:solidFill>
                  <a:srgbClr val="303030"/>
                </a:solidFill>
                <a:latin typeface="Calibri" panose="020F0502020204030204" pitchFamily="34" charset="0"/>
                <a:ea typeface="Calibri" panose="020F0502020204030204" pitchFamily="34" charset="0"/>
                <a:cs typeface="Calibri" panose="020F0502020204030204" pitchFamily="34" charset="0"/>
              </a:rPr>
              <a:t>Sterkere rett til å få undervisning av pedagoger eller tilsvarende, ikke assistenter</a:t>
            </a:r>
            <a:endParaRPr lang="nb-NO" b="0" i="0">
              <a:solidFill>
                <a:srgbClr val="303030"/>
              </a:solidFill>
              <a:effectLst/>
              <a:latin typeface="Calibri" panose="020F0502020204030204" pitchFamily="34" charset="0"/>
              <a:ea typeface="Calibri" panose="020F0502020204030204" pitchFamily="34" charset="0"/>
              <a:cs typeface="Calibri" panose="020F0502020204030204" pitchFamily="34" charset="0"/>
            </a:endParaRPr>
          </a:p>
          <a:p>
            <a:endParaRPr lang="nb-NO"/>
          </a:p>
          <a:p>
            <a:endParaRPr lang="nb-NO"/>
          </a:p>
          <a:p>
            <a:endParaRPr lang="nb-NO"/>
          </a:p>
        </p:txBody>
      </p:sp>
    </p:spTree>
    <p:extLst>
      <p:ext uri="{BB962C8B-B14F-4D97-AF65-F5344CB8AC3E}">
        <p14:creationId xmlns:p14="http://schemas.microsoft.com/office/powerpoint/2010/main" val="3784971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8F2E55-7B2A-EC10-5C69-6BF862C122D7}"/>
              </a:ext>
            </a:extLst>
          </p:cNvPr>
          <p:cNvSpPr>
            <a:spLocks noGrp="1"/>
          </p:cNvSpPr>
          <p:nvPr>
            <p:ph type="title"/>
          </p:nvPr>
        </p:nvSpPr>
        <p:spPr/>
        <p:txBody>
          <a:bodyPr/>
          <a:lstStyle/>
          <a:p>
            <a:r>
              <a:rPr lang="nb-NO"/>
              <a:t>Kommunenes plikt til samordning/samarbeid</a:t>
            </a:r>
          </a:p>
        </p:txBody>
      </p:sp>
      <p:sp>
        <p:nvSpPr>
          <p:cNvPr id="3" name="Plassholder for innhold 2">
            <a:extLst>
              <a:ext uri="{FF2B5EF4-FFF2-40B4-BE49-F238E27FC236}">
                <a16:creationId xmlns:a16="http://schemas.microsoft.com/office/drawing/2014/main" id="{79684570-F4DF-0229-319B-B03AB30360AC}"/>
              </a:ext>
            </a:extLst>
          </p:cNvPr>
          <p:cNvSpPr>
            <a:spLocks noGrp="1"/>
          </p:cNvSpPr>
          <p:nvPr>
            <p:ph idx="1"/>
          </p:nvPr>
        </p:nvSpPr>
        <p:spPr/>
        <p:txBody>
          <a:bodyPr>
            <a:normAutofit lnSpcReduction="10000"/>
          </a:bodyPr>
          <a:lstStyle/>
          <a:p>
            <a:r>
              <a:rPr lang="nb-NO"/>
              <a:t>Instanser rundt barnet og familien har plikt til å samarbeide og samordne støtten – gjelder også skolen.</a:t>
            </a:r>
          </a:p>
          <a:p>
            <a:r>
              <a:rPr lang="nb-NO"/>
              <a:t>Plikten gjelder i tillegg til skole, barnehage og PPT (pedagogisk-psykologisk tjeneste), for bl.a helse- og omsorg, spesialisthelsetjenesten, barnevern, NAV, psykisk helse og rus, bostedtilrettelegging.</a:t>
            </a:r>
          </a:p>
          <a:p>
            <a:r>
              <a:rPr lang="nb-NO"/>
              <a:t>Samarbeidet skal være helhetlig, i tråd med barnets beste, og tverrfaglig og –sektorielt for å sikre at barnet får riktig oppfølging og at familien får nødvendig støtte. </a:t>
            </a:r>
          </a:p>
          <a:p>
            <a:r>
              <a:rPr lang="nb-NO"/>
              <a:t>Samarbeidet skal være koordinert (koordinator skal utpekes), og det skal utarbeides individuelle planer som tar hensyn til barnets behov.</a:t>
            </a:r>
          </a:p>
          <a:p>
            <a:pPr marL="0" indent="0">
              <a:buNone/>
            </a:pPr>
            <a:endParaRPr lang="nb-NO"/>
          </a:p>
        </p:txBody>
      </p:sp>
    </p:spTree>
    <p:extLst>
      <p:ext uri="{BB962C8B-B14F-4D97-AF65-F5344CB8AC3E}">
        <p14:creationId xmlns:p14="http://schemas.microsoft.com/office/powerpoint/2010/main" val="22005433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AAE99C9-DFD8-4CB0-F4FA-6F13ED3AED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4846212" cy="6858000"/>
          </a:xfrm>
          <a:prstGeom prst="rect">
            <a:avLst/>
          </a:prstGeom>
        </p:spPr>
      </p:pic>
      <p:sp>
        <p:nvSpPr>
          <p:cNvPr id="3" name="Tittel 2">
            <a:extLst>
              <a:ext uri="{FF2B5EF4-FFF2-40B4-BE49-F238E27FC236}">
                <a16:creationId xmlns:a16="http://schemas.microsoft.com/office/drawing/2014/main" id="{A0FF33AA-BF70-A908-F44C-ADECABFB6F4B}"/>
              </a:ext>
            </a:extLst>
          </p:cNvPr>
          <p:cNvSpPr>
            <a:spLocks noGrp="1"/>
          </p:cNvSpPr>
          <p:nvPr>
            <p:ph type="title" idx="4294967295"/>
          </p:nvPr>
        </p:nvSpPr>
        <p:spPr>
          <a:xfrm>
            <a:off x="612697" y="215032"/>
            <a:ext cx="6429481" cy="1325563"/>
          </a:xfrm>
        </p:spPr>
        <p:txBody>
          <a:bodyPr>
            <a:normAutofit/>
          </a:bodyPr>
          <a:lstStyle/>
          <a:p>
            <a:pPr lvl="0">
              <a:lnSpc>
                <a:spcPct val="100000"/>
              </a:lnSpc>
              <a:spcBef>
                <a:spcPts val="0"/>
              </a:spcBef>
            </a:pPr>
            <a:r>
              <a:rPr lang="nb-NO" b="1">
                <a:solidFill>
                  <a:prstClr val="black"/>
                </a:solidFill>
                <a:latin typeface="Avenir Medium" panose="02000503020000020003" pitchFamily="2" charset="0"/>
                <a:ea typeface="+mn-ea"/>
                <a:cs typeface="+mn-cs"/>
              </a:rPr>
              <a:t>Overganger</a:t>
            </a:r>
          </a:p>
        </p:txBody>
      </p:sp>
      <p:pic>
        <p:nvPicPr>
          <p:cNvPr id="6" name="Bilde 5">
            <a:extLst>
              <a:ext uri="{FF2B5EF4-FFF2-40B4-BE49-F238E27FC236}">
                <a16:creationId xmlns:a16="http://schemas.microsoft.com/office/drawing/2014/main" id="{25656EA1-BF41-EEB0-D917-F737998571C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pic>
        <p:nvPicPr>
          <p:cNvPr id="1026" name="Picture 2">
            <a:extLst>
              <a:ext uri="{FF2B5EF4-FFF2-40B4-BE49-F238E27FC236}">
                <a16:creationId xmlns:a16="http://schemas.microsoft.com/office/drawing/2014/main" id="{7420C2B0-C541-B50B-3DD6-2EC53E22E51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7390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Undertittel 2">
            <a:extLst>
              <a:ext uri="{FF2B5EF4-FFF2-40B4-BE49-F238E27FC236}">
                <a16:creationId xmlns:a16="http://schemas.microsoft.com/office/drawing/2014/main" id="{6CFBEEE8-FFED-CD0A-4E6F-6E5EA6654B50}"/>
              </a:ext>
              <a:ext uri="{C183D7F6-B498-43B3-948B-1728B52AA6E4}">
                <adec:decorative xmlns:adec="http://schemas.microsoft.com/office/drawing/2017/decorative" val="1"/>
              </a:ext>
            </a:extLst>
          </p:cNvPr>
          <p:cNvSpPr>
            <a:spLocks noGrp="1"/>
          </p:cNvSpPr>
          <p:nvPr/>
        </p:nvSpPr>
        <p:spPr>
          <a:xfrm>
            <a:off x="3827438" y="5197900"/>
            <a:ext cx="7585124" cy="132556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600">
              <a:latin typeface="Neue Haas Grotesk Text Pro" panose="020B0504020202020204" pitchFamily="34" charset="0"/>
              <a:cs typeface="Calibri"/>
            </a:endParaRPr>
          </a:p>
          <a:p>
            <a:pPr algn="l"/>
            <a:r>
              <a:rPr lang="en-US" sz="2000" b="1">
                <a:latin typeface="Neue Haas Grotesk Text Pro" panose="020B0504020202020204" pitchFamily="34" charset="0"/>
                <a:cs typeface="Calibri"/>
              </a:rPr>
              <a:t>Robyn Grøndahl</a:t>
            </a:r>
            <a:r>
              <a:rPr lang="en-US" sz="2000">
                <a:latin typeface="Neue Haas Grotesk Text Pro" panose="020B0504020202020204" pitchFamily="34" charset="0"/>
                <a:cs typeface="Calibri"/>
              </a:rPr>
              <a:t>, </a:t>
            </a:r>
            <a:r>
              <a:rPr lang="en-US" sz="2000">
                <a:latin typeface="Neue Haas Grotesk Text Pro" panose="020B0504020202020204" pitchFamily="34" charset="0"/>
                <a:ea typeface="+mn-lt"/>
                <a:cs typeface="+mn-lt"/>
                <a:hlinkClick r:id="rId6">
                  <a:extLst>
                    <a:ext uri="{A12FA001-AC4F-418D-AE19-62706E023703}">
                      <ahyp:hlinkClr xmlns:ahyp="http://schemas.microsoft.com/office/drawing/2018/hyperlinkcolor" val="tx"/>
                    </a:ext>
                  </a:extLst>
                </a:hlinkClick>
              </a:rPr>
              <a:t>robyn.grondahl@ffo.no</a:t>
            </a:r>
            <a:r>
              <a:rPr lang="en-US" sz="2000">
                <a:latin typeface="Neue Haas Grotesk Text Pro" panose="020B0504020202020204" pitchFamily="34" charset="0"/>
                <a:ea typeface="+mn-lt"/>
                <a:cs typeface="+mn-lt"/>
              </a:rPr>
              <a:t> </a:t>
            </a:r>
          </a:p>
          <a:p>
            <a:pPr algn="l"/>
            <a:r>
              <a:rPr lang="en-US" sz="2000" b="1">
                <a:latin typeface="Neue Haas Grotesk Text Pro" panose="020B0504020202020204" pitchFamily="34" charset="0"/>
                <a:cs typeface="Calibri"/>
              </a:rPr>
              <a:t>Maren Hagen Fuglesang</a:t>
            </a:r>
            <a:r>
              <a:rPr lang="en-US" sz="2000">
                <a:latin typeface="Neue Haas Grotesk Text Pro" panose="020B0504020202020204" pitchFamily="34" charset="0"/>
                <a:cs typeface="Calibri"/>
              </a:rPr>
              <a:t>, </a:t>
            </a:r>
            <a:r>
              <a:rPr lang="en-US" sz="2000">
                <a:latin typeface="Neue Haas Grotesk Text Pro" panose="020B0504020202020204" pitchFamily="34" charset="0"/>
                <a:cs typeface="Calibri"/>
                <a:hlinkClick r:id="rId7">
                  <a:extLst>
                    <a:ext uri="{A12FA001-AC4F-418D-AE19-62706E023703}">
                      <ahyp:hlinkClr xmlns:ahyp="http://schemas.microsoft.com/office/drawing/2018/hyperlinkcolor" val="tx"/>
                    </a:ext>
                  </a:extLst>
                </a:hlinkClick>
              </a:rPr>
              <a:t>maren@ungefunksjonshemmede.no</a:t>
            </a:r>
            <a:r>
              <a:rPr lang="en-US" sz="2000">
                <a:latin typeface="Neue Haas Grotesk Text Pro" panose="020B0504020202020204" pitchFamily="34" charset="0"/>
                <a:cs typeface="Calibri"/>
              </a:rPr>
              <a:t> </a:t>
            </a:r>
          </a:p>
        </p:txBody>
      </p:sp>
    </p:spTree>
    <p:extLst>
      <p:ext uri="{BB962C8B-B14F-4D97-AF65-F5344CB8AC3E}">
        <p14:creationId xmlns:p14="http://schemas.microsoft.com/office/powerpoint/2010/main" val="781749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5C36A6-1095-0F38-9797-A1723D4C994D}"/>
              </a:ext>
            </a:extLst>
          </p:cNvPr>
          <p:cNvSpPr>
            <a:spLocks noGrp="1"/>
          </p:cNvSpPr>
          <p:nvPr>
            <p:ph type="title"/>
          </p:nvPr>
        </p:nvSpPr>
        <p:spPr>
          <a:xfrm>
            <a:off x="1606378" y="365125"/>
            <a:ext cx="9747422" cy="1325563"/>
          </a:xfrm>
        </p:spPr>
        <p:txBody>
          <a:bodyPr>
            <a:normAutofit/>
          </a:bodyPr>
          <a:lstStyle/>
          <a:p>
            <a:r>
              <a:rPr lang="nb-NO" sz="3600" i="0" u="none" strike="noStrike">
                <a:solidFill>
                  <a:srgbClr val="000000"/>
                </a:solidFill>
                <a:effectLst/>
                <a:latin typeface="Neue Haas Grotesk Text Pro" panose="020B0504020202020204" pitchFamily="34" charset="0"/>
              </a:rPr>
              <a:t>Opplæringsloven</a:t>
            </a:r>
            <a:r>
              <a:rPr lang="nb-NO" sz="1800" b="0" i="0">
                <a:solidFill>
                  <a:srgbClr val="000000"/>
                </a:solidFill>
                <a:effectLst/>
                <a:latin typeface="Neue Haas Grotesk Text Pro" panose="020B0504020202020204" pitchFamily="34" charset="0"/>
              </a:rPr>
              <a:t>​</a:t>
            </a:r>
            <a:endParaRPr lang="nb-NO" sz="4000">
              <a:latin typeface="Avenir Medium" panose="02000503020000020003" pitchFamily="2" charset="0"/>
            </a:endParaRPr>
          </a:p>
        </p:txBody>
      </p:sp>
      <p:pic>
        <p:nvPicPr>
          <p:cNvPr id="4" name="Bilde 3">
            <a:extLst>
              <a:ext uri="{FF2B5EF4-FFF2-40B4-BE49-F238E27FC236}">
                <a16:creationId xmlns:a16="http://schemas.microsoft.com/office/drawing/2014/main" id="{68E60653-4792-F01C-8C40-9EAC7CA41F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690433"/>
            <a:ext cx="572015" cy="572015"/>
          </a:xfrm>
          <a:prstGeom prst="rect">
            <a:avLst/>
          </a:prstGeom>
        </p:spPr>
      </p:pic>
      <p:sp>
        <p:nvSpPr>
          <p:cNvPr id="7" name="Tittel 1">
            <a:extLst>
              <a:ext uri="{FF2B5EF4-FFF2-40B4-BE49-F238E27FC236}">
                <a16:creationId xmlns:a16="http://schemas.microsoft.com/office/drawing/2014/main" id="{F9DADDB8-C441-9F60-6F8D-9BA29E94B88A}"/>
              </a:ext>
            </a:extLst>
          </p:cNvPr>
          <p:cNvSpPr txBox="1">
            <a:spLocks/>
          </p:cNvSpPr>
          <p:nvPr/>
        </p:nvSpPr>
        <p:spPr>
          <a:xfrm>
            <a:off x="945981" y="1690688"/>
            <a:ext cx="9112682" cy="402475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2800" b="1">
              <a:effectLst/>
              <a:latin typeface="Avenir Heavy" panose="02000503020000020003" pitchFamily="2" charset="0"/>
            </a:endParaRPr>
          </a:p>
          <a:p>
            <a:endParaRPr lang="nb-NO" sz="2800" b="1">
              <a:effectLst/>
              <a:latin typeface="Avenir Heavy" panose="02000503020000020003"/>
            </a:endParaRPr>
          </a:p>
          <a:p>
            <a:pPr marR="0" lvl="0" algn="l" defTabSz="457200" rtl="0" eaLnBrk="1" fontAlgn="auto" latinLnBrk="0" hangingPunct="1">
              <a:lnSpc>
                <a:spcPct val="100000"/>
              </a:lnSpc>
              <a:spcBef>
                <a:spcPct val="20000"/>
              </a:spcBef>
              <a:spcAft>
                <a:spcPts val="0"/>
              </a:spcAft>
              <a:buClrTx/>
              <a:buSzTx/>
              <a:tabLst/>
              <a:defRPr/>
            </a:pPr>
            <a:r>
              <a:rPr kumimoji="0" lang="nn-NO" sz="2800" b="1" i="0" u="none" strike="noStrike" kern="1200" cap="none" spc="0" normalizeH="0" baseline="0" noProof="0">
                <a:ln>
                  <a:noFill/>
                </a:ln>
                <a:solidFill>
                  <a:prstClr val="black"/>
                </a:solidFill>
                <a:effectLst/>
                <a:uLnTx/>
                <a:uFillTx/>
                <a:latin typeface="Avenir Heavy" panose="02000503020000020003"/>
                <a:ea typeface="+mn-ea"/>
                <a:cs typeface="+mn-cs"/>
              </a:rPr>
              <a:t>§ 4-7.Overgangen frå barnehagen til skolen​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n-NO" sz="2800" b="0" i="0" u="none" strike="noStrike" kern="1200" cap="none" spc="0" normalizeH="0" baseline="0" noProof="0">
                <a:ln>
                  <a:noFill/>
                </a:ln>
                <a:solidFill>
                  <a:prstClr val="black"/>
                </a:solidFill>
                <a:effectLst/>
                <a:uLnTx/>
                <a:uFillTx/>
                <a:latin typeface="Avenir Heavy" panose="02000503020000020003"/>
                <a:ea typeface="+mn-ea"/>
                <a:cs typeface="+mn-cs"/>
              </a:rPr>
              <a:t>Kommunen skal sørgje for at barna får ein trygg og god overgang frå barnehagen til skolen og skolefritidsordninga.​</a:t>
            </a:r>
            <a:br>
              <a:rPr kumimoji="0" lang="nn-NO" sz="2800" b="0" i="0" u="none" strike="noStrike" kern="1200" cap="none" spc="0" normalizeH="0" baseline="0" noProof="0">
                <a:ln>
                  <a:noFill/>
                </a:ln>
                <a:solidFill>
                  <a:prstClr val="black"/>
                </a:solidFill>
                <a:effectLst/>
                <a:uLnTx/>
                <a:uFillTx/>
                <a:latin typeface="Avenir Heavy" panose="02000503020000020003"/>
                <a:ea typeface="+mn-ea"/>
                <a:cs typeface="+mn-cs"/>
              </a:rPr>
            </a:br>
            <a:r>
              <a:rPr kumimoji="0" lang="nn-NO" sz="2800" b="0" i="0" u="none" strike="noStrike" kern="1200" cap="none" spc="0" normalizeH="0" baseline="0" noProof="0">
                <a:ln>
                  <a:noFill/>
                </a:ln>
                <a:solidFill>
                  <a:prstClr val="black"/>
                </a:solidFill>
                <a:effectLst/>
                <a:uLnTx/>
                <a:uFillTx/>
                <a:latin typeface="Avenir Heavy" panose="02000503020000020003"/>
                <a:ea typeface="+mn-ea"/>
                <a:cs typeface="+mn-cs"/>
              </a:rPr>
              <a:t>​</a:t>
            </a:r>
          </a:p>
          <a:p>
            <a:pPr marR="0" lvl="0" algn="l" defTabSz="457200" rtl="0" eaLnBrk="1" fontAlgn="auto" latinLnBrk="0" hangingPunct="1">
              <a:lnSpc>
                <a:spcPct val="100000"/>
              </a:lnSpc>
              <a:spcBef>
                <a:spcPct val="20000"/>
              </a:spcBef>
              <a:spcAft>
                <a:spcPts val="0"/>
              </a:spcAft>
              <a:buClrTx/>
              <a:buSzTx/>
              <a:tabLst/>
              <a:defRPr/>
            </a:pPr>
            <a:r>
              <a:rPr kumimoji="0" lang="nn-NO" sz="2800" b="1" i="0" u="none" strike="noStrike" kern="1200" cap="none" spc="0" normalizeH="0" baseline="0" noProof="0">
                <a:ln>
                  <a:noFill/>
                </a:ln>
                <a:solidFill>
                  <a:prstClr val="black"/>
                </a:solidFill>
                <a:effectLst/>
                <a:uLnTx/>
                <a:uFillTx/>
                <a:latin typeface="Avenir Heavy" panose="02000503020000020003"/>
                <a:ea typeface="+mn-ea"/>
                <a:cs typeface="+mn-cs"/>
              </a:rPr>
              <a:t>§ 9-5.Overgangen frå grunnskolen til den vidaregåande opplæringa​</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n-NO" sz="2800" b="0" i="0" u="none" strike="noStrike" kern="1200" cap="none" spc="0" normalizeH="0" baseline="0" noProof="0">
                <a:ln>
                  <a:noFill/>
                </a:ln>
                <a:solidFill>
                  <a:prstClr val="black"/>
                </a:solidFill>
                <a:effectLst/>
                <a:uLnTx/>
                <a:uFillTx/>
                <a:latin typeface="Avenir Heavy" panose="02000503020000020003"/>
                <a:ea typeface="+mn-ea"/>
                <a:cs typeface="+mn-cs"/>
              </a:rPr>
              <a:t>Fylkeskommunen skal sørgje for at elevane får ein trygg og god overgang frå grunnskolen til den vidaregåande opplæringa. Kommunen skal samarbeide med fylkeskommunen om overgangen.</a:t>
            </a:r>
          </a:p>
          <a:p>
            <a:endParaRPr lang="nb-NO" sz="3600">
              <a:latin typeface="Avenir Medium" panose="02000503020000020003" pitchFamily="2" charset="0"/>
            </a:endParaRPr>
          </a:p>
          <a:p>
            <a:endParaRPr lang="nb-NO" sz="3600">
              <a:latin typeface="Avenir Medium" panose="02000503020000020003" pitchFamily="2" charset="0"/>
            </a:endParaRPr>
          </a:p>
        </p:txBody>
      </p:sp>
    </p:spTree>
    <p:extLst>
      <p:ext uri="{BB962C8B-B14F-4D97-AF65-F5344CB8AC3E}">
        <p14:creationId xmlns:p14="http://schemas.microsoft.com/office/powerpoint/2010/main" val="541679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8CE2FF-9258-46DC-84A7-612772655CC5}"/>
              </a:ext>
            </a:extLst>
          </p:cNvPr>
          <p:cNvSpPr>
            <a:spLocks noGrp="1"/>
          </p:cNvSpPr>
          <p:nvPr>
            <p:ph type="title"/>
          </p:nvPr>
        </p:nvSpPr>
        <p:spPr/>
        <p:txBody>
          <a:bodyPr/>
          <a:lstStyle/>
          <a:p>
            <a:r>
              <a:rPr lang="nb-NO"/>
              <a:t>Grunnlag på området</a:t>
            </a:r>
          </a:p>
        </p:txBody>
      </p:sp>
      <p:sp>
        <p:nvSpPr>
          <p:cNvPr id="3" name="Plassholder for innhold 2">
            <a:extLst>
              <a:ext uri="{FF2B5EF4-FFF2-40B4-BE49-F238E27FC236}">
                <a16:creationId xmlns:a16="http://schemas.microsoft.com/office/drawing/2014/main" id="{375D922C-4A75-4B5B-B73A-19B70BEB63BC}"/>
              </a:ext>
            </a:extLst>
          </p:cNvPr>
          <p:cNvSpPr>
            <a:spLocks noGrp="1"/>
          </p:cNvSpPr>
          <p:nvPr>
            <p:ph idx="1"/>
          </p:nvPr>
        </p:nvSpPr>
        <p:spPr>
          <a:xfrm>
            <a:off x="838200" y="1884784"/>
            <a:ext cx="10515600" cy="4634985"/>
          </a:xfrm>
        </p:spPr>
        <p:txBody>
          <a:bodyPr>
            <a:normAutofit lnSpcReduction="10000"/>
          </a:bodyPr>
          <a:lstStyle/>
          <a:p>
            <a:pPr>
              <a:defRPr/>
            </a:pPr>
            <a:r>
              <a:rPr lang="nb-NO" sz="3600"/>
              <a:t>Kommunene har ansvar for grunnskolen, er skoleeier</a:t>
            </a:r>
          </a:p>
          <a:p>
            <a:pPr>
              <a:defRPr/>
            </a:pPr>
            <a:r>
              <a:rPr lang="nb-NO" sz="3600">
                <a:solidFill>
                  <a:srgbClr val="7030A0"/>
                </a:solidFill>
              </a:rPr>
              <a:t>Bærekraftsmålene</a:t>
            </a:r>
            <a:r>
              <a:rPr lang="nb-NO" sz="3600"/>
              <a:t> – ingen skal utelates</a:t>
            </a:r>
          </a:p>
          <a:p>
            <a:pPr>
              <a:defRPr/>
            </a:pPr>
            <a:r>
              <a:rPr lang="nb-NO" sz="3600">
                <a:solidFill>
                  <a:srgbClr val="7030A0"/>
                </a:solidFill>
              </a:rPr>
              <a:t>CRPD</a:t>
            </a:r>
            <a:r>
              <a:rPr lang="nb-NO" sz="3600"/>
              <a:t> – FN-konvensjonen for rettighetene til mennesker med funksjonsnedsettelse </a:t>
            </a:r>
            <a:r>
              <a:rPr lang="nb-NO" sz="3600">
                <a:solidFill>
                  <a:srgbClr val="7030A0"/>
                </a:solidFill>
              </a:rPr>
              <a:t>artikkel 24 Utdanning</a:t>
            </a:r>
          </a:p>
          <a:p>
            <a:pPr>
              <a:defRPr/>
            </a:pPr>
            <a:r>
              <a:rPr lang="nb-NO" sz="3600">
                <a:solidFill>
                  <a:srgbClr val="7030A0"/>
                </a:solidFill>
              </a:rPr>
              <a:t>Likestillings- og diskrimineringsloven </a:t>
            </a:r>
            <a:r>
              <a:rPr lang="nb-NO" sz="3600"/>
              <a:t>– krav om universell utforming og individuell tilpasning</a:t>
            </a:r>
          </a:p>
          <a:p>
            <a:pPr>
              <a:defRPr/>
            </a:pPr>
            <a:r>
              <a:rPr lang="nb-NO" sz="3600">
                <a:solidFill>
                  <a:srgbClr val="7030A0"/>
                </a:solidFill>
              </a:rPr>
              <a:t>Opplæringsloven</a:t>
            </a:r>
            <a:r>
              <a:rPr lang="nb-NO" sz="3600"/>
              <a:t> – rett til individuelt tilrettelagt opplæring, tilrettelegging og tilpasning.</a:t>
            </a:r>
          </a:p>
          <a:p>
            <a:pPr marL="0" indent="0">
              <a:buNone/>
              <a:defRPr/>
            </a:pPr>
            <a:endParaRPr lang="nb-NO" sz="3600"/>
          </a:p>
          <a:p>
            <a:pPr marL="0" indent="0">
              <a:buNone/>
              <a:defRPr/>
            </a:pPr>
            <a:endParaRPr lang="nb-NO"/>
          </a:p>
          <a:p>
            <a:endParaRPr lang="nb-NO"/>
          </a:p>
        </p:txBody>
      </p:sp>
    </p:spTree>
    <p:extLst>
      <p:ext uri="{BB962C8B-B14F-4D97-AF65-F5344CB8AC3E}">
        <p14:creationId xmlns:p14="http://schemas.microsoft.com/office/powerpoint/2010/main" val="3818981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7F362C1-8AA1-6DEA-241B-2945653FC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
        <p:nvSpPr>
          <p:cNvPr id="7" name="Tittel 6">
            <a:extLst>
              <a:ext uri="{FF2B5EF4-FFF2-40B4-BE49-F238E27FC236}">
                <a16:creationId xmlns:a16="http://schemas.microsoft.com/office/drawing/2014/main" id="{B0F91AC9-0247-1358-66E3-108A152240DE}"/>
              </a:ext>
            </a:extLst>
          </p:cNvPr>
          <p:cNvSpPr>
            <a:spLocks noGrp="1"/>
          </p:cNvSpPr>
          <p:nvPr>
            <p:ph type="title" idx="4294967295"/>
          </p:nvPr>
        </p:nvSpPr>
        <p:spPr>
          <a:xfrm>
            <a:off x="1676400" y="329943"/>
            <a:ext cx="10515600" cy="1325563"/>
          </a:xfrm>
        </p:spPr>
        <p:txBody>
          <a:bodyPr>
            <a:normAutofit fontScale="90000"/>
          </a:bodyPr>
          <a:lstStyle/>
          <a:p>
            <a:pPr lvl="0">
              <a:lnSpc>
                <a:spcPct val="100000"/>
              </a:lnSpc>
              <a:spcBef>
                <a:spcPts val="0"/>
              </a:spcBef>
            </a:pPr>
            <a:r>
              <a:rPr lang="nb-NO">
                <a:solidFill>
                  <a:prstClr val="black"/>
                </a:solidFill>
                <a:latin typeface="Avenir Medium" panose="02000503020000020003" pitchFamily="2" charset="0"/>
                <a:ea typeface="+mn-ea"/>
                <a:cs typeface="+mn-cs"/>
              </a:rPr>
              <a:t>Barrierer: Dårlig informasjonsflyt og manglende kontinuitet​</a:t>
            </a:r>
          </a:p>
        </p:txBody>
      </p:sp>
      <p:sp>
        <p:nvSpPr>
          <p:cNvPr id="4" name="Tittel 1">
            <a:extLst>
              <a:ext uri="{FF2B5EF4-FFF2-40B4-BE49-F238E27FC236}">
                <a16:creationId xmlns:a16="http://schemas.microsoft.com/office/drawing/2014/main" id="{AD98BF79-293F-CE5F-CAF1-EA3E2B510DBE}"/>
              </a:ext>
            </a:extLst>
          </p:cNvPr>
          <p:cNvSpPr txBox="1">
            <a:spLocks/>
          </p:cNvSpPr>
          <p:nvPr/>
        </p:nvSpPr>
        <p:spPr>
          <a:xfrm>
            <a:off x="1549790" y="1965228"/>
            <a:ext cx="7144043" cy="437930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Viktig informasjon om tilretteleggingsbehov går tapt i overgangen​</a:t>
            </a:r>
          </a:p>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Utfordringer med koordinering mellom ulike instanser​</a:t>
            </a:r>
          </a:p>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Krever god planlegging ​</a:t>
            </a:r>
          </a:p>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Medvirkning​</a:t>
            </a:r>
          </a:p>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Tiltak settes i gang for sent</a:t>
            </a:r>
            <a:br>
              <a:rPr lang="nb-NO" sz="2400">
                <a:effectLst/>
                <a:latin typeface="Avenir Book" panose="02000503020000020003" pitchFamily="2" charset="0"/>
              </a:rPr>
            </a:br>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2052" name="Picture 4">
            <a:extLst>
              <a:ext uri="{FF2B5EF4-FFF2-40B4-BE49-F238E27FC236}">
                <a16:creationId xmlns:a16="http://schemas.microsoft.com/office/drawing/2014/main" id="{0943A9F1-F57A-68A5-C10B-155607A3591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2850" y="1756963"/>
            <a:ext cx="3062968" cy="3917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2856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7F362C1-8AA1-6DEA-241B-2945653FC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
        <p:nvSpPr>
          <p:cNvPr id="7" name="Tittel 6">
            <a:extLst>
              <a:ext uri="{FF2B5EF4-FFF2-40B4-BE49-F238E27FC236}">
                <a16:creationId xmlns:a16="http://schemas.microsoft.com/office/drawing/2014/main" id="{B0F91AC9-0247-1358-66E3-108A152240DE}"/>
              </a:ext>
            </a:extLst>
          </p:cNvPr>
          <p:cNvSpPr>
            <a:spLocks noGrp="1"/>
          </p:cNvSpPr>
          <p:nvPr>
            <p:ph type="title" idx="4294967295"/>
          </p:nvPr>
        </p:nvSpPr>
        <p:spPr>
          <a:xfrm>
            <a:off x="1676400" y="329943"/>
            <a:ext cx="10515600" cy="1325563"/>
          </a:xfrm>
        </p:spPr>
        <p:txBody>
          <a:bodyPr>
            <a:normAutofit/>
          </a:bodyPr>
          <a:lstStyle/>
          <a:p>
            <a:pPr lvl="0">
              <a:lnSpc>
                <a:spcPct val="100000"/>
              </a:lnSpc>
              <a:spcBef>
                <a:spcPts val="0"/>
              </a:spcBef>
            </a:pPr>
            <a:r>
              <a:rPr lang="nb-NO">
                <a:solidFill>
                  <a:prstClr val="black"/>
                </a:solidFill>
                <a:latin typeface="Avenir Medium" panose="02000503020000020003" pitchFamily="2" charset="0"/>
                <a:ea typeface="+mn-ea"/>
                <a:cs typeface="+mn-cs"/>
              </a:rPr>
              <a:t>Barrierer: Usynlig arbeid​​</a:t>
            </a:r>
          </a:p>
        </p:txBody>
      </p:sp>
      <p:sp>
        <p:nvSpPr>
          <p:cNvPr id="4" name="Tittel 1">
            <a:extLst>
              <a:ext uri="{FF2B5EF4-FFF2-40B4-BE49-F238E27FC236}">
                <a16:creationId xmlns:a16="http://schemas.microsoft.com/office/drawing/2014/main" id="{AD98BF79-293F-CE5F-CAF1-EA3E2B510DBE}"/>
              </a:ext>
            </a:extLst>
          </p:cNvPr>
          <p:cNvSpPr txBox="1">
            <a:spLocks/>
          </p:cNvSpPr>
          <p:nvPr/>
        </p:nvSpPr>
        <p:spPr>
          <a:xfrm>
            <a:off x="838200" y="1655506"/>
            <a:ext cx="7144043" cy="4379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nb-NO" sz="2400">
                <a:latin typeface="Avenir Heavy" panose="02000503020000020003"/>
              </a:rPr>
              <a:t>Må ofte selv ta ansvar for å forklare sine behov og sin situasjon gjentatte ganger​</a:t>
            </a:r>
          </a:p>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Elevene får for lite råd og bistand i overgangene​</a:t>
            </a:r>
          </a:p>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Utmattende og demotiverende​</a:t>
            </a:r>
            <a:br>
              <a:rPr lang="nb-NO" sz="2400">
                <a:effectLst/>
                <a:latin typeface="Avenir Book" panose="02000503020000020003" pitchFamily="2" charset="0"/>
              </a:rPr>
            </a:br>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3074" name="Picture 2">
            <a:extLst>
              <a:ext uri="{FF2B5EF4-FFF2-40B4-BE49-F238E27FC236}">
                <a16:creationId xmlns:a16="http://schemas.microsoft.com/office/drawing/2014/main" id="{67853EBD-5749-8646-033D-FB8A9783F36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313" y="2049994"/>
            <a:ext cx="4068990" cy="395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4667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7F362C1-8AA1-6DEA-241B-2945653FC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
        <p:nvSpPr>
          <p:cNvPr id="7" name="Tittel 6">
            <a:extLst>
              <a:ext uri="{FF2B5EF4-FFF2-40B4-BE49-F238E27FC236}">
                <a16:creationId xmlns:a16="http://schemas.microsoft.com/office/drawing/2014/main" id="{B0F91AC9-0247-1358-66E3-108A152240DE}"/>
              </a:ext>
            </a:extLst>
          </p:cNvPr>
          <p:cNvSpPr>
            <a:spLocks noGrp="1"/>
          </p:cNvSpPr>
          <p:nvPr>
            <p:ph type="title" idx="4294967295"/>
          </p:nvPr>
        </p:nvSpPr>
        <p:spPr>
          <a:xfrm>
            <a:off x="1676400" y="329943"/>
            <a:ext cx="10515600" cy="1325563"/>
          </a:xfrm>
        </p:spPr>
        <p:txBody>
          <a:bodyPr>
            <a:normAutofit/>
          </a:bodyPr>
          <a:lstStyle/>
          <a:p>
            <a:pPr lvl="0">
              <a:lnSpc>
                <a:spcPct val="100000"/>
              </a:lnSpc>
              <a:spcBef>
                <a:spcPts val="0"/>
              </a:spcBef>
            </a:pPr>
            <a:r>
              <a:rPr lang="nb-NO">
                <a:solidFill>
                  <a:prstClr val="black"/>
                </a:solidFill>
                <a:latin typeface="Avenir Medium" panose="02000503020000020003" pitchFamily="2" charset="0"/>
                <a:ea typeface="+mn-ea"/>
                <a:cs typeface="+mn-cs"/>
              </a:rPr>
              <a:t>Barrierer: Faller gjennom sosialt og faglig</a:t>
            </a:r>
          </a:p>
        </p:txBody>
      </p:sp>
      <p:sp>
        <p:nvSpPr>
          <p:cNvPr id="4" name="Tittel 1">
            <a:extLst>
              <a:ext uri="{FF2B5EF4-FFF2-40B4-BE49-F238E27FC236}">
                <a16:creationId xmlns:a16="http://schemas.microsoft.com/office/drawing/2014/main" id="{AD98BF79-293F-CE5F-CAF1-EA3E2B510DBE}"/>
              </a:ext>
            </a:extLst>
          </p:cNvPr>
          <p:cNvSpPr txBox="1">
            <a:spLocks/>
          </p:cNvSpPr>
          <p:nvPr/>
        </p:nvSpPr>
        <p:spPr>
          <a:xfrm>
            <a:off x="1272210" y="1550504"/>
            <a:ext cx="7421624" cy="4794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nb-NO" sz="2800">
                <a:latin typeface="Avenir Heavy" panose="02000503020000020003"/>
              </a:rPr>
              <a:t>Følelse av utrygghet i nytt sosialt miljø​</a:t>
            </a:r>
          </a:p>
          <a:p>
            <a:pPr marL="342900" indent="-342900">
              <a:buFont typeface="Arial" panose="020B0604020202020204" pitchFamily="34" charset="0"/>
              <a:buChar char="•"/>
            </a:pPr>
            <a:endParaRPr lang="nb-NO" sz="2800">
              <a:latin typeface="Avenir Heavy" panose="02000503020000020003"/>
            </a:endParaRPr>
          </a:p>
          <a:p>
            <a:pPr marL="342900" indent="-342900">
              <a:buFont typeface="Arial" panose="020B0604020202020204" pitchFamily="34" charset="0"/>
              <a:buChar char="•"/>
            </a:pPr>
            <a:r>
              <a:rPr lang="nb-NO" sz="2800">
                <a:latin typeface="Avenir Heavy" panose="02000503020000020003"/>
              </a:rPr>
              <a:t>Økende grad av segregering​</a:t>
            </a:r>
          </a:p>
          <a:p>
            <a:pPr marL="342900" indent="-342900">
              <a:buFont typeface="Arial" panose="020B0604020202020204" pitchFamily="34" charset="0"/>
              <a:buChar char="•"/>
            </a:pPr>
            <a:endParaRPr lang="nb-NO" sz="2800">
              <a:latin typeface="Avenir Heavy" panose="02000503020000020003"/>
            </a:endParaRPr>
          </a:p>
          <a:p>
            <a:pPr marL="342900" indent="-342900">
              <a:buFont typeface="Arial" panose="020B0604020202020204" pitchFamily="34" charset="0"/>
              <a:buChar char="•"/>
            </a:pPr>
            <a:r>
              <a:rPr lang="nb-NO" sz="2800">
                <a:latin typeface="Avenir Heavy" panose="02000503020000020003"/>
              </a:rPr>
              <a:t>«Vente og se»-holdning i det faglige</a:t>
            </a:r>
            <a:br>
              <a:rPr lang="nb-NO" sz="2800">
                <a:effectLst/>
                <a:latin typeface="Avenir Book" panose="02000503020000020003" pitchFamily="2" charset="0"/>
              </a:rPr>
            </a:br>
            <a:endParaRPr lang="nb-NO" sz="2800">
              <a:latin typeface="Avenir Medium" panose="02000503020000020003" pitchFamily="2" charset="0"/>
            </a:endParaRPr>
          </a:p>
          <a:p>
            <a:endParaRPr lang="nb-NO" sz="3600">
              <a:latin typeface="Avenir Medium" panose="02000503020000020003" pitchFamily="2" charset="0"/>
            </a:endParaRPr>
          </a:p>
        </p:txBody>
      </p:sp>
      <p:pic>
        <p:nvPicPr>
          <p:cNvPr id="4098" name="Picture 2">
            <a:extLst>
              <a:ext uri="{FF2B5EF4-FFF2-40B4-BE49-F238E27FC236}">
                <a16:creationId xmlns:a16="http://schemas.microsoft.com/office/drawing/2014/main" id="{A0A08A96-1AC8-9C57-3FF4-3B2607E5FB9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8962" y="1910799"/>
            <a:ext cx="1329178" cy="417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2714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7F362C1-8AA1-6DEA-241B-2945653FC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
        <p:nvSpPr>
          <p:cNvPr id="7" name="Tittel 6">
            <a:extLst>
              <a:ext uri="{FF2B5EF4-FFF2-40B4-BE49-F238E27FC236}">
                <a16:creationId xmlns:a16="http://schemas.microsoft.com/office/drawing/2014/main" id="{B0F91AC9-0247-1358-66E3-108A152240DE}"/>
              </a:ext>
            </a:extLst>
          </p:cNvPr>
          <p:cNvSpPr>
            <a:spLocks noGrp="1"/>
          </p:cNvSpPr>
          <p:nvPr>
            <p:ph type="title" idx="4294967295"/>
          </p:nvPr>
        </p:nvSpPr>
        <p:spPr>
          <a:xfrm>
            <a:off x="1676400" y="329943"/>
            <a:ext cx="10515600" cy="1325563"/>
          </a:xfrm>
        </p:spPr>
        <p:txBody>
          <a:bodyPr>
            <a:normAutofit/>
          </a:bodyPr>
          <a:lstStyle/>
          <a:p>
            <a:pPr lvl="0">
              <a:lnSpc>
                <a:spcPct val="100000"/>
              </a:lnSpc>
              <a:spcBef>
                <a:spcPts val="0"/>
              </a:spcBef>
            </a:pPr>
            <a:r>
              <a:rPr lang="nb-NO">
                <a:solidFill>
                  <a:prstClr val="black"/>
                </a:solidFill>
                <a:latin typeface="Avenir Medium" panose="02000503020000020003" pitchFamily="2" charset="0"/>
                <a:ea typeface="+mn-ea"/>
                <a:cs typeface="+mn-cs"/>
              </a:rPr>
              <a:t>Barrierer: Mangelfull struktur​</a:t>
            </a:r>
          </a:p>
        </p:txBody>
      </p:sp>
      <p:sp>
        <p:nvSpPr>
          <p:cNvPr id="4" name="Tittel 1">
            <a:extLst>
              <a:ext uri="{FF2B5EF4-FFF2-40B4-BE49-F238E27FC236}">
                <a16:creationId xmlns:a16="http://schemas.microsoft.com/office/drawing/2014/main" id="{AD98BF79-293F-CE5F-CAF1-EA3E2B510DBE}"/>
              </a:ext>
            </a:extLst>
          </p:cNvPr>
          <p:cNvSpPr txBox="1">
            <a:spLocks/>
          </p:cNvSpPr>
          <p:nvPr/>
        </p:nvSpPr>
        <p:spPr>
          <a:xfrm>
            <a:off x="1272210" y="1550504"/>
            <a:ext cx="7421624" cy="4794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nb-NO" sz="2800">
                <a:latin typeface="Avenir Heavy" panose="02000503020000020003"/>
              </a:rPr>
              <a:t>Forskjell på rettigheter på papir og i praksis​</a:t>
            </a:r>
          </a:p>
          <a:p>
            <a:endParaRPr lang="nb-NO" sz="2800">
              <a:latin typeface="Avenir Heavy" panose="02000503020000020003"/>
            </a:endParaRPr>
          </a:p>
          <a:p>
            <a:pPr marL="342900" indent="-342900">
              <a:buFont typeface="Arial" panose="020B0604020202020204" pitchFamily="34" charset="0"/>
              <a:buChar char="•"/>
            </a:pPr>
            <a:r>
              <a:rPr lang="nb-NO" sz="2800">
                <a:latin typeface="Avenir Heavy" panose="02000503020000020003"/>
              </a:rPr>
              <a:t>Store variasjoner i og mellom kommuner og fylkeskommuner ​</a:t>
            </a:r>
          </a:p>
          <a:p>
            <a:endParaRPr lang="nb-NO" sz="2800">
              <a:latin typeface="Avenir Heavy" panose="02000503020000020003"/>
            </a:endParaRPr>
          </a:p>
          <a:p>
            <a:pPr marL="342900" indent="-342900">
              <a:buFont typeface="Arial" panose="020B0604020202020204" pitchFamily="34" charset="0"/>
              <a:buChar char="•"/>
            </a:pPr>
            <a:r>
              <a:rPr lang="nb-NO" sz="2800">
                <a:latin typeface="Avenir Heavy" panose="02000503020000020003"/>
              </a:rPr>
              <a:t>Trengs systematisk arbeid på tvers​</a:t>
            </a:r>
            <a:br>
              <a:rPr lang="nb-NO" sz="2800">
                <a:effectLst/>
                <a:latin typeface="Avenir Book" panose="02000503020000020003" pitchFamily="2" charset="0"/>
              </a:rPr>
            </a:br>
            <a:endParaRPr lang="nb-NO" sz="2800">
              <a:latin typeface="Avenir Medium" panose="02000503020000020003" pitchFamily="2" charset="0"/>
            </a:endParaRPr>
          </a:p>
          <a:p>
            <a:endParaRPr lang="nb-NO" sz="3600">
              <a:latin typeface="Avenir Medium" panose="02000503020000020003" pitchFamily="2" charset="0"/>
            </a:endParaRPr>
          </a:p>
        </p:txBody>
      </p:sp>
      <p:pic>
        <p:nvPicPr>
          <p:cNvPr id="5122" name="Picture 2">
            <a:extLst>
              <a:ext uri="{FF2B5EF4-FFF2-40B4-BE49-F238E27FC236}">
                <a16:creationId xmlns:a16="http://schemas.microsoft.com/office/drawing/2014/main" id="{FBA8B33E-3CC2-C877-6900-40873D64ED7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6919" y="2033982"/>
            <a:ext cx="2211615" cy="381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9003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390098" y="1050984"/>
            <a:ext cx="2231916"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Tips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råds-arbeidet</a:t>
            </a:r>
            <a:endParaRPr kumimoji="0" lang="nb-NO" sz="4400" b="0"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
        <p:nvSpPr>
          <p:cNvPr id="2" name="TekstSylinder 1">
            <a:extLst>
              <a:ext uri="{FF2B5EF4-FFF2-40B4-BE49-F238E27FC236}">
                <a16:creationId xmlns:a16="http://schemas.microsoft.com/office/drawing/2014/main" id="{D10643CF-3533-AB7D-B54D-B5CED28727F2}"/>
              </a:ext>
            </a:extLst>
          </p:cNvPr>
          <p:cNvSpPr txBox="1"/>
          <p:nvPr/>
        </p:nvSpPr>
        <p:spPr>
          <a:xfrm>
            <a:off x="4223275" y="409434"/>
            <a:ext cx="7068851" cy="5324535"/>
          </a:xfrm>
          <a:prstGeom prst="rect">
            <a:avLst/>
          </a:prstGeom>
          <a:noFill/>
        </p:spPr>
        <p:txBody>
          <a:bodyPr wrap="square" rtlCol="0">
            <a:spAutoFit/>
          </a:bodyPr>
          <a:lstStyle/>
          <a:p>
            <a:endParaRPr lang="nb-NO" sz="2000" b="1">
              <a:latin typeface="Avenir Black"/>
            </a:endParaRPr>
          </a:p>
          <a:p>
            <a:r>
              <a:rPr lang="nb-NO" sz="2000" b="1">
                <a:latin typeface="Avenir Black"/>
              </a:rPr>
              <a:t>Be kommunen eller fylkeskommunen..​</a:t>
            </a:r>
          </a:p>
          <a:p>
            <a:endParaRPr lang="nb-NO" sz="2000">
              <a:latin typeface="Avenir Black"/>
            </a:endParaRPr>
          </a:p>
          <a:p>
            <a:pPr marL="342900" indent="-342900">
              <a:buFont typeface="Arial" panose="020B0604020202020204" pitchFamily="34" charset="0"/>
              <a:buChar char="•"/>
            </a:pPr>
            <a:r>
              <a:rPr lang="nb-NO" sz="2000">
                <a:latin typeface="Avenir Black"/>
              </a:rPr>
              <a:t>sikre at læremateriell er klart til skolestart, også for elever som trenger alternative læremidler.​</a:t>
            </a:r>
          </a:p>
          <a:p>
            <a:pPr marL="800100" lvl="1" indent="-342900">
              <a:buFont typeface="Arial" panose="020B0604020202020204" pitchFamily="34" charset="0"/>
              <a:buChar char="•"/>
            </a:pPr>
            <a:r>
              <a:rPr lang="nb-NO" sz="2000">
                <a:latin typeface="Avenir Black"/>
              </a:rPr>
              <a:t>Opplæringsloven §11-14​</a:t>
            </a:r>
          </a:p>
          <a:p>
            <a:r>
              <a:rPr lang="nb-NO" sz="2000">
                <a:latin typeface="Avenir Black"/>
              </a:rPr>
              <a:t>​</a:t>
            </a:r>
          </a:p>
          <a:p>
            <a:r>
              <a:rPr lang="nb-NO" sz="2000">
                <a:latin typeface="Avenir Black"/>
              </a:rPr>
              <a:t>sikre at skolebygg og uteområder er tilgjengelige. ​</a:t>
            </a:r>
          </a:p>
          <a:p>
            <a:pPr marL="800100" lvl="1" indent="-342900">
              <a:buFont typeface="Arial" panose="020B0604020202020204" pitchFamily="34" charset="0"/>
              <a:buChar char="•"/>
            </a:pPr>
            <a:r>
              <a:rPr lang="nb-NO" sz="2000">
                <a:latin typeface="Avenir Black"/>
              </a:rPr>
              <a:t>Opplæringsloven §12-7​</a:t>
            </a:r>
          </a:p>
          <a:p>
            <a:r>
              <a:rPr lang="nb-NO" sz="2000">
                <a:latin typeface="Avenir Black"/>
              </a:rPr>
              <a:t>​</a:t>
            </a:r>
          </a:p>
          <a:p>
            <a:endParaRPr lang="nb-NO" sz="2000">
              <a:latin typeface="Avenir Black"/>
            </a:endParaRPr>
          </a:p>
          <a:p>
            <a:pPr marL="342900" indent="-342900">
              <a:buFont typeface="Arial" panose="020B0604020202020204" pitchFamily="34" charset="0"/>
              <a:buChar char="•"/>
            </a:pPr>
            <a:r>
              <a:rPr lang="nb-NO" sz="2000">
                <a:latin typeface="Avenir Black"/>
              </a:rPr>
              <a:t>sikre at det finnes arenaer for samarbeid og verktøy for å sikre trygge og gode overganger mellom skolenivåer. ​</a:t>
            </a:r>
          </a:p>
          <a:p>
            <a:r>
              <a:rPr lang="nb-NO" sz="2000">
                <a:latin typeface="Avenir Black"/>
              </a:rPr>
              <a:t>​</a:t>
            </a:r>
          </a:p>
          <a:p>
            <a:endParaRPr lang="nb-NO" sz="2000">
              <a:latin typeface="Avenir Black"/>
            </a:endParaRPr>
          </a:p>
          <a:p>
            <a:r>
              <a:rPr lang="nb-NO" sz="2000">
                <a:latin typeface="Avenir Black"/>
              </a:rPr>
              <a:t>Sjekk ut Gode råd og det som står om å være en pådriver for samhandling og koordinering​</a:t>
            </a:r>
          </a:p>
        </p:txBody>
      </p:sp>
    </p:spTree>
    <p:extLst>
      <p:ext uri="{BB962C8B-B14F-4D97-AF65-F5344CB8AC3E}">
        <p14:creationId xmlns:p14="http://schemas.microsoft.com/office/powerpoint/2010/main" val="560659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478233" y="1006916"/>
            <a:ext cx="3058182" cy="3477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Tips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råds-arbeidet i </a:t>
            </a:r>
            <a:r>
              <a:rPr kumimoji="0" lang="nb-NO" sz="4400" b="1" i="0" u="none" strike="noStrike" kern="1200" cap="none" spc="0" normalizeH="0" baseline="0" noProof="0">
                <a:ln>
                  <a:noFill/>
                </a:ln>
                <a:solidFill>
                  <a:schemeClr val="tx1"/>
                </a:solidFill>
                <a:effectLst/>
                <a:uLnTx/>
                <a:uFillTx/>
                <a:latin typeface="Avenir Heavy"/>
                <a:ea typeface="+mn-ea"/>
                <a:cs typeface="+mn-cs"/>
              </a:rPr>
              <a:t>kommunale</a:t>
            </a:r>
            <a:r>
              <a:rPr kumimoji="0" lang="nb-NO" sz="4400" b="0" i="0" u="none" strike="noStrike" kern="1200" cap="none" spc="0" normalizeH="0" baseline="0" noProof="0">
                <a:ln>
                  <a:noFill/>
                </a:ln>
                <a:solidFill>
                  <a:schemeClr val="tx1"/>
                </a:solidFill>
                <a:effectLst/>
                <a:uLnTx/>
                <a:uFillTx/>
                <a:latin typeface="Avenir Heavy"/>
                <a:ea typeface="+mn-ea"/>
                <a:cs typeface="+mn-cs"/>
              </a:rPr>
              <a:t> råd</a:t>
            </a:r>
            <a:endParaRPr kumimoji="0" lang="nb-NO" sz="4400" b="0"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
        <p:nvSpPr>
          <p:cNvPr id="7" name="TekstSylinder 6">
            <a:extLst>
              <a:ext uri="{FF2B5EF4-FFF2-40B4-BE49-F238E27FC236}">
                <a16:creationId xmlns:a16="http://schemas.microsoft.com/office/drawing/2014/main" id="{111DECA8-D18C-7CED-27FE-DDD92766393F}"/>
              </a:ext>
            </a:extLst>
          </p:cNvPr>
          <p:cNvSpPr txBox="1"/>
          <p:nvPr/>
        </p:nvSpPr>
        <p:spPr>
          <a:xfrm>
            <a:off x="4456084" y="1674674"/>
            <a:ext cx="6097836" cy="3385542"/>
          </a:xfrm>
          <a:prstGeom prst="rect">
            <a:avLst/>
          </a:prstGeom>
          <a:noFill/>
        </p:spPr>
        <p:txBody>
          <a:bodyPr wrap="square">
            <a:spAutoFit/>
          </a:bodyPr>
          <a:lstStyle/>
          <a:p>
            <a:r>
              <a:rPr lang="nb-NO" sz="2800"/>
              <a:t>Rådet kan etterspørre hvordan kommunen sørger for at barnehagene samarbeider godt med skolene når barn med funksjonsnedsettelser skal forberede skolestart, og hvordan det sikres gode overganger fra barnehage til barneskole, til ungdomsskole.​</a:t>
            </a:r>
          </a:p>
          <a:p>
            <a:r>
              <a:rPr lang="nb-NO"/>
              <a:t>​</a:t>
            </a:r>
          </a:p>
        </p:txBody>
      </p:sp>
    </p:spTree>
    <p:extLst>
      <p:ext uri="{BB962C8B-B14F-4D97-AF65-F5344CB8AC3E}">
        <p14:creationId xmlns:p14="http://schemas.microsoft.com/office/powerpoint/2010/main" val="621092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236203" y="1050984"/>
            <a:ext cx="3245469" cy="3477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Tips til råds-arbeidet i </a:t>
            </a:r>
            <a:r>
              <a:rPr kumimoji="0" lang="nb-NO" sz="4400" b="1" i="0" u="none" strike="noStrike" kern="1200" cap="none" spc="0" normalizeH="0" baseline="0" noProof="0">
                <a:ln>
                  <a:noFill/>
                </a:ln>
                <a:solidFill>
                  <a:schemeClr val="tx1"/>
                </a:solidFill>
                <a:effectLst/>
                <a:uLnTx/>
                <a:uFillTx/>
                <a:latin typeface="Avenir Heavy"/>
                <a:ea typeface="+mn-ea"/>
                <a:cs typeface="+mn-cs"/>
              </a:rPr>
              <a:t>fylkes-kommunale</a:t>
            </a:r>
            <a:r>
              <a:rPr kumimoji="0" lang="nb-NO" sz="4400" b="0" i="0" u="none" strike="noStrike" kern="1200" cap="none" spc="0" normalizeH="0" baseline="0" noProof="0">
                <a:ln>
                  <a:noFill/>
                </a:ln>
                <a:solidFill>
                  <a:schemeClr val="tx1"/>
                </a:solidFill>
                <a:effectLst/>
                <a:uLnTx/>
                <a:uFillTx/>
                <a:latin typeface="Avenir Heavy"/>
                <a:ea typeface="+mn-ea"/>
                <a:cs typeface="+mn-cs"/>
              </a:rPr>
              <a:t> råd</a:t>
            </a:r>
            <a:endParaRPr kumimoji="0" lang="nb-NO" sz="4400" b="0"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
        <p:nvSpPr>
          <p:cNvPr id="2" name="TekstSylinder 1">
            <a:extLst>
              <a:ext uri="{FF2B5EF4-FFF2-40B4-BE49-F238E27FC236}">
                <a16:creationId xmlns:a16="http://schemas.microsoft.com/office/drawing/2014/main" id="{D10643CF-3533-AB7D-B54D-B5CED28727F2}"/>
              </a:ext>
            </a:extLst>
          </p:cNvPr>
          <p:cNvSpPr txBox="1"/>
          <p:nvPr/>
        </p:nvSpPr>
        <p:spPr>
          <a:xfrm>
            <a:off x="4223276" y="924634"/>
            <a:ext cx="7068851" cy="4708981"/>
          </a:xfrm>
          <a:prstGeom prst="rect">
            <a:avLst/>
          </a:prstGeom>
          <a:noFill/>
        </p:spPr>
        <p:txBody>
          <a:bodyPr wrap="square" rtlCol="0">
            <a:spAutoFit/>
          </a:bodyPr>
          <a:lstStyle/>
          <a:p>
            <a:endParaRPr lang="nb-NO" sz="2000" b="1">
              <a:latin typeface="Avenir Black"/>
            </a:endParaRPr>
          </a:p>
          <a:p>
            <a:pPr marL="342900" indent="-342900">
              <a:buFont typeface="Arial" panose="020B0604020202020204" pitchFamily="34" charset="0"/>
              <a:buChar char="•"/>
            </a:pPr>
            <a:r>
              <a:rPr lang="nb-NO" sz="2000">
                <a:latin typeface="Avenir Black"/>
              </a:rPr>
              <a:t>Rådet kan etterspørre hvilket samarbeid det er mellom ungdomsskolen og videregående, spesielt der det er behov for individuelt tilrettelagt opplæring.​</a:t>
            </a:r>
          </a:p>
          <a:p>
            <a:r>
              <a:rPr lang="nb-NO" sz="2000">
                <a:latin typeface="Avenir Black"/>
              </a:rPr>
              <a:t>​</a:t>
            </a:r>
          </a:p>
          <a:p>
            <a:pPr marL="342900" indent="-342900">
              <a:buFont typeface="Arial" panose="020B0604020202020204" pitchFamily="34" charset="0"/>
              <a:buChar char="•"/>
            </a:pPr>
            <a:r>
              <a:rPr lang="nb-NO" sz="2000">
                <a:latin typeface="Avenir Black"/>
              </a:rPr>
              <a:t>Rådet kan etterspørre hvordan de videregående tilbudene i fylket legger til rette for høyere utdanning. Vitnemål er som regel inngangsporten for å komme inn. Alt for mange elever med funksjonsnedsettelser får fritak i fag og fullfører ikke videregående.​</a:t>
            </a:r>
          </a:p>
          <a:p>
            <a:r>
              <a:rPr lang="nb-NO" sz="2000">
                <a:latin typeface="Avenir Black"/>
              </a:rPr>
              <a:t>​</a:t>
            </a:r>
          </a:p>
          <a:p>
            <a:pPr marL="342900" indent="-342900">
              <a:buFont typeface="Arial" panose="020B0604020202020204" pitchFamily="34" charset="0"/>
              <a:buChar char="•"/>
            </a:pPr>
            <a:r>
              <a:rPr lang="nb-NO" sz="2000">
                <a:latin typeface="Avenir Black"/>
              </a:rPr>
              <a:t>Rådet kan etterspørre hvordan tilbudet er for funksjonshemmede når det gjelder god rådgivning om videre utdanning og om å komme inn i arbeidslivet.​</a:t>
            </a:r>
          </a:p>
          <a:p>
            <a:pPr marL="800100" lvl="1" indent="-342900">
              <a:buFont typeface="Arial" panose="020B0604020202020204" pitchFamily="34" charset="0"/>
              <a:buChar char="•"/>
            </a:pPr>
            <a:r>
              <a:rPr lang="nb-NO" sz="2000">
                <a:latin typeface="Avenir Black"/>
              </a:rPr>
              <a:t>Veien etter VGS - </a:t>
            </a:r>
            <a:r>
              <a:rPr lang="nb-NO" sz="2000">
                <a:latin typeface="Avenir Black"/>
                <a:hlinkClick r:id="rId5"/>
              </a:rPr>
              <a:t>Unge funksjonshemmedes veileder</a:t>
            </a:r>
            <a:r>
              <a:rPr lang="nb-NO" sz="2000">
                <a:latin typeface="Avenir Black"/>
              </a:rPr>
              <a:t>​</a:t>
            </a:r>
          </a:p>
        </p:txBody>
      </p:sp>
    </p:spTree>
    <p:extLst>
      <p:ext uri="{BB962C8B-B14F-4D97-AF65-F5344CB8AC3E}">
        <p14:creationId xmlns:p14="http://schemas.microsoft.com/office/powerpoint/2010/main" val="9196087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viser et stort 5-tall">
            <a:extLst>
              <a:ext uri="{FF2B5EF4-FFF2-40B4-BE49-F238E27FC236}">
                <a16:creationId xmlns:a16="http://schemas.microsoft.com/office/drawing/2014/main" id="{BC41F9FB-E7CE-F0C8-92FD-F3724F996C79}"/>
              </a:ext>
            </a:extLst>
          </p:cNvPr>
          <p:cNvPicPr>
            <a:picLocks noChangeAspect="1"/>
          </p:cNvPicPr>
          <p:nvPr/>
        </p:nvPicPr>
        <p:blipFill>
          <a:blip r:embed="rId3"/>
          <a:stretch>
            <a:fillRect/>
          </a:stretch>
        </p:blipFill>
        <p:spPr>
          <a:xfrm>
            <a:off x="0" y="0"/>
            <a:ext cx="12195252" cy="6858297"/>
          </a:xfrm>
          <a:prstGeom prst="rect">
            <a:avLst/>
          </a:prstGeom>
        </p:spPr>
      </p:pic>
      <p:sp>
        <p:nvSpPr>
          <p:cNvPr id="2" name="Tittel 1">
            <a:extLst>
              <a:ext uri="{FF2B5EF4-FFF2-40B4-BE49-F238E27FC236}">
                <a16:creationId xmlns:a16="http://schemas.microsoft.com/office/drawing/2014/main" id="{6F03999B-89DF-C1FB-1419-B4AF923BCD82}"/>
              </a:ext>
            </a:extLst>
          </p:cNvPr>
          <p:cNvSpPr>
            <a:spLocks noGrp="1"/>
          </p:cNvSpPr>
          <p:nvPr>
            <p:ph type="title" idx="4294967295"/>
          </p:nvPr>
        </p:nvSpPr>
        <p:spPr>
          <a:xfrm>
            <a:off x="4339771" y="2513239"/>
            <a:ext cx="7362371" cy="1325563"/>
          </a:xfrm>
        </p:spPr>
        <p:txBody>
          <a:bodyPr>
            <a:normAutofit fontScale="90000"/>
          </a:bodyPr>
          <a:lstStyle/>
          <a:p>
            <a:pPr lvl="0">
              <a:lnSpc>
                <a:spcPct val="100000"/>
              </a:lnSpc>
              <a:spcBef>
                <a:spcPts val="0"/>
              </a:spcBef>
            </a:pPr>
            <a:r>
              <a:rPr lang="nb-NO" sz="6000">
                <a:solidFill>
                  <a:prstClr val="black"/>
                </a:solidFill>
                <a:latin typeface="Avenir Medium" panose="02000503020000020003" pitchFamily="2" charset="0"/>
                <a:ea typeface="+mn-ea"/>
                <a:cs typeface="+mn-cs"/>
              </a:rPr>
              <a:t>Fra praksisfeltet –inkludering i videregående opplæring</a:t>
            </a:r>
            <a:br>
              <a:rPr lang="nb-NO" sz="6000">
                <a:solidFill>
                  <a:prstClr val="black"/>
                </a:solidFill>
                <a:latin typeface="Avenir Medium" panose="02000503020000020003" pitchFamily="2" charset="0"/>
                <a:ea typeface="+mn-ea"/>
                <a:cs typeface="+mn-cs"/>
              </a:rPr>
            </a:br>
            <a:endParaRPr lang="nb-NO" sz="6000">
              <a:solidFill>
                <a:prstClr val="black"/>
              </a:solidFill>
              <a:latin typeface="Avenir Medium" panose="02000503020000020003" pitchFamily="2" charset="0"/>
              <a:ea typeface="+mn-ea"/>
              <a:cs typeface="+mn-cs"/>
            </a:endParaRPr>
          </a:p>
        </p:txBody>
      </p:sp>
      <p:sp>
        <p:nvSpPr>
          <p:cNvPr id="3" name="TekstSylinder 2">
            <a:extLst>
              <a:ext uri="{FF2B5EF4-FFF2-40B4-BE49-F238E27FC236}">
                <a16:creationId xmlns:a16="http://schemas.microsoft.com/office/drawing/2014/main" id="{6C3AF573-73FF-3D32-10FC-00EA888CB616}"/>
              </a:ext>
            </a:extLst>
          </p:cNvPr>
          <p:cNvSpPr txBox="1"/>
          <p:nvPr/>
        </p:nvSpPr>
        <p:spPr>
          <a:xfrm>
            <a:off x="4545105" y="5405718"/>
            <a:ext cx="4814047" cy="646331"/>
          </a:xfrm>
          <a:prstGeom prst="rect">
            <a:avLst/>
          </a:prstGeom>
          <a:noFill/>
        </p:spPr>
        <p:txBody>
          <a:bodyPr wrap="square" rtlCol="0">
            <a:spAutoFit/>
          </a:bodyPr>
          <a:lstStyle/>
          <a:p>
            <a:r>
              <a:rPr lang="nb-NO"/>
              <a:t>Prosjektleder Bente Døsen</a:t>
            </a:r>
          </a:p>
          <a:p>
            <a:r>
              <a:rPr lang="nb-NO"/>
              <a:t>Rogaland fylkeskommune</a:t>
            </a:r>
          </a:p>
        </p:txBody>
      </p:sp>
    </p:spTree>
    <p:extLst>
      <p:ext uri="{BB962C8B-B14F-4D97-AF65-F5344CB8AC3E}">
        <p14:creationId xmlns:p14="http://schemas.microsoft.com/office/powerpoint/2010/main" val="28286106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viser et stort 6-tall">
            <a:extLst>
              <a:ext uri="{FF2B5EF4-FFF2-40B4-BE49-F238E27FC236}">
                <a16:creationId xmlns:a16="http://schemas.microsoft.com/office/drawing/2014/main" id="{A345B91A-51B9-AF3F-C49E-0C67F33772C2}"/>
              </a:ext>
            </a:extLst>
          </p:cNvPr>
          <p:cNvPicPr>
            <a:picLocks noChangeAspect="1"/>
          </p:cNvPicPr>
          <p:nvPr/>
        </p:nvPicPr>
        <p:blipFill>
          <a:blip r:embed="rId3"/>
          <a:stretch>
            <a:fillRect/>
          </a:stretch>
        </p:blipFill>
        <p:spPr>
          <a:xfrm>
            <a:off x="0" y="0"/>
            <a:ext cx="12189988" cy="6858000"/>
          </a:xfrm>
          <a:prstGeom prst="rect">
            <a:avLst/>
          </a:prstGeom>
        </p:spPr>
      </p:pic>
      <p:sp>
        <p:nvSpPr>
          <p:cNvPr id="2" name="Tittel 1">
            <a:extLst>
              <a:ext uri="{FF2B5EF4-FFF2-40B4-BE49-F238E27FC236}">
                <a16:creationId xmlns:a16="http://schemas.microsoft.com/office/drawing/2014/main" id="{8E1C4497-74BD-52C7-D4AE-94F165DDFBB6}"/>
              </a:ext>
            </a:extLst>
          </p:cNvPr>
          <p:cNvSpPr>
            <a:spLocks noGrp="1"/>
          </p:cNvSpPr>
          <p:nvPr>
            <p:ph type="title" idx="4294967295"/>
          </p:nvPr>
        </p:nvSpPr>
        <p:spPr>
          <a:xfrm>
            <a:off x="4319077" y="2433076"/>
            <a:ext cx="7155375" cy="1325563"/>
          </a:xfrm>
        </p:spPr>
        <p:txBody>
          <a:bodyPr>
            <a:noAutofit/>
          </a:bodyPr>
          <a:lstStyle/>
          <a:p>
            <a:pPr lvl="0">
              <a:lnSpc>
                <a:spcPct val="100000"/>
              </a:lnSpc>
              <a:spcBef>
                <a:spcPts val="0"/>
              </a:spcBef>
            </a:pPr>
            <a:r>
              <a:rPr lang="nb-NO" sz="5400">
                <a:latin typeface="Avenir Medium" panose="02000503020000020003"/>
              </a:rPr>
              <a:t>Forslag til sak i rådene om inkluderende skole</a:t>
            </a:r>
          </a:p>
        </p:txBody>
      </p:sp>
    </p:spTree>
    <p:extLst>
      <p:ext uri="{BB962C8B-B14F-4D97-AF65-F5344CB8AC3E}">
        <p14:creationId xmlns:p14="http://schemas.microsoft.com/office/powerpoint/2010/main" val="37845704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DD41AA-A545-E0BB-3E8E-EE11A6ED814C}"/>
              </a:ext>
            </a:extLst>
          </p:cNvPr>
          <p:cNvSpPr>
            <a:spLocks noGrp="1"/>
          </p:cNvSpPr>
          <p:nvPr>
            <p:ph type="title" idx="4294967295"/>
          </p:nvPr>
        </p:nvSpPr>
        <p:spPr>
          <a:xfrm>
            <a:off x="160421" y="46626"/>
            <a:ext cx="10515600" cy="1325563"/>
          </a:xfrm>
        </p:spPr>
        <p:txBody>
          <a:bodyPr/>
          <a:lstStyle/>
          <a:p>
            <a:pPr lvl="0">
              <a:lnSpc>
                <a:spcPct val="100000"/>
              </a:lnSpc>
              <a:spcBef>
                <a:spcPts val="0"/>
              </a:spcBef>
            </a:pPr>
            <a:r>
              <a:rPr lang="nb-NO" sz="4800" b="1">
                <a:solidFill>
                  <a:srgbClr val="6198B0"/>
                </a:solidFill>
                <a:latin typeface="Avenir Black" panose="02000503020000020003" pitchFamily="2" charset="0"/>
                <a:ea typeface="+mn-ea"/>
                <a:cs typeface="+mn-cs"/>
                <a:hlinkClick r:id="rId3"/>
              </a:rPr>
              <a:t>Bruk Gode råd-siden</a:t>
            </a:r>
            <a:endParaRPr lang="nb-NO" sz="4800" b="1">
              <a:solidFill>
                <a:srgbClr val="6198B0"/>
              </a:solidFill>
              <a:latin typeface="Avenir Black" panose="02000503020000020003" pitchFamily="2" charset="0"/>
              <a:ea typeface="+mn-ea"/>
              <a:cs typeface="+mn-cs"/>
            </a:endParaRPr>
          </a:p>
        </p:txBody>
      </p:sp>
      <p:sp>
        <p:nvSpPr>
          <p:cNvPr id="4" name="TekstSylinder 3">
            <a:extLst>
              <a:ext uri="{FF2B5EF4-FFF2-40B4-BE49-F238E27FC236}">
                <a16:creationId xmlns:a16="http://schemas.microsoft.com/office/drawing/2014/main" id="{D8793E6F-8270-B91A-9038-0F97A2175B54}"/>
              </a:ext>
            </a:extLst>
          </p:cNvPr>
          <p:cNvSpPr txBox="1"/>
          <p:nvPr/>
        </p:nvSpPr>
        <p:spPr>
          <a:xfrm>
            <a:off x="160421" y="1444169"/>
            <a:ext cx="11281940" cy="5078313"/>
          </a:xfrm>
          <a:prstGeom prst="rect">
            <a:avLst/>
          </a:prstGeom>
          <a:noFill/>
        </p:spPr>
        <p:txBody>
          <a:bodyPr wrap="square" lIns="91440" tIns="45720" rIns="91440" bIns="45720" anchor="t">
            <a:spAutoFit/>
          </a:bodyPr>
          <a:lstStyle/>
          <a:p>
            <a:pPr algn="l"/>
            <a:r>
              <a:rPr lang="nb-NO" sz="3600" i="0">
                <a:solidFill>
                  <a:srgbClr val="1E1E1E"/>
                </a:solidFill>
                <a:effectLst/>
                <a:latin typeface="Avenir Heavy"/>
              </a:rPr>
              <a:t>1. Grunnleggende om rådet</a:t>
            </a:r>
          </a:p>
          <a:p>
            <a:pPr algn="l"/>
            <a:r>
              <a:rPr lang="nb-NO" sz="3600" i="0">
                <a:solidFill>
                  <a:srgbClr val="1E1E1E"/>
                </a:solidFill>
                <a:effectLst/>
                <a:latin typeface="Avenir Heavy"/>
              </a:rPr>
              <a:t>2. Arenaen og regelverket</a:t>
            </a:r>
          </a:p>
          <a:p>
            <a:pPr algn="l"/>
            <a:r>
              <a:rPr lang="nb-NO" sz="3600" i="0">
                <a:solidFill>
                  <a:srgbClr val="1E1E1E"/>
                </a:solidFill>
                <a:effectLst/>
                <a:latin typeface="Avenir Heavy"/>
              </a:rPr>
              <a:t>3. Arbeidet i rådet</a:t>
            </a:r>
          </a:p>
          <a:p>
            <a:pPr algn="l"/>
            <a:r>
              <a:rPr lang="nb-NO" sz="3600" i="0">
                <a:solidFill>
                  <a:srgbClr val="1E1E1E"/>
                </a:solidFill>
                <a:effectLst/>
                <a:latin typeface="Avenir Heavy"/>
              </a:rPr>
              <a:t>4. Samarbeidet, rådgivningen og nettverket</a:t>
            </a:r>
          </a:p>
          <a:p>
            <a:pPr algn="l"/>
            <a:r>
              <a:rPr lang="nb-NO" sz="3600" i="0">
                <a:solidFill>
                  <a:srgbClr val="1E1E1E"/>
                </a:solidFill>
                <a:effectLst/>
                <a:latin typeface="Avenir Heavy"/>
              </a:rPr>
              <a:t>5. Rettigheter og plikter </a:t>
            </a:r>
          </a:p>
          <a:p>
            <a:pPr algn="l"/>
            <a:r>
              <a:rPr lang="nb-NO" sz="3600">
                <a:solidFill>
                  <a:srgbClr val="1E1E1E"/>
                </a:solidFill>
                <a:latin typeface="Avenir Heavy"/>
              </a:rPr>
              <a:t>     </a:t>
            </a:r>
            <a:r>
              <a:rPr lang="nb-NO" sz="3600" i="0">
                <a:solidFill>
                  <a:srgbClr val="1E1E1E"/>
                </a:solidFill>
                <a:effectLst/>
                <a:latin typeface="Avenir Heavy"/>
              </a:rPr>
              <a:t>- hvordan finne fram og hvor få hjelp?</a:t>
            </a:r>
          </a:p>
          <a:p>
            <a:pPr algn="l"/>
            <a:r>
              <a:rPr lang="nb-NO" sz="3600" i="0">
                <a:solidFill>
                  <a:srgbClr val="1E1E1E"/>
                </a:solidFill>
                <a:effectLst/>
                <a:latin typeface="Avenir Heavy"/>
              </a:rPr>
              <a:t>6. Aktuelle tema i kommunale råd</a:t>
            </a:r>
          </a:p>
          <a:p>
            <a:pPr algn="l"/>
            <a:r>
              <a:rPr lang="nb-NO" sz="3600" i="0">
                <a:solidFill>
                  <a:srgbClr val="1E1E1E"/>
                </a:solidFill>
                <a:effectLst/>
                <a:latin typeface="Avenir Heavy"/>
              </a:rPr>
              <a:t>7. Aktuelle tema i fylkeskommunale råd</a:t>
            </a:r>
          </a:p>
          <a:p>
            <a:endParaRPr lang="nb-NO" sz="3600">
              <a:solidFill>
                <a:srgbClr val="1E1E1E"/>
              </a:solidFill>
              <a:latin typeface="Avenir Heavy"/>
            </a:endParaRPr>
          </a:p>
        </p:txBody>
      </p:sp>
      <p:pic>
        <p:nvPicPr>
          <p:cNvPr id="20" name="Bilde 19">
            <a:extLst>
              <a:ext uri="{FF2B5EF4-FFF2-40B4-BE49-F238E27FC236}">
                <a16:creationId xmlns:a16="http://schemas.microsoft.com/office/drawing/2014/main" id="{569AB4C7-C048-422A-6A06-2BE9498D0341}"/>
              </a:ext>
              <a:ext uri="{C183D7F6-B498-43B3-948B-1728B52AA6E4}">
                <adec:decorative xmlns:adec="http://schemas.microsoft.com/office/drawing/2017/decorative" val="1"/>
              </a:ext>
            </a:extLst>
          </p:cNvPr>
          <p:cNvPicPr>
            <a:picLocks noChangeAspect="1"/>
          </p:cNvPicPr>
          <p:nvPr/>
        </p:nvPicPr>
        <p:blipFill rotWithShape="1">
          <a:blip r:embed="rId4"/>
          <a:srcRect l="72867"/>
          <a:stretch/>
        </p:blipFill>
        <p:spPr>
          <a:xfrm>
            <a:off x="9861452" y="1692233"/>
            <a:ext cx="2330548" cy="4831494"/>
          </a:xfrm>
          <a:prstGeom prst="rect">
            <a:avLst/>
          </a:prstGeom>
        </p:spPr>
      </p:pic>
    </p:spTree>
    <p:extLst>
      <p:ext uri="{BB962C8B-B14F-4D97-AF65-F5344CB8AC3E}">
        <p14:creationId xmlns:p14="http://schemas.microsoft.com/office/powerpoint/2010/main" val="2619205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35E7AF-80D5-428B-88A0-E66CB416FF75}"/>
              </a:ext>
            </a:extLst>
          </p:cNvPr>
          <p:cNvSpPr>
            <a:spLocks noGrp="1"/>
          </p:cNvSpPr>
          <p:nvPr>
            <p:ph type="title"/>
          </p:nvPr>
        </p:nvSpPr>
        <p:spPr/>
        <p:txBody>
          <a:bodyPr/>
          <a:lstStyle/>
          <a:p>
            <a:pPr>
              <a:spcBef>
                <a:spcPct val="20000"/>
              </a:spcBef>
              <a:buClr>
                <a:srgbClr val="000000"/>
              </a:buClr>
              <a:defRPr/>
            </a:pPr>
            <a:r>
              <a:rPr lang="nb-NO">
                <a:hlinkClick r:id="rId3"/>
              </a:rPr>
              <a:t>Bærekraftsmål</a:t>
            </a:r>
            <a:r>
              <a:rPr lang="nb-NO"/>
              <a:t> skole</a:t>
            </a:r>
            <a:endParaRPr lang="nb-NO" kern="1200"/>
          </a:p>
        </p:txBody>
      </p:sp>
      <p:sp>
        <p:nvSpPr>
          <p:cNvPr id="3" name="Plassholder for innhold 2">
            <a:extLst>
              <a:ext uri="{FF2B5EF4-FFF2-40B4-BE49-F238E27FC236}">
                <a16:creationId xmlns:a16="http://schemas.microsoft.com/office/drawing/2014/main" id="{DA85F6F5-E3E4-4863-AEEE-7D3EBF67898F}"/>
              </a:ext>
            </a:extLst>
          </p:cNvPr>
          <p:cNvSpPr>
            <a:spLocks noGrp="1"/>
          </p:cNvSpPr>
          <p:nvPr>
            <p:ph idx="1"/>
          </p:nvPr>
        </p:nvSpPr>
        <p:spPr>
          <a:xfrm>
            <a:off x="657246" y="2136710"/>
            <a:ext cx="10932003" cy="4171623"/>
          </a:xfrm>
        </p:spPr>
        <p:txBody>
          <a:bodyPr>
            <a:normAutofit/>
          </a:bodyPr>
          <a:lstStyle/>
          <a:p>
            <a:pPr>
              <a:defRPr/>
            </a:pPr>
            <a:r>
              <a:rPr lang="nb-NO"/>
              <a:t>Verdens felles arbeidsplan for å utrydde fattigdom, bekjempe ulikhet og stoppe klimaendringene innen 2030 – </a:t>
            </a:r>
          </a:p>
          <a:p>
            <a:pPr>
              <a:defRPr/>
            </a:pPr>
            <a:r>
              <a:rPr lang="nn-NO"/>
              <a:t>Mål 4 utdanning: «Sikre </a:t>
            </a:r>
            <a:r>
              <a:rPr lang="nn-NO" err="1"/>
              <a:t>inkluderende</a:t>
            </a:r>
            <a:r>
              <a:rPr lang="nn-NO"/>
              <a:t>, rettferdig og god utdanning og fremme </a:t>
            </a:r>
            <a:r>
              <a:rPr lang="nn-NO" err="1"/>
              <a:t>muligheter</a:t>
            </a:r>
            <a:r>
              <a:rPr lang="nn-NO"/>
              <a:t> for livslang læring for alle»</a:t>
            </a:r>
          </a:p>
          <a:p>
            <a:pPr>
              <a:defRPr/>
            </a:pPr>
            <a:r>
              <a:rPr lang="nn-NO" err="1"/>
              <a:t>Mennesker</a:t>
            </a:r>
            <a:r>
              <a:rPr lang="nn-NO"/>
              <a:t> med </a:t>
            </a:r>
            <a:r>
              <a:rPr lang="nn-NO" err="1"/>
              <a:t>funksjonsnedsettelse</a:t>
            </a:r>
            <a:r>
              <a:rPr lang="nn-NO"/>
              <a:t> </a:t>
            </a:r>
            <a:r>
              <a:rPr lang="nn-NO" err="1"/>
              <a:t>nevnes</a:t>
            </a:r>
            <a:r>
              <a:rPr lang="nn-NO"/>
              <a:t> spesielt. De er blant de som står lengst tilbake, og må </a:t>
            </a:r>
            <a:r>
              <a:rPr lang="nn-NO" err="1"/>
              <a:t>løftes</a:t>
            </a:r>
            <a:r>
              <a:rPr lang="nn-NO"/>
              <a:t> særskilt.</a:t>
            </a:r>
          </a:p>
          <a:p>
            <a:pPr marL="0" indent="0">
              <a:buNone/>
              <a:defRPr/>
            </a:pPr>
            <a:endParaRPr lang="nn-NO" sz="1100"/>
          </a:p>
          <a:p>
            <a:pPr marL="0" indent="0">
              <a:buNone/>
              <a:defRPr/>
            </a:pPr>
            <a:r>
              <a:rPr lang="nn-NO" b="1"/>
              <a:t>→ </a:t>
            </a:r>
            <a:r>
              <a:rPr lang="nn-NO" b="1" err="1"/>
              <a:t>Kommunene</a:t>
            </a:r>
            <a:r>
              <a:rPr lang="nn-NO" b="1"/>
              <a:t> er opptatt av dette – kan være </a:t>
            </a:r>
            <a:r>
              <a:rPr lang="nn-NO" b="1" err="1"/>
              <a:t>brekkstang</a:t>
            </a:r>
            <a:r>
              <a:rPr lang="nn-NO" b="1"/>
              <a:t> inn. </a:t>
            </a:r>
          </a:p>
          <a:p>
            <a:pPr>
              <a:defRPr/>
            </a:pPr>
            <a:endParaRPr lang="nb-NO"/>
          </a:p>
          <a:p>
            <a:pPr>
              <a:defRPr/>
            </a:pPr>
            <a:endParaRPr lang="nb-NO"/>
          </a:p>
        </p:txBody>
      </p:sp>
      <p:pic>
        <p:nvPicPr>
          <p:cNvPr id="1028" name="Picture 4" descr="Bilderesultater for bærekraftsmålene">
            <a:extLst>
              <a:ext uri="{FF2B5EF4-FFF2-40B4-BE49-F238E27FC236}">
                <a16:creationId xmlns:a16="http://schemas.microsoft.com/office/drawing/2014/main" id="{AACC09D7-DB0C-4D95-B3F7-81EED5B3E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5761" y="452528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9DD1A88-DB3F-4F4B-8C4D-CA09B4427495}"/>
              </a:ext>
            </a:extLst>
          </p:cNvPr>
          <p:cNvSpPr>
            <a:spLocks noGrp="1"/>
          </p:cNvSpPr>
          <p:nvPr>
            <p:ph type="title"/>
          </p:nvPr>
        </p:nvSpPr>
        <p:spPr>
          <a:xfrm>
            <a:off x="838200" y="365125"/>
            <a:ext cx="10515600" cy="1325563"/>
          </a:xfrm>
        </p:spPr>
        <p:txBody>
          <a:bodyPr anchor="ctr">
            <a:normAutofit/>
          </a:bodyPr>
          <a:lstStyle/>
          <a:p>
            <a:r>
              <a:rPr lang="en-US">
                <a:hlinkClick r:id="rId2"/>
              </a:rPr>
              <a:t>CRPD</a:t>
            </a:r>
            <a:r>
              <a:rPr lang="en-US"/>
              <a:t> – </a:t>
            </a:r>
            <a:r>
              <a:rPr lang="nb-NO"/>
              <a:t>artikkel</a:t>
            </a:r>
            <a:r>
              <a:rPr lang="en-US"/>
              <a:t> 24 </a:t>
            </a:r>
            <a:r>
              <a:rPr lang="en-US" err="1"/>
              <a:t>Utdanning</a:t>
            </a:r>
            <a:endParaRPr lang="en-US"/>
          </a:p>
        </p:txBody>
      </p:sp>
      <p:sp>
        <p:nvSpPr>
          <p:cNvPr id="10" name="Content Placeholder 2">
            <a:extLst>
              <a:ext uri="{FF2B5EF4-FFF2-40B4-BE49-F238E27FC236}">
                <a16:creationId xmlns:a16="http://schemas.microsoft.com/office/drawing/2014/main" id="{CA2D990F-6740-4D45-BE36-5CDC7C0AA3AC}"/>
              </a:ext>
            </a:extLst>
          </p:cNvPr>
          <p:cNvSpPr>
            <a:spLocks noGrp="1"/>
          </p:cNvSpPr>
          <p:nvPr>
            <p:ph sz="half" idx="1"/>
          </p:nvPr>
        </p:nvSpPr>
        <p:spPr>
          <a:xfrm>
            <a:off x="493034" y="1428108"/>
            <a:ext cx="11000466" cy="5064767"/>
          </a:xfrm>
        </p:spPr>
        <p:txBody>
          <a:bodyPr>
            <a:normAutofit fontScale="92500" lnSpcReduction="10000"/>
          </a:bodyPr>
          <a:lstStyle/>
          <a:p>
            <a:pPr>
              <a:lnSpc>
                <a:spcPct val="140000"/>
              </a:lnSpc>
            </a:pPr>
            <a:r>
              <a:rPr lang="en-US"/>
              <a:t>Slår fast at mennesker med funksjonsnedsettelse har rett til </a:t>
            </a:r>
          </a:p>
          <a:p>
            <a:pPr lvl="1">
              <a:lnSpc>
                <a:spcPct val="140000"/>
              </a:lnSpc>
            </a:pPr>
            <a:r>
              <a:rPr lang="nb-NO"/>
              <a:t>inkluderende og god </a:t>
            </a:r>
            <a:r>
              <a:rPr lang="en-US"/>
              <a:t>utdanning </a:t>
            </a:r>
          </a:p>
          <a:p>
            <a:pPr lvl="1">
              <a:lnSpc>
                <a:spcPct val="140000"/>
              </a:lnSpc>
            </a:pPr>
            <a:r>
              <a:rPr lang="nb-NO"/>
              <a:t>å være en del av det allmenne utdanningssystemet </a:t>
            </a:r>
          </a:p>
          <a:p>
            <a:pPr lvl="1">
              <a:lnSpc>
                <a:spcPct val="140000"/>
              </a:lnSpc>
            </a:pPr>
            <a:r>
              <a:rPr lang="nb-NO"/>
              <a:t>rimelig tilpasning etter behov, samt nødvendige og effektive støttetiltak</a:t>
            </a:r>
          </a:p>
          <a:p>
            <a:pPr lvl="1">
              <a:lnSpc>
                <a:spcPct val="140000"/>
              </a:lnSpc>
            </a:pPr>
            <a:r>
              <a:rPr lang="nb-NO"/>
              <a:t>å lære praktiske og sosiale ferdigheter for å delta fullt ut som medlemmer av samfunnet</a:t>
            </a:r>
          </a:p>
          <a:p>
            <a:pPr lvl="1">
              <a:lnSpc>
                <a:spcPct val="140000"/>
              </a:lnSpc>
            </a:pPr>
            <a:r>
              <a:rPr lang="nb-NO"/>
              <a:t>opplæring i punktskrift, ASK (alternativ supplerende kommunikasjon), orienterings- og mobilitetsferdigheter</a:t>
            </a:r>
          </a:p>
          <a:p>
            <a:pPr>
              <a:lnSpc>
                <a:spcPct val="140000"/>
              </a:lnSpc>
            </a:pPr>
            <a:r>
              <a:rPr lang="nb-NO"/>
              <a:t>Samt at det skal legges til rette for likemannsarbeid og mentorvirksomhet </a:t>
            </a:r>
          </a:p>
          <a:p>
            <a:pPr marL="0" indent="0">
              <a:lnSpc>
                <a:spcPct val="140000"/>
              </a:lnSpc>
              <a:buNone/>
            </a:pPr>
            <a:r>
              <a:rPr lang="nb-NO"/>
              <a:t>→ </a:t>
            </a:r>
            <a:r>
              <a:rPr lang="nb-NO" b="1"/>
              <a:t>Også kommuner og fylker er forpliktet på CRPD! </a:t>
            </a:r>
            <a:endParaRPr lang="en-US" b="1"/>
          </a:p>
          <a:p>
            <a:pPr>
              <a:lnSpc>
                <a:spcPct val="140000"/>
              </a:lnSpc>
            </a:pPr>
            <a:endParaRPr lang="en-US"/>
          </a:p>
        </p:txBody>
      </p:sp>
    </p:spTree>
    <p:extLst>
      <p:ext uri="{BB962C8B-B14F-4D97-AF65-F5344CB8AC3E}">
        <p14:creationId xmlns:p14="http://schemas.microsoft.com/office/powerpoint/2010/main" val="383903746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CCA37F746931E44A9DC4D718470755D" ma:contentTypeVersion="4" ma:contentTypeDescription="Opprett et nytt dokument." ma:contentTypeScope="" ma:versionID="d720e00f1f233faf442dbfe67a4a2a0f">
  <xsd:schema xmlns:xsd="http://www.w3.org/2001/XMLSchema" xmlns:xs="http://www.w3.org/2001/XMLSchema" xmlns:p="http://schemas.microsoft.com/office/2006/metadata/properties" xmlns:ns2="db810028-0f37-406f-8cc8-0da1fa587735" targetNamespace="http://schemas.microsoft.com/office/2006/metadata/properties" ma:root="true" ma:fieldsID="9167338dac2c70954a61b2fc7a932468" ns2:_="">
    <xsd:import namespace="db810028-0f37-406f-8cc8-0da1fa58773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810028-0f37-406f-8cc8-0da1fa5877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3AED20-BF1E-4000-9A22-394CE672B975}">
  <ds:schemaRefs>
    <ds:schemaRef ds:uri="http://purl.org/dc/dcmitype/"/>
    <ds:schemaRef ds:uri="http://schemas.microsoft.com/office/infopath/2007/PartnerControls"/>
    <ds:schemaRef ds:uri="http://purl.org/dc/elements/1.1/"/>
    <ds:schemaRef ds:uri="http://schemas.microsoft.com/office/2006/metadata/properties"/>
    <ds:schemaRef ds:uri="db810028-0f37-406f-8cc8-0da1fa587735"/>
    <ds:schemaRef ds:uri="http://purl.org/dc/terms/"/>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3EE3159-CD52-421D-A72A-7AAB8D0EA9C1}">
  <ds:schemaRefs>
    <ds:schemaRef ds:uri="http://schemas.microsoft.com/sharepoint/v3/contenttype/forms"/>
  </ds:schemaRefs>
</ds:datastoreItem>
</file>

<file path=customXml/itemProps3.xml><?xml version="1.0" encoding="utf-8"?>
<ds:datastoreItem xmlns:ds="http://schemas.openxmlformats.org/officeDocument/2006/customXml" ds:itemID="{8D89B625-ED46-4947-8507-358A4C1D59B2}">
  <ds:schemaRefs>
    <ds:schemaRef ds:uri="db810028-0f37-406f-8cc8-0da1fa5877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6035</Words>
  <Application>Microsoft Office PowerPoint</Application>
  <PresentationFormat>Widescreen</PresentationFormat>
  <Paragraphs>723</Paragraphs>
  <Slides>79</Slides>
  <Notes>65</Notes>
  <HiddenSlides>0</HiddenSlides>
  <MMClips>0</MMClips>
  <ScaleCrop>false</ScaleCrop>
  <HeadingPairs>
    <vt:vector size="6" baseType="variant">
      <vt:variant>
        <vt:lpstr>Brukte skrifter</vt:lpstr>
      </vt:variant>
      <vt:variant>
        <vt:i4>17</vt:i4>
      </vt:variant>
      <vt:variant>
        <vt:lpstr>Tema</vt:lpstr>
      </vt:variant>
      <vt:variant>
        <vt:i4>1</vt:i4>
      </vt:variant>
      <vt:variant>
        <vt:lpstr>Lysbildetitler</vt:lpstr>
      </vt:variant>
      <vt:variant>
        <vt:i4>79</vt:i4>
      </vt:variant>
    </vt:vector>
  </HeadingPairs>
  <TitlesOfParts>
    <vt:vector size="97" baseType="lpstr">
      <vt:lpstr>__magnet_f67a6d</vt:lpstr>
      <vt:lpstr>Aptos</vt:lpstr>
      <vt:lpstr>Arial</vt:lpstr>
      <vt:lpstr>Avenir Black</vt:lpstr>
      <vt:lpstr>Avenir Book</vt:lpstr>
      <vt:lpstr>Avenir Heavy</vt:lpstr>
      <vt:lpstr>Avenir Medium</vt:lpstr>
      <vt:lpstr>Calibri</vt:lpstr>
      <vt:lpstr>Calibri Light</vt:lpstr>
      <vt:lpstr>Helvetica Neue</vt:lpstr>
      <vt:lpstr>Neue Haas Grotesk Text Pro</vt:lpstr>
      <vt:lpstr>Open Sans</vt:lpstr>
      <vt:lpstr>Roboto</vt:lpstr>
      <vt:lpstr>Source Sans Pro</vt:lpstr>
      <vt:lpstr>Symbol</vt:lpstr>
      <vt:lpstr>Times New Roman</vt:lpstr>
      <vt:lpstr>Verdana</vt:lpstr>
      <vt:lpstr>Office-tema</vt:lpstr>
      <vt:lpstr>    Gode råd  – kunnskap for likestilling </vt:lpstr>
      <vt:lpstr>Gode råd – kunnskap for likestilling</vt:lpstr>
      <vt:lpstr>Gode råd-siden  Kapittel 6.6 skole Kapittel 7.8 Videregående opplæring</vt:lpstr>
      <vt:lpstr>Inkluderende skole Hva er det og hvorfor er det tema for kommunale råd?</vt:lpstr>
      <vt:lpstr>Inkluderende skole = en skole for alle!</vt:lpstr>
      <vt:lpstr>Hvorfor inkluderende skole?</vt:lpstr>
      <vt:lpstr>Grunnlag på området</vt:lpstr>
      <vt:lpstr>Bærekraftsmål skole</vt:lpstr>
      <vt:lpstr>CRPD – artikkel 24 Utdanning</vt:lpstr>
      <vt:lpstr>Kompetanseløftet for spesped og inkludering</vt:lpstr>
      <vt:lpstr>Laget rundt eleven og foreldrene</vt:lpstr>
      <vt:lpstr>En skole for alle - oppsummert</vt:lpstr>
      <vt:lpstr>  Skole i kommunale og fylkeskommunale planer – hvorfor og hvordan</vt:lpstr>
      <vt:lpstr>Kommunale og fylkeskommunale planer </vt:lpstr>
      <vt:lpstr>CRPD - fortale </vt:lpstr>
      <vt:lpstr>CRPD – Artikkel 4 –  Generelle forpliktelser - Pkt. 1</vt:lpstr>
      <vt:lpstr>CRPD – Artikkel 4   Generelle forpliktelser - Pkt. 1aG</vt:lpstr>
      <vt:lpstr>CRPD – Artikkel 4 – Generelle forpliktelser - Pkt. 1b</vt:lpstr>
      <vt:lpstr>CRPD – Artikkel 4 –  Generelle forpliktelser - Pkt. 1c</vt:lpstr>
      <vt:lpstr>CRPD – Artikkel 4 –  Generelle forpliktelser - Pkt. 1d</vt:lpstr>
      <vt:lpstr>Likestillings- og diskrimineringsloven</vt:lpstr>
      <vt:lpstr>Likestillings- og diskrimineringsloven</vt:lpstr>
      <vt:lpstr>Rådets arbeid i planprosessen Medvirkning</vt:lpstr>
      <vt:lpstr>Kommunale plansystemet </vt:lpstr>
      <vt:lpstr>Kommuneplanen</vt:lpstr>
      <vt:lpstr>Kommunedelplaner/Temaplaner</vt:lpstr>
      <vt:lpstr>Eksempel på kommunedelplanens samfunnsdel i Stavanger (2020-2034)</vt:lpstr>
      <vt:lpstr>Eksempel på kommunedelplanens samfunnsdel i Stavanger (2020-2034)</vt:lpstr>
      <vt:lpstr>PowerPoint-presentasjon</vt:lpstr>
      <vt:lpstr>PowerPoint-presentasjon</vt:lpstr>
      <vt:lpstr>PowerPoint-presentasjon</vt:lpstr>
      <vt:lpstr>Temaplan for universell utforming i Stavanger kommune –  Frist for Universell utforming i Stavanger er 2029</vt:lpstr>
      <vt:lpstr>Temaplan for universell utforming i Stavanger kommune –  Frist for Universell utforming i Stavanger er 2029</vt:lpstr>
      <vt:lpstr>PowerPoint-presentasjon</vt:lpstr>
      <vt:lpstr>Tips til  råds-arbeidet</vt:lpstr>
      <vt:lpstr>Tips til  råds-arbeidet… fortsetter</vt:lpstr>
      <vt:lpstr>Oversendelse til kommune-direktør eller ordfører</vt:lpstr>
      <vt:lpstr>Inkludering i skolen sett fra ulike sider</vt:lpstr>
      <vt:lpstr>Noen innspill vi ikke får gått nærmere inn på i webinaret</vt:lpstr>
      <vt:lpstr>Bevegelse</vt:lpstr>
      <vt:lpstr>Inkludering i skolen</vt:lpstr>
      <vt:lpstr>Inkludering for elever når det gjelder syn  Kai Corneliussen Norges Blindeforbund Styreleder Møre og Romsdal www.blindeforbundet.no  </vt:lpstr>
      <vt:lpstr>Universell utforming</vt:lpstr>
      <vt:lpstr>Pedagogiske ressurser</vt:lpstr>
      <vt:lpstr>Sosial inkludering</vt:lpstr>
      <vt:lpstr>Hørsel  </vt:lpstr>
      <vt:lpstr>Ikke like muligheter for elever med nedsatt hørsel</vt:lpstr>
      <vt:lpstr>Barn med nedsatt hørsel går under radaren</vt:lpstr>
      <vt:lpstr>Tegnspråk </vt:lpstr>
      <vt:lpstr>Litt om Norges Døveforbund </vt:lpstr>
      <vt:lpstr>Utdanning –Skole-inkludering </vt:lpstr>
      <vt:lpstr>Utfordringer  Opp-summering</vt:lpstr>
      <vt:lpstr>Inkludering - barn og unge med ADHD</vt:lpstr>
      <vt:lpstr>Reguleringsvansker</vt:lpstr>
      <vt:lpstr>Eksekutive funksjoner som samarbeider i ulike kombinasjoner</vt:lpstr>
      <vt:lpstr>Hvordan Inkludere barn og unge med ADHD? </vt:lpstr>
      <vt:lpstr>Inkludering av elever med utviklingshemming </vt:lpstr>
      <vt:lpstr>Hva skal til når det gjelder inkludering i skolen for elever med en utviklingshemming</vt:lpstr>
      <vt:lpstr>Hva skal til </vt:lpstr>
      <vt:lpstr>Råd til Råds-med-lemmer</vt:lpstr>
      <vt:lpstr>PowerPoint-presentasjon</vt:lpstr>
      <vt:lpstr> Noen viktige områder for elever med ulike funksjonsnedsettelser</vt:lpstr>
      <vt:lpstr>PowerPoint-presentasjon</vt:lpstr>
      <vt:lpstr>Tilpasset opplæring</vt:lpstr>
      <vt:lpstr>PowerPoint-presentasjon</vt:lpstr>
      <vt:lpstr>Andre rettigheter</vt:lpstr>
      <vt:lpstr>Kommunenes plikt til samordning/samarbeid</vt:lpstr>
      <vt:lpstr>Overganger</vt:lpstr>
      <vt:lpstr>Opplæringsloven​</vt:lpstr>
      <vt:lpstr>Barrierer: Dårlig informasjonsflyt og manglende kontinuitet​</vt:lpstr>
      <vt:lpstr>Barrierer: Usynlig arbeid​​</vt:lpstr>
      <vt:lpstr>Barrierer: Faller gjennom sosialt og faglig</vt:lpstr>
      <vt:lpstr>Barrierer: Mangelfull struktur​</vt:lpstr>
      <vt:lpstr>Tips til  råds-arbeidet</vt:lpstr>
      <vt:lpstr>Tips til  råds-arbeidet i kommunale råd</vt:lpstr>
      <vt:lpstr>Tips til råds-arbeidet i fylkes-kommunale råd</vt:lpstr>
      <vt:lpstr>Fra praksisfeltet –inkludering i videregående opplæring </vt:lpstr>
      <vt:lpstr>Forslag til sak i rådene om inkluderende skole</vt:lpstr>
      <vt:lpstr>Bruk Gode råd-siden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therese2911@gmail.com</dc:creator>
  <cp:lastModifiedBy>Vigdis Endal</cp:lastModifiedBy>
  <cp:revision>1</cp:revision>
  <cp:lastPrinted>2023-09-04T15:04:34Z</cp:lastPrinted>
  <dcterms:created xsi:type="dcterms:W3CDTF">2023-06-18T10:38:17Z</dcterms:created>
  <dcterms:modified xsi:type="dcterms:W3CDTF">2024-11-21T15:03:24Z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0x0101008CCA37F746931E44A9DC4D718470755D</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