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4"/>
  </p:notesMasterIdLst>
  <p:sldIdLst>
    <p:sldId id="256" r:id="rId5"/>
    <p:sldId id="258" r:id="rId6"/>
    <p:sldId id="288" r:id="rId7"/>
    <p:sldId id="259" r:id="rId8"/>
    <p:sldId id="460" r:id="rId9"/>
    <p:sldId id="404" r:id="rId10"/>
    <p:sldId id="413" r:id="rId11"/>
    <p:sldId id="300" r:id="rId12"/>
    <p:sldId id="278" r:id="rId13"/>
    <p:sldId id="415" r:id="rId14"/>
    <p:sldId id="400" r:id="rId15"/>
    <p:sldId id="405" r:id="rId16"/>
    <p:sldId id="406" r:id="rId17"/>
    <p:sldId id="297" r:id="rId18"/>
    <p:sldId id="270" r:id="rId19"/>
    <p:sldId id="416" r:id="rId20"/>
    <p:sldId id="296" r:id="rId21"/>
    <p:sldId id="261" r:id="rId22"/>
    <p:sldId id="263" r:id="rId23"/>
    <p:sldId id="290" r:id="rId24"/>
    <p:sldId id="291" r:id="rId25"/>
    <p:sldId id="293" r:id="rId26"/>
    <p:sldId id="294" r:id="rId27"/>
    <p:sldId id="295" r:id="rId28"/>
    <p:sldId id="298" r:id="rId29"/>
    <p:sldId id="455" r:id="rId30"/>
    <p:sldId id="267" r:id="rId31"/>
    <p:sldId id="456" r:id="rId32"/>
    <p:sldId id="457" r:id="rId33"/>
    <p:sldId id="299" r:id="rId34"/>
    <p:sldId id="421" r:id="rId35"/>
    <p:sldId id="423" r:id="rId36"/>
    <p:sldId id="424" r:id="rId37"/>
    <p:sldId id="422" r:id="rId38"/>
    <p:sldId id="264" r:id="rId39"/>
    <p:sldId id="425" r:id="rId40"/>
    <p:sldId id="426" r:id="rId41"/>
    <p:sldId id="427" r:id="rId42"/>
    <p:sldId id="428" r:id="rId43"/>
    <p:sldId id="262" r:id="rId44"/>
    <p:sldId id="429" r:id="rId45"/>
    <p:sldId id="354" r:id="rId46"/>
    <p:sldId id="292" r:id="rId47"/>
    <p:sldId id="430" r:id="rId48"/>
    <p:sldId id="431" r:id="rId49"/>
    <p:sldId id="432" r:id="rId50"/>
    <p:sldId id="433" r:id="rId51"/>
    <p:sldId id="340" r:id="rId52"/>
    <p:sldId id="361" r:id="rId53"/>
    <p:sldId id="434" r:id="rId54"/>
    <p:sldId id="435" r:id="rId55"/>
    <p:sldId id="351" r:id="rId56"/>
    <p:sldId id="436" r:id="rId57"/>
    <p:sldId id="357" r:id="rId58"/>
    <p:sldId id="437" r:id="rId59"/>
    <p:sldId id="438" r:id="rId60"/>
    <p:sldId id="336" r:id="rId61"/>
    <p:sldId id="439" r:id="rId62"/>
    <p:sldId id="440" r:id="rId63"/>
    <p:sldId id="441" r:id="rId64"/>
    <p:sldId id="442" r:id="rId65"/>
    <p:sldId id="360" r:id="rId66"/>
    <p:sldId id="355" r:id="rId67"/>
    <p:sldId id="458" r:id="rId68"/>
    <p:sldId id="257" r:id="rId69"/>
    <p:sldId id="459" r:id="rId70"/>
    <p:sldId id="266" r:id="rId71"/>
    <p:sldId id="408" r:id="rId72"/>
    <p:sldId id="417" r:id="rId73"/>
    <p:sldId id="418" r:id="rId74"/>
    <p:sldId id="411" r:id="rId75"/>
    <p:sldId id="272" r:id="rId76"/>
    <p:sldId id="397" r:id="rId77"/>
    <p:sldId id="443" r:id="rId78"/>
    <p:sldId id="407" r:id="rId79"/>
    <p:sldId id="419" r:id="rId80"/>
    <p:sldId id="452" r:id="rId81"/>
    <p:sldId id="453" r:id="rId82"/>
    <p:sldId id="454" r:id="rId83"/>
    <p:sldId id="450" r:id="rId84"/>
    <p:sldId id="353" r:id="rId85"/>
    <p:sldId id="451" r:id="rId86"/>
    <p:sldId id="449" r:id="rId87"/>
    <p:sldId id="444" r:id="rId88"/>
    <p:sldId id="445" r:id="rId89"/>
    <p:sldId id="446" r:id="rId90"/>
    <p:sldId id="447" r:id="rId91"/>
    <p:sldId id="448" r:id="rId92"/>
    <p:sldId id="273" r:id="rId93"/>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4D4"/>
    <a:srgbClr val="92CFC8"/>
    <a:srgbClr val="6198B0"/>
    <a:srgbClr val="4491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1B52B-93E4-DD58-AED5-2EA862BCE538}" v="14" dt="2024-10-02T11:17:19.413"/>
    <p1510:client id="{8F6B9C2D-BEE3-48BB-B980-0412CD2A83A4}" v="1125" dt="2024-10-01T11:39:48.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5" autoAdjust="0"/>
    <p:restoredTop sz="85489" autoAdjust="0"/>
  </p:normalViewPr>
  <p:slideViewPr>
    <p:cSldViewPr snapToGrid="0">
      <p:cViewPr varScale="1">
        <p:scale>
          <a:sx n="72" d="100"/>
          <a:sy n="72" d="100"/>
        </p:scale>
        <p:origin x="66" y="330"/>
      </p:cViewPr>
      <p:guideLst/>
    </p:cSldViewPr>
  </p:slideViewPr>
  <p:outlineViewPr>
    <p:cViewPr>
      <p:scale>
        <a:sx n="33" d="100"/>
        <a:sy n="33" d="100"/>
      </p:scale>
      <p:origin x="0" y="-423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BC47A76-35F3-4883-88A0-2A9BDFE636C9}" type="datetimeFigureOut">
              <a:rPr lang="nb-NO" smtClean="0"/>
              <a:t>02.10.2024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260A0CD-557F-4AA2-A213-8D0C2A36CE7F}" type="slidenum">
              <a:rPr lang="nb-NO" smtClean="0"/>
              <a:t>‹#›</a:t>
            </a:fld>
            <a:endParaRPr lang="nb-NO"/>
          </a:p>
        </p:txBody>
      </p:sp>
    </p:spTree>
    <p:extLst>
      <p:ext uri="{BB962C8B-B14F-4D97-AF65-F5344CB8AC3E}">
        <p14:creationId xmlns:p14="http://schemas.microsoft.com/office/powerpoint/2010/main" val="24714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Gode råd – kunnskap for likestilling. Det har dobbel bunn – både å gi gode råd, og det å være gode råd for personer med funksjonsnedsettelse. Dette er et opplæringsopplegg for medlemmer i råd for personer med funksjonsnedsettelse.  </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a:t>
            </a:fld>
            <a:endParaRPr lang="nb-NO"/>
          </a:p>
        </p:txBody>
      </p:sp>
    </p:spTree>
    <p:extLst>
      <p:ext uri="{BB962C8B-B14F-4D97-AF65-F5344CB8AC3E}">
        <p14:creationId xmlns:p14="http://schemas.microsoft.com/office/powerpoint/2010/main" val="146846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Partiprogrammene til de ulike partiene som er i regjering med støttepartiet SV har gode formuleringer i sine program, men vi ser ikke mye av dette i praktisk politikk.</a:t>
            </a:r>
          </a:p>
          <a:p>
            <a:endParaRPr lang="nb-NO"/>
          </a:p>
          <a:p>
            <a:r>
              <a:rPr lang="nb-NO"/>
              <a:t>Håkonshallen er ikke prioritert.</a:t>
            </a:r>
          </a:p>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11</a:t>
            </a:fld>
            <a:endParaRPr lang="nb-NO"/>
          </a:p>
        </p:txBody>
      </p:sp>
    </p:spTree>
    <p:extLst>
      <p:ext uri="{BB962C8B-B14F-4D97-AF65-F5344CB8AC3E}">
        <p14:creationId xmlns:p14="http://schemas.microsoft.com/office/powerpoint/2010/main" val="52940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12</a:t>
            </a:fld>
            <a:endParaRPr lang="nb-NO"/>
          </a:p>
        </p:txBody>
      </p:sp>
    </p:spTree>
    <p:extLst>
      <p:ext uri="{BB962C8B-B14F-4D97-AF65-F5344CB8AC3E}">
        <p14:creationId xmlns:p14="http://schemas.microsoft.com/office/powerpoint/2010/main" val="127963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13</a:t>
            </a:fld>
            <a:endParaRPr lang="nb-NO"/>
          </a:p>
        </p:txBody>
      </p:sp>
    </p:spTree>
    <p:extLst>
      <p:ext uri="{BB962C8B-B14F-4D97-AF65-F5344CB8AC3E}">
        <p14:creationId xmlns:p14="http://schemas.microsoft.com/office/powerpoint/2010/main" val="409163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14</a:t>
            </a:fld>
            <a:endParaRPr lang="nb-NO"/>
          </a:p>
        </p:txBody>
      </p:sp>
    </p:spTree>
    <p:extLst>
      <p:ext uri="{BB962C8B-B14F-4D97-AF65-F5344CB8AC3E}">
        <p14:creationId xmlns:p14="http://schemas.microsoft.com/office/powerpoint/2010/main" val="393006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15</a:t>
            </a:fld>
            <a:endParaRPr lang="nb-NO"/>
          </a:p>
        </p:txBody>
      </p:sp>
    </p:spTree>
    <p:extLst>
      <p:ext uri="{BB962C8B-B14F-4D97-AF65-F5344CB8AC3E}">
        <p14:creationId xmlns:p14="http://schemas.microsoft.com/office/powerpoint/2010/main" val="1598643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16</a:t>
            </a:fld>
            <a:endParaRPr lang="nb-NO"/>
          </a:p>
        </p:txBody>
      </p:sp>
    </p:spTree>
    <p:extLst>
      <p:ext uri="{BB962C8B-B14F-4D97-AF65-F5344CB8AC3E}">
        <p14:creationId xmlns:p14="http://schemas.microsoft.com/office/powerpoint/2010/main" val="1111831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17</a:t>
            </a:fld>
            <a:endParaRPr lang="nb-NO"/>
          </a:p>
        </p:txBody>
      </p:sp>
    </p:spTree>
    <p:extLst>
      <p:ext uri="{BB962C8B-B14F-4D97-AF65-F5344CB8AC3E}">
        <p14:creationId xmlns:p14="http://schemas.microsoft.com/office/powerpoint/2010/main" val="46184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18</a:t>
            </a:fld>
            <a:endParaRPr lang="nb-NO"/>
          </a:p>
        </p:txBody>
      </p:sp>
    </p:spTree>
    <p:extLst>
      <p:ext uri="{BB962C8B-B14F-4D97-AF65-F5344CB8AC3E}">
        <p14:creationId xmlns:p14="http://schemas.microsoft.com/office/powerpoint/2010/main" val="932521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20</a:t>
            </a:fld>
            <a:endParaRPr lang="nb-NO"/>
          </a:p>
        </p:txBody>
      </p:sp>
    </p:spTree>
    <p:extLst>
      <p:ext uri="{BB962C8B-B14F-4D97-AF65-F5344CB8AC3E}">
        <p14:creationId xmlns:p14="http://schemas.microsoft.com/office/powerpoint/2010/main" val="45029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21</a:t>
            </a:fld>
            <a:endParaRPr lang="nb-NO"/>
          </a:p>
        </p:txBody>
      </p:sp>
    </p:spTree>
    <p:extLst>
      <p:ext uri="{BB962C8B-B14F-4D97-AF65-F5344CB8AC3E}">
        <p14:creationId xmlns:p14="http://schemas.microsoft.com/office/powerpoint/2010/main" val="331363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Fint</a:t>
            </a:r>
          </a:p>
        </p:txBody>
      </p:sp>
      <p:sp>
        <p:nvSpPr>
          <p:cNvPr id="4" name="Plassholder for lysbildenummer 3"/>
          <p:cNvSpPr>
            <a:spLocks noGrp="1"/>
          </p:cNvSpPr>
          <p:nvPr>
            <p:ph type="sldNum" sz="quarter" idx="5"/>
          </p:nvPr>
        </p:nvSpPr>
        <p:spPr/>
        <p:txBody>
          <a:bodyPr/>
          <a:lstStyle/>
          <a:p>
            <a:fld id="{E260A0CD-557F-4AA2-A213-8D0C2A36CE7F}" type="slidenum">
              <a:rPr lang="nb-NO" smtClean="0"/>
              <a:t>2</a:t>
            </a:fld>
            <a:endParaRPr lang="nb-NO"/>
          </a:p>
        </p:txBody>
      </p:sp>
    </p:spTree>
    <p:extLst>
      <p:ext uri="{BB962C8B-B14F-4D97-AF65-F5344CB8AC3E}">
        <p14:creationId xmlns:p14="http://schemas.microsoft.com/office/powerpoint/2010/main" val="322233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22</a:t>
            </a:fld>
            <a:endParaRPr lang="nb-NO"/>
          </a:p>
        </p:txBody>
      </p:sp>
    </p:spTree>
    <p:extLst>
      <p:ext uri="{BB962C8B-B14F-4D97-AF65-F5344CB8AC3E}">
        <p14:creationId xmlns:p14="http://schemas.microsoft.com/office/powerpoint/2010/main" val="426208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23</a:t>
            </a:fld>
            <a:endParaRPr lang="nb-NO"/>
          </a:p>
        </p:txBody>
      </p:sp>
    </p:spTree>
    <p:extLst>
      <p:ext uri="{BB962C8B-B14F-4D97-AF65-F5344CB8AC3E}">
        <p14:creationId xmlns:p14="http://schemas.microsoft.com/office/powerpoint/2010/main" val="805734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24</a:t>
            </a:fld>
            <a:endParaRPr lang="nb-NO"/>
          </a:p>
        </p:txBody>
      </p:sp>
    </p:spTree>
    <p:extLst>
      <p:ext uri="{BB962C8B-B14F-4D97-AF65-F5344CB8AC3E}">
        <p14:creationId xmlns:p14="http://schemas.microsoft.com/office/powerpoint/2010/main" val="2096800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25</a:t>
            </a:fld>
            <a:endParaRPr lang="nb-NO"/>
          </a:p>
        </p:txBody>
      </p:sp>
    </p:spTree>
    <p:extLst>
      <p:ext uri="{BB962C8B-B14F-4D97-AF65-F5344CB8AC3E}">
        <p14:creationId xmlns:p14="http://schemas.microsoft.com/office/powerpoint/2010/main" val="4155628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27</a:t>
            </a:fld>
            <a:endParaRPr lang="nb-NO"/>
          </a:p>
        </p:txBody>
      </p:sp>
    </p:spTree>
    <p:extLst>
      <p:ext uri="{BB962C8B-B14F-4D97-AF65-F5344CB8AC3E}">
        <p14:creationId xmlns:p14="http://schemas.microsoft.com/office/powerpoint/2010/main" val="3312263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28</a:t>
            </a:fld>
            <a:endParaRPr lang="nb-NO"/>
          </a:p>
        </p:txBody>
      </p:sp>
    </p:spTree>
    <p:extLst>
      <p:ext uri="{BB962C8B-B14F-4D97-AF65-F5344CB8AC3E}">
        <p14:creationId xmlns:p14="http://schemas.microsoft.com/office/powerpoint/2010/main" val="2920053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29</a:t>
            </a:fld>
            <a:endParaRPr lang="nb-NO"/>
          </a:p>
        </p:txBody>
      </p:sp>
    </p:spTree>
    <p:extLst>
      <p:ext uri="{BB962C8B-B14F-4D97-AF65-F5344CB8AC3E}">
        <p14:creationId xmlns:p14="http://schemas.microsoft.com/office/powerpoint/2010/main" val="225545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30</a:t>
            </a:fld>
            <a:endParaRPr lang="nb-NO"/>
          </a:p>
        </p:txBody>
      </p:sp>
    </p:spTree>
    <p:extLst>
      <p:ext uri="{BB962C8B-B14F-4D97-AF65-F5344CB8AC3E}">
        <p14:creationId xmlns:p14="http://schemas.microsoft.com/office/powerpoint/2010/main" val="4273787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31</a:t>
            </a:fld>
            <a:endParaRPr lang="nb-NO"/>
          </a:p>
        </p:txBody>
      </p:sp>
    </p:spTree>
    <p:extLst>
      <p:ext uri="{BB962C8B-B14F-4D97-AF65-F5344CB8AC3E}">
        <p14:creationId xmlns:p14="http://schemas.microsoft.com/office/powerpoint/2010/main" val="559159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32</a:t>
            </a:fld>
            <a:endParaRPr lang="nb-NO"/>
          </a:p>
        </p:txBody>
      </p:sp>
    </p:spTree>
    <p:extLst>
      <p:ext uri="{BB962C8B-B14F-4D97-AF65-F5344CB8AC3E}">
        <p14:creationId xmlns:p14="http://schemas.microsoft.com/office/powerpoint/2010/main" val="262286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60A0CD-557F-4AA2-A213-8D0C2A36CE7F}" type="slidenum">
              <a:rPr lang="nb-NO" smtClean="0"/>
              <a:t>3</a:t>
            </a:fld>
            <a:endParaRPr lang="nb-NO"/>
          </a:p>
        </p:txBody>
      </p:sp>
    </p:spTree>
    <p:extLst>
      <p:ext uri="{BB962C8B-B14F-4D97-AF65-F5344CB8AC3E}">
        <p14:creationId xmlns:p14="http://schemas.microsoft.com/office/powerpoint/2010/main" val="1356144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33</a:t>
            </a:fld>
            <a:endParaRPr lang="nb-NO"/>
          </a:p>
        </p:txBody>
      </p:sp>
    </p:spTree>
    <p:extLst>
      <p:ext uri="{BB962C8B-B14F-4D97-AF65-F5344CB8AC3E}">
        <p14:creationId xmlns:p14="http://schemas.microsoft.com/office/powerpoint/2010/main" val="3663017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34</a:t>
            </a:fld>
            <a:endParaRPr lang="nb-NO"/>
          </a:p>
        </p:txBody>
      </p:sp>
    </p:spTree>
    <p:extLst>
      <p:ext uri="{BB962C8B-B14F-4D97-AF65-F5344CB8AC3E}">
        <p14:creationId xmlns:p14="http://schemas.microsoft.com/office/powerpoint/2010/main" val="3914374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35</a:t>
            </a:fld>
            <a:endParaRPr lang="nb-NO"/>
          </a:p>
        </p:txBody>
      </p:sp>
    </p:spTree>
    <p:extLst>
      <p:ext uri="{BB962C8B-B14F-4D97-AF65-F5344CB8AC3E}">
        <p14:creationId xmlns:p14="http://schemas.microsoft.com/office/powerpoint/2010/main" val="3104997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36</a:t>
            </a:fld>
            <a:endParaRPr lang="nb-NO"/>
          </a:p>
        </p:txBody>
      </p:sp>
    </p:spTree>
    <p:extLst>
      <p:ext uri="{BB962C8B-B14F-4D97-AF65-F5344CB8AC3E}">
        <p14:creationId xmlns:p14="http://schemas.microsoft.com/office/powerpoint/2010/main" val="3575909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38</a:t>
            </a:fld>
            <a:endParaRPr lang="nb-NO"/>
          </a:p>
        </p:txBody>
      </p:sp>
    </p:spTree>
    <p:extLst>
      <p:ext uri="{BB962C8B-B14F-4D97-AF65-F5344CB8AC3E}">
        <p14:creationId xmlns:p14="http://schemas.microsoft.com/office/powerpoint/2010/main" val="376435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41</a:t>
            </a:fld>
            <a:endParaRPr lang="nb-NO"/>
          </a:p>
        </p:txBody>
      </p:sp>
    </p:spTree>
    <p:extLst>
      <p:ext uri="{BB962C8B-B14F-4D97-AF65-F5344CB8AC3E}">
        <p14:creationId xmlns:p14="http://schemas.microsoft.com/office/powerpoint/2010/main" val="3921200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42</a:t>
            </a:fld>
            <a:endParaRPr lang="nb-NO"/>
          </a:p>
        </p:txBody>
      </p:sp>
    </p:spTree>
    <p:extLst>
      <p:ext uri="{BB962C8B-B14F-4D97-AF65-F5344CB8AC3E}">
        <p14:creationId xmlns:p14="http://schemas.microsoft.com/office/powerpoint/2010/main" val="2018070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44</a:t>
            </a:fld>
            <a:endParaRPr lang="nb-NO"/>
          </a:p>
        </p:txBody>
      </p:sp>
    </p:spTree>
    <p:extLst>
      <p:ext uri="{BB962C8B-B14F-4D97-AF65-F5344CB8AC3E}">
        <p14:creationId xmlns:p14="http://schemas.microsoft.com/office/powerpoint/2010/main" val="1420186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45</a:t>
            </a:fld>
            <a:endParaRPr lang="nb-NO"/>
          </a:p>
        </p:txBody>
      </p:sp>
    </p:spTree>
    <p:extLst>
      <p:ext uri="{BB962C8B-B14F-4D97-AF65-F5344CB8AC3E}">
        <p14:creationId xmlns:p14="http://schemas.microsoft.com/office/powerpoint/2010/main" val="3360246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rgbClr val="FF0000"/>
              </a:solidFill>
            </a:endParaRPr>
          </a:p>
        </p:txBody>
      </p:sp>
      <p:sp>
        <p:nvSpPr>
          <p:cNvPr id="4" name="Plassholder for lysbildenummer 3"/>
          <p:cNvSpPr>
            <a:spLocks noGrp="1"/>
          </p:cNvSpPr>
          <p:nvPr>
            <p:ph type="sldNum" sz="quarter" idx="5"/>
          </p:nvPr>
        </p:nvSpPr>
        <p:spPr/>
        <p:txBody>
          <a:bodyPr/>
          <a:lstStyle/>
          <a:p>
            <a:fld id="{E260A0CD-557F-4AA2-A213-8D0C2A36CE7F}" type="slidenum">
              <a:rPr lang="nb-NO" smtClean="0"/>
              <a:t>51</a:t>
            </a:fld>
            <a:endParaRPr lang="nb-NO"/>
          </a:p>
        </p:txBody>
      </p:sp>
    </p:spTree>
    <p:extLst>
      <p:ext uri="{BB962C8B-B14F-4D97-AF65-F5344CB8AC3E}">
        <p14:creationId xmlns:p14="http://schemas.microsoft.com/office/powerpoint/2010/main" val="103379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endParaRPr lang="nb-NO"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E260A0CD-557F-4AA2-A213-8D0C2A36CE7F}" type="slidenum">
              <a:rPr lang="nb-NO" smtClean="0"/>
              <a:t>4</a:t>
            </a:fld>
            <a:endParaRPr lang="nb-NO"/>
          </a:p>
        </p:txBody>
      </p:sp>
    </p:spTree>
    <p:extLst>
      <p:ext uri="{BB962C8B-B14F-4D97-AF65-F5344CB8AC3E}">
        <p14:creationId xmlns:p14="http://schemas.microsoft.com/office/powerpoint/2010/main" val="3307863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60A0CD-557F-4AA2-A213-8D0C2A36CE7F}" type="slidenum">
              <a:rPr lang="nb-NO" smtClean="0"/>
              <a:t>67</a:t>
            </a:fld>
            <a:endParaRPr lang="nb-NO"/>
          </a:p>
        </p:txBody>
      </p:sp>
    </p:spTree>
    <p:extLst>
      <p:ext uri="{BB962C8B-B14F-4D97-AF65-F5344CB8AC3E}">
        <p14:creationId xmlns:p14="http://schemas.microsoft.com/office/powerpoint/2010/main" val="3809964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60A0CD-557F-4AA2-A213-8D0C2A36CE7F}" type="slidenum">
              <a:rPr lang="nb-NO" smtClean="0"/>
              <a:t>69</a:t>
            </a:fld>
            <a:endParaRPr lang="nb-NO"/>
          </a:p>
        </p:txBody>
      </p:sp>
    </p:spTree>
    <p:extLst>
      <p:ext uri="{BB962C8B-B14F-4D97-AF65-F5344CB8AC3E}">
        <p14:creationId xmlns:p14="http://schemas.microsoft.com/office/powerpoint/2010/main" val="921798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70</a:t>
            </a:fld>
            <a:endParaRPr lang="nb-NO"/>
          </a:p>
        </p:txBody>
      </p:sp>
    </p:spTree>
    <p:extLst>
      <p:ext uri="{BB962C8B-B14F-4D97-AF65-F5344CB8AC3E}">
        <p14:creationId xmlns:p14="http://schemas.microsoft.com/office/powerpoint/2010/main" val="3980588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72</a:t>
            </a:fld>
            <a:endParaRPr lang="nb-NO"/>
          </a:p>
        </p:txBody>
      </p:sp>
    </p:spTree>
    <p:extLst>
      <p:ext uri="{BB962C8B-B14F-4D97-AF65-F5344CB8AC3E}">
        <p14:creationId xmlns:p14="http://schemas.microsoft.com/office/powerpoint/2010/main" val="1915281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Akershus slott – et unikt prosjekt</a:t>
            </a:r>
          </a:p>
          <a:p>
            <a:r>
              <a:rPr lang="nb-NO" dirty="0"/>
              <a:t>Viktig bygg: regjeringens representasjonslokaler</a:t>
            </a:r>
          </a:p>
          <a:p>
            <a:r>
              <a:rPr lang="nb-NO" dirty="0"/>
              <a:t>Opprinnelig plan: heis i Blåtårnet. Jeg ble involvert da dette var bestemt.</a:t>
            </a:r>
          </a:p>
          <a:p>
            <a:r>
              <a:rPr lang="nb-NO" dirty="0"/>
              <a:t>Mange protester fordi det ikke var en likestilt løsning</a:t>
            </a:r>
          </a:p>
          <a:p>
            <a:r>
              <a:rPr lang="nb-NO" dirty="0"/>
              <a:t>Løsningen ble fjerning av høyre del av Arneberg-trappen som vist på bildet. Vi ble overrasket over at Riksantikvaren tillot dette.</a:t>
            </a:r>
          </a:p>
          <a:p>
            <a:r>
              <a:rPr lang="nb-NO" dirty="0"/>
              <a:t>Ble erstattet med en heis som ga likestilt inngang for alle</a:t>
            </a:r>
          </a:p>
          <a:p>
            <a:r>
              <a:rPr lang="nb-NO" dirty="0"/>
              <a:t>1 heis inne og 2 plattformheiser sikret tilgang for rullestolbrukere til hele bygget</a:t>
            </a:r>
          </a:p>
          <a:p>
            <a:r>
              <a:rPr lang="nb-NO" dirty="0"/>
              <a:t>Høy kvalitet på arbeidet. Bruk av kobber og skinn i innvendig heis. Vi var svært imponert over løsningene.</a:t>
            </a:r>
          </a:p>
          <a:p>
            <a:endParaRPr lang="nb-NO" dirty="0"/>
          </a:p>
        </p:txBody>
      </p:sp>
      <p:sp>
        <p:nvSpPr>
          <p:cNvPr id="4" name="Plassholder for lysbildenummer 3"/>
          <p:cNvSpPr>
            <a:spLocks noGrp="1"/>
          </p:cNvSpPr>
          <p:nvPr>
            <p:ph type="sldNum" sz="quarter" idx="5"/>
          </p:nvPr>
        </p:nvSpPr>
        <p:spPr/>
        <p:txBody>
          <a:bodyPr/>
          <a:lstStyle/>
          <a:p>
            <a:fld id="{586CBFFC-E2CA-8744-BD7F-81E13310EF1E}" type="slidenum">
              <a:rPr lang="nb-NO" smtClean="0"/>
              <a:t>73</a:t>
            </a:fld>
            <a:endParaRPr lang="nb-NO"/>
          </a:p>
        </p:txBody>
      </p:sp>
    </p:spTree>
    <p:extLst>
      <p:ext uri="{BB962C8B-B14F-4D97-AF65-F5344CB8AC3E}">
        <p14:creationId xmlns:p14="http://schemas.microsoft.com/office/powerpoint/2010/main" val="1880980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60A0CD-557F-4AA2-A213-8D0C2A36CE7F}" type="slidenum">
              <a:rPr lang="nb-NO" smtClean="0"/>
              <a:t>74</a:t>
            </a:fld>
            <a:endParaRPr lang="nb-NO"/>
          </a:p>
        </p:txBody>
      </p:sp>
    </p:spTree>
    <p:extLst>
      <p:ext uri="{BB962C8B-B14F-4D97-AF65-F5344CB8AC3E}">
        <p14:creationId xmlns:p14="http://schemas.microsoft.com/office/powerpoint/2010/main" val="472554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75</a:t>
            </a:fld>
            <a:endParaRPr lang="nb-NO"/>
          </a:p>
        </p:txBody>
      </p:sp>
    </p:spTree>
    <p:extLst>
      <p:ext uri="{BB962C8B-B14F-4D97-AF65-F5344CB8AC3E}">
        <p14:creationId xmlns:p14="http://schemas.microsoft.com/office/powerpoint/2010/main" val="137161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76</a:t>
            </a:fld>
            <a:endParaRPr lang="nb-NO"/>
          </a:p>
        </p:txBody>
      </p:sp>
    </p:spTree>
    <p:extLst>
      <p:ext uri="{BB962C8B-B14F-4D97-AF65-F5344CB8AC3E}">
        <p14:creationId xmlns:p14="http://schemas.microsoft.com/office/powerpoint/2010/main" val="3630258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Dialog og direkte kontakt er ofte den beste påvirkningsformen. Men stadig opplever vi at de vi møter er like flinke som oss til å påvirke, og vi kan ende med at det er vi som skifter syn mot vår vilje. </a:t>
            </a:r>
          </a:p>
        </p:txBody>
      </p:sp>
      <p:sp>
        <p:nvSpPr>
          <p:cNvPr id="4" name="Plassholder for lysbilde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3B217F-9422-4481-9D56-7B32E871A220}" type="slidenum">
              <a:rPr lang="nb-NO" altLang="nb-NO">
                <a:latin typeface="Calibri" panose="020F0502020204030204" pitchFamily="34" charset="0"/>
              </a:rPr>
              <a:pPr eaLnBrk="1" hangingPunct="1"/>
              <a:t>78</a:t>
            </a:fld>
            <a:endParaRPr lang="nb-NO" altLang="nb-NO">
              <a:latin typeface="Calibri" panose="020F0502020204030204" pitchFamily="34" charset="0"/>
            </a:endParaRPr>
          </a:p>
        </p:txBody>
      </p:sp>
    </p:spTree>
    <p:extLst>
      <p:ext uri="{BB962C8B-B14F-4D97-AF65-F5344CB8AC3E}">
        <p14:creationId xmlns:p14="http://schemas.microsoft.com/office/powerpoint/2010/main" val="960936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E3A3EC-095F-4341-BBCF-33F1ECCC7F05}" type="slidenum">
              <a:rPr lang="nb-NO" altLang="nb-NO">
                <a:latin typeface="Calibri" panose="020F0502020204030204" pitchFamily="34" charset="0"/>
              </a:rPr>
              <a:pPr eaLnBrk="1" hangingPunct="1"/>
              <a:t>79</a:t>
            </a:fld>
            <a:endParaRPr lang="nb-NO" altLang="nb-NO">
              <a:latin typeface="Calibri" panose="020F0502020204030204" pitchFamily="34" charset="0"/>
            </a:endParaRPr>
          </a:p>
        </p:txBody>
      </p:sp>
    </p:spTree>
    <p:extLst>
      <p:ext uri="{BB962C8B-B14F-4D97-AF65-F5344CB8AC3E}">
        <p14:creationId xmlns:p14="http://schemas.microsoft.com/office/powerpoint/2010/main" val="224430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a:t>
            </a:fld>
            <a:endParaRPr lang="nb-NO"/>
          </a:p>
        </p:txBody>
      </p:sp>
    </p:spTree>
    <p:extLst>
      <p:ext uri="{BB962C8B-B14F-4D97-AF65-F5344CB8AC3E}">
        <p14:creationId xmlns:p14="http://schemas.microsoft.com/office/powerpoint/2010/main" val="2962736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84</a:t>
            </a:fld>
            <a:endParaRPr lang="nb-NO"/>
          </a:p>
        </p:txBody>
      </p:sp>
    </p:spTree>
    <p:extLst>
      <p:ext uri="{BB962C8B-B14F-4D97-AF65-F5344CB8AC3E}">
        <p14:creationId xmlns:p14="http://schemas.microsoft.com/office/powerpoint/2010/main" val="17253508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260A0CD-557F-4AA2-A213-8D0C2A36CE7F}" type="slidenum">
              <a:rPr lang="nb-NO" smtClean="0"/>
              <a:t>89</a:t>
            </a:fld>
            <a:endParaRPr lang="nb-NO"/>
          </a:p>
        </p:txBody>
      </p:sp>
    </p:spTree>
    <p:extLst>
      <p:ext uri="{BB962C8B-B14F-4D97-AF65-F5344CB8AC3E}">
        <p14:creationId xmlns:p14="http://schemas.microsoft.com/office/powerpoint/2010/main" val="229641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Likestilt bruk</a:t>
            </a:r>
          </a:p>
          <a:p>
            <a:r>
              <a:rPr lang="nb-NO"/>
              <a:t>Universell tilgjengelighet sammenblanding av to begreper</a:t>
            </a:r>
          </a:p>
          <a:p>
            <a:r>
              <a:rPr lang="nb-NO"/>
              <a:t>Dersom alle kan komme inn på stasjonen og toget på en likeverdig måte snakker vi om universell utforming. Universell utforming handler om likestilt bruk.</a:t>
            </a:r>
          </a:p>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6</a:t>
            </a:fld>
            <a:endParaRPr lang="nb-NO"/>
          </a:p>
        </p:txBody>
      </p:sp>
    </p:spTree>
    <p:extLst>
      <p:ext uri="{BB962C8B-B14F-4D97-AF65-F5344CB8AC3E}">
        <p14:creationId xmlns:p14="http://schemas.microsoft.com/office/powerpoint/2010/main" val="11015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8</a:t>
            </a:fld>
            <a:endParaRPr lang="nb-NO"/>
          </a:p>
        </p:txBody>
      </p:sp>
    </p:spTree>
    <p:extLst>
      <p:ext uri="{BB962C8B-B14F-4D97-AF65-F5344CB8AC3E}">
        <p14:creationId xmlns:p14="http://schemas.microsoft.com/office/powerpoint/2010/main" val="68904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9</a:t>
            </a:fld>
            <a:endParaRPr lang="nb-NO"/>
          </a:p>
        </p:txBody>
      </p:sp>
    </p:spTree>
    <p:extLst>
      <p:ext uri="{BB962C8B-B14F-4D97-AF65-F5344CB8AC3E}">
        <p14:creationId xmlns:p14="http://schemas.microsoft.com/office/powerpoint/2010/main" val="1755259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10</a:t>
            </a:fld>
            <a:endParaRPr lang="nb-NO"/>
          </a:p>
        </p:txBody>
      </p:sp>
    </p:spTree>
    <p:extLst>
      <p:ext uri="{BB962C8B-B14F-4D97-AF65-F5344CB8AC3E}">
        <p14:creationId xmlns:p14="http://schemas.microsoft.com/office/powerpoint/2010/main" val="144940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6922A2-DED6-E5F0-D7E7-86315B5D059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9281CFD-F43A-16F4-9941-528EA107F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A5D772B-4347-6F28-C31A-7F5D8025EF25}"/>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5" name="Plassholder for bunntekst 4">
            <a:extLst>
              <a:ext uri="{FF2B5EF4-FFF2-40B4-BE49-F238E27FC236}">
                <a16:creationId xmlns:a16="http://schemas.microsoft.com/office/drawing/2014/main" id="{47D1B45B-4279-7F2E-B527-2BDC88EFFAC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70AD4C-F802-F13B-81B9-A7AC39353846}"/>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0382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16B08D-0B2C-DE81-DC94-C42ADC4BCE1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946BE8D-C3F9-7CD7-E44A-31628965A0D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CA0E32-4142-0297-36C2-B40E52275D1E}"/>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5" name="Plassholder for bunntekst 4">
            <a:extLst>
              <a:ext uri="{FF2B5EF4-FFF2-40B4-BE49-F238E27FC236}">
                <a16:creationId xmlns:a16="http://schemas.microsoft.com/office/drawing/2014/main" id="{95EF821E-118D-6A8A-F38E-7B6D373CEBB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94BDAE4-0559-E92E-EB65-4333A8AFB03C}"/>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03507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EFCA330-7654-9C82-4D14-6D55B5D29D4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1B01FA4-C1E4-88D2-8CC6-BA275AB7A46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9856382-11DB-5A2E-7CC1-6279D3337F69}"/>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5" name="Plassholder for bunntekst 4">
            <a:extLst>
              <a:ext uri="{FF2B5EF4-FFF2-40B4-BE49-F238E27FC236}">
                <a16:creationId xmlns:a16="http://schemas.microsoft.com/office/drawing/2014/main" id="{144989C7-0111-B672-63F4-A712C28393E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B64E6E8-A849-23D3-3312-20A149DD540E}"/>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59735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C77B7859-61ED-2B1F-15BA-477D6ADEB563}"/>
              </a:ext>
            </a:extLst>
          </p:cNvPr>
          <p:cNvSpPr>
            <a:spLocks noGrp="1"/>
          </p:cNvSpPr>
          <p:nvPr>
            <p:ph type="pic" idx="13"/>
          </p:nvPr>
        </p:nvSpPr>
        <p:spPr>
          <a:xfrm>
            <a:off x="6216000" y="1979614"/>
            <a:ext cx="5436000" cy="4113212"/>
          </a:xfrm>
          <a:prstGeom prst="roundRect">
            <a:avLst>
              <a:gd name="adj" fmla="val 1021"/>
            </a:avLst>
          </a:prstGeom>
          <a:solidFill>
            <a:srgbClr val="EEE3FF"/>
          </a:solidFill>
        </p:spPr>
        <p:txBody>
          <a:bodyPr tIns="360000">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3" name="Plassholder for innhold 2">
            <a:extLst>
              <a:ext uri="{FF2B5EF4-FFF2-40B4-BE49-F238E27FC236}">
                <a16:creationId xmlns:a16="http://schemas.microsoft.com/office/drawing/2014/main" id="{435BD7EF-F80D-9F13-B53C-F4FF350D541A}"/>
              </a:ext>
            </a:extLst>
          </p:cNvPr>
          <p:cNvSpPr>
            <a:spLocks noGrp="1"/>
          </p:cNvSpPr>
          <p:nvPr>
            <p:ph sz="half" idx="1"/>
          </p:nvPr>
        </p:nvSpPr>
        <p:spPr>
          <a:xfrm>
            <a:off x="539750" y="1979613"/>
            <a:ext cx="5436000" cy="41403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Tittel 16">
            <a:extLst>
              <a:ext uri="{FF2B5EF4-FFF2-40B4-BE49-F238E27FC236}">
                <a16:creationId xmlns:a16="http://schemas.microsoft.com/office/drawing/2014/main" id="{A43F129C-0C5D-F5D9-E571-888836B6572A}"/>
              </a:ext>
            </a:extLst>
          </p:cNvPr>
          <p:cNvSpPr>
            <a:spLocks noGrp="1"/>
          </p:cNvSpPr>
          <p:nvPr>
            <p:ph type="title"/>
          </p:nvPr>
        </p:nvSpPr>
        <p:spPr>
          <a:xfrm>
            <a:off x="539750" y="531812"/>
            <a:ext cx="11087552" cy="1088187"/>
          </a:xfrm>
          <a:prstGeom prst="rect">
            <a:avLst/>
          </a:prstGeom>
        </p:spPr>
        <p:txBody>
          <a:bodyPr/>
          <a:lstStyle/>
          <a:p>
            <a:r>
              <a:rPr lang="nb-NO"/>
              <a:t>Klikk for å redigere tittelstil</a:t>
            </a:r>
          </a:p>
        </p:txBody>
      </p:sp>
      <p:sp>
        <p:nvSpPr>
          <p:cNvPr id="7" name="Plassholder for dato 6">
            <a:extLst>
              <a:ext uri="{FF2B5EF4-FFF2-40B4-BE49-F238E27FC236}">
                <a16:creationId xmlns:a16="http://schemas.microsoft.com/office/drawing/2014/main" id="{39982938-7E4A-A3ED-2D2B-EA3AE9E41CB5}"/>
              </a:ext>
            </a:extLst>
          </p:cNvPr>
          <p:cNvSpPr>
            <a:spLocks noGrp="1"/>
          </p:cNvSpPr>
          <p:nvPr>
            <p:ph type="dt" sz="half" idx="14"/>
          </p:nvPr>
        </p:nvSpPr>
        <p:spPr/>
        <p:txBody>
          <a:bodyPr/>
          <a:lstStyle/>
          <a:p>
            <a:fld id="{75A7C327-5ABB-5748-9332-098698F09D2D}" type="datetime1">
              <a:rPr lang="nb-NO" smtClean="0"/>
              <a:pPr/>
              <a:t>02.10.2024</a:t>
            </a:fld>
            <a:endParaRPr lang="nb-NO"/>
          </a:p>
        </p:txBody>
      </p:sp>
      <p:sp>
        <p:nvSpPr>
          <p:cNvPr id="8" name="Plassholder for bunntekst 7">
            <a:extLst>
              <a:ext uri="{FF2B5EF4-FFF2-40B4-BE49-F238E27FC236}">
                <a16:creationId xmlns:a16="http://schemas.microsoft.com/office/drawing/2014/main" id="{8F4C7459-7786-A97B-0CAF-B3C4E516B9A1}"/>
              </a:ext>
            </a:extLst>
          </p:cNvPr>
          <p:cNvSpPr>
            <a:spLocks noGrp="1"/>
          </p:cNvSpPr>
          <p:nvPr>
            <p:ph type="ftr" sz="quarter" idx="15"/>
          </p:nvPr>
        </p:nvSpPr>
        <p:spPr/>
        <p:txBody>
          <a:bodyPr/>
          <a:lstStyle/>
          <a:p>
            <a:r>
              <a:rPr lang="nb-NO"/>
              <a:t>Funksjonshemmedes fellesorganisasjon</a:t>
            </a:r>
          </a:p>
        </p:txBody>
      </p:sp>
      <p:sp>
        <p:nvSpPr>
          <p:cNvPr id="9" name="Plassholder for lysbildenummer 8">
            <a:extLst>
              <a:ext uri="{FF2B5EF4-FFF2-40B4-BE49-F238E27FC236}">
                <a16:creationId xmlns:a16="http://schemas.microsoft.com/office/drawing/2014/main" id="{FEB7FC2F-C7B2-C1B8-A81A-2EB7B57E55C2}"/>
              </a:ext>
            </a:extLst>
          </p:cNvPr>
          <p:cNvSpPr>
            <a:spLocks noGrp="1"/>
          </p:cNvSpPr>
          <p:nvPr>
            <p:ph type="sldNum" sz="quarter" idx="16"/>
          </p:nvPr>
        </p:nvSpPr>
        <p:spPr/>
        <p:txBody>
          <a:bodyPr/>
          <a:lstStyle/>
          <a:p>
            <a:fld id="{1F43D023-2DC0-0D4B-BF13-33D4C2DDB5C5}" type="slidenum">
              <a:rPr lang="nb-NO" smtClean="0"/>
              <a:pPr/>
              <a:t>‹#›</a:t>
            </a:fld>
            <a:endParaRPr lang="nb-NO"/>
          </a:p>
        </p:txBody>
      </p:sp>
    </p:spTree>
    <p:extLst>
      <p:ext uri="{BB962C8B-B14F-4D97-AF65-F5344CB8AC3E}">
        <p14:creationId xmlns:p14="http://schemas.microsoft.com/office/powerpoint/2010/main" val="405214712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6EF536-63A7-C07A-4B70-EE5F02969A2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A42E158-EC1F-96A4-342A-F0F78EF7631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5F84380-6BB3-6C84-34A0-B1E9002E8411}"/>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5" name="Plassholder for bunntekst 4">
            <a:extLst>
              <a:ext uri="{FF2B5EF4-FFF2-40B4-BE49-F238E27FC236}">
                <a16:creationId xmlns:a16="http://schemas.microsoft.com/office/drawing/2014/main" id="{401F6794-10BE-877A-6088-D2CEFABF32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E0B0AFD-36F3-C010-BC0F-5FB7FB51BFE3}"/>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58211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77794C-3A3F-CB6E-6C41-82AF9791FF8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327EA6D-652B-385B-9C66-7AF7EF130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4456B15-3594-DF12-7022-4FD4A4BE7BA4}"/>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5" name="Plassholder for bunntekst 4">
            <a:extLst>
              <a:ext uri="{FF2B5EF4-FFF2-40B4-BE49-F238E27FC236}">
                <a16:creationId xmlns:a16="http://schemas.microsoft.com/office/drawing/2014/main" id="{E701A2EE-3E47-D709-F402-33CE348835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F918C7-FCF8-F9B8-D5D5-36DFB8E8225C}"/>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48027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18C614-2833-B496-7641-F42B8DD32CF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03DD1CC-A5EF-C3C8-B578-E99EAE8431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E743DAA-8FC5-5DD7-73C1-0A0789CCAEB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1C91611-139D-5B98-66C3-42FFB7F109F4}"/>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6" name="Plassholder for bunntekst 5">
            <a:extLst>
              <a:ext uri="{FF2B5EF4-FFF2-40B4-BE49-F238E27FC236}">
                <a16:creationId xmlns:a16="http://schemas.microsoft.com/office/drawing/2014/main" id="{8A678362-3CD5-22DE-BEFA-C37A342F51C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DD7381-13BD-63E8-460A-2C95EC145651}"/>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08797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CACB37-F032-C517-772F-71F2C26FE90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35C46D6-2D69-9A9A-2FEB-E2D9A6F00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BAEB5E4-5700-C9A5-4102-CBD5E2CD0EF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18E1E4A-BE3B-C1CE-139E-3BEF87419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7FF3420-D9CB-1513-618A-44E6EF13133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327CBAE-E2CB-8D58-3E41-1E32DBB20198}"/>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8" name="Plassholder for bunntekst 7">
            <a:extLst>
              <a:ext uri="{FF2B5EF4-FFF2-40B4-BE49-F238E27FC236}">
                <a16:creationId xmlns:a16="http://schemas.microsoft.com/office/drawing/2014/main" id="{CEF9922C-849D-D55E-9E8D-28F893B5FE4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58F6122-4A81-BFFE-731A-49593AAE1A16}"/>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131821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F619B5-458E-9FBB-DC90-9666E53DC53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8F177D9-BF2C-40A2-B307-682553ED71AB}"/>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4" name="Plassholder for bunntekst 3">
            <a:extLst>
              <a:ext uri="{FF2B5EF4-FFF2-40B4-BE49-F238E27FC236}">
                <a16:creationId xmlns:a16="http://schemas.microsoft.com/office/drawing/2014/main" id="{057FD8DE-6CA4-7501-E3E3-543E67336ED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9F05084-4A4B-0C8C-70CA-97FA86A26434}"/>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24006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4695BD2-3EAE-6CB8-9CFB-EF7D3E03177B}"/>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3" name="Plassholder for bunntekst 2">
            <a:extLst>
              <a:ext uri="{FF2B5EF4-FFF2-40B4-BE49-F238E27FC236}">
                <a16:creationId xmlns:a16="http://schemas.microsoft.com/office/drawing/2014/main" id="{71C72F6F-22AA-2145-EFB1-FD7C1D1CC5B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BA21DFA-54A3-0FC8-7CB2-D1129781CC95}"/>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16822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E10F39-8295-4755-6CD6-CA2C835972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1A4B4B1-B739-858B-C611-0433F47D7D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694BE11-7761-B756-819D-ABE7E70F1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A8347D6-7D44-3F7D-085D-C91881F1AEA9}"/>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6" name="Plassholder for bunntekst 5">
            <a:extLst>
              <a:ext uri="{FF2B5EF4-FFF2-40B4-BE49-F238E27FC236}">
                <a16:creationId xmlns:a16="http://schemas.microsoft.com/office/drawing/2014/main" id="{45150723-9A0D-315F-F196-A631245FC67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43E1F1B-6822-4651-3FDF-F6C417D3D6F2}"/>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51531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0826B8-C58A-1480-2872-E4ABE39BC91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9BF9382-8D41-B23A-EE85-49091EF09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781EBFC-A175-B3EE-14EC-F48AF1A88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28869F9-72DA-1ED4-F7A7-E5FAD71FAAC9}"/>
              </a:ext>
            </a:extLst>
          </p:cNvPr>
          <p:cNvSpPr>
            <a:spLocks noGrp="1"/>
          </p:cNvSpPr>
          <p:nvPr>
            <p:ph type="dt" sz="half" idx="10"/>
          </p:nvPr>
        </p:nvSpPr>
        <p:spPr/>
        <p:txBody>
          <a:bodyPr/>
          <a:lstStyle/>
          <a:p>
            <a:fld id="{2AC8D96C-457E-8241-901F-CD5FD8A240AC}" type="datetimeFigureOut">
              <a:rPr lang="nb-NO" smtClean="0"/>
              <a:t>02.10.2024</a:t>
            </a:fld>
            <a:endParaRPr lang="nb-NO"/>
          </a:p>
        </p:txBody>
      </p:sp>
      <p:sp>
        <p:nvSpPr>
          <p:cNvPr id="6" name="Plassholder for bunntekst 5">
            <a:extLst>
              <a:ext uri="{FF2B5EF4-FFF2-40B4-BE49-F238E27FC236}">
                <a16:creationId xmlns:a16="http://schemas.microsoft.com/office/drawing/2014/main" id="{F5FA4936-B6EC-81E1-5B32-9E97AB01152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163DCD9-B992-DFE0-2ABE-A742716322CB}"/>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96896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63EB9F8-F0B7-A6B0-27BC-EA49D23D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0693077-21C2-1A23-C410-D8AA3F204A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CAD5DA6-7145-25CA-E79D-8C329F082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8D96C-457E-8241-901F-CD5FD8A240AC}" type="datetimeFigureOut">
              <a:rPr lang="nb-NO" smtClean="0"/>
              <a:t>02.10.2024</a:t>
            </a:fld>
            <a:endParaRPr lang="nb-NO"/>
          </a:p>
        </p:txBody>
      </p:sp>
      <p:sp>
        <p:nvSpPr>
          <p:cNvPr id="5" name="Plassholder for bunntekst 4">
            <a:extLst>
              <a:ext uri="{FF2B5EF4-FFF2-40B4-BE49-F238E27FC236}">
                <a16:creationId xmlns:a16="http://schemas.microsoft.com/office/drawing/2014/main" id="{9109F2DA-C85F-D799-6C28-00BA55780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18670F5-1041-8AEA-131D-542E9F8DE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3937E-4DCE-3149-9141-A882737351AB}" type="slidenum">
              <a:rPr lang="nb-NO" smtClean="0"/>
              <a:t>‹#›</a:t>
            </a:fld>
            <a:endParaRPr lang="nb-NO"/>
          </a:p>
        </p:txBody>
      </p:sp>
    </p:spTree>
    <p:extLst>
      <p:ext uri="{BB962C8B-B14F-4D97-AF65-F5344CB8AC3E}">
        <p14:creationId xmlns:p14="http://schemas.microsoft.com/office/powerpoint/2010/main" val="109308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specialneedstoys.no/"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mailto:shahram@specialneedstoys.n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blindeforbundet.no/"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hyperlink" Target="http://www.blindeforbundet.no/"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ffo.no/for-tillitsvalgte/gode-rad?fane=Kapittel+7" TargetMode="External"/><Relationship Id="rId5" Type="http://schemas.openxmlformats.org/officeDocument/2006/relationships/hyperlink" Target="https://www.ffo.no/for-tillitsvalgte/gode-rad?fane=Kapittel+6"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www.hlf.no/forside" TargetMode="Externa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samforsk.no/uploads/files/Publikasjoner/A-ta-i-bruk-lydutjevningsanlegg-Digital-Rapport_270122.pdf"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hyperlink" Target="https://universellutforming.no/uploads/GQ0plzMC/Universellutformingiskolenveilederforinnstalleringavlydutjevningsanlegg.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diskrimineringsnemnda.no/nyheter/kr-3-000-i-tvangsmulkt-for-manglende-teleslynge"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www.dinhorsel.no/faar-dagboeter-for-manglende-teleslynger.6680266-460100.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tandard.no/fagomrader/akustikk-og-stoy/universell-utforming-av-lydtekniske-losninger/"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hyperlink" Target="https://www.hlf.no/horselen-din/universell-utforming"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lillehammer.kommune.no/_f/p1/ice66087e-f8cc-4a5b-b99e-747d46b68fb5/kpa-bestemmelser-og-retningslinjer-sist-endret-230123.pdf"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lovdata.no/dokument/SF/forskrift/2016-03-18-26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lovdata.no/dokument/SF/forskrift/2016-03-18-260"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lovdata.no/dokument/NL/lov/2008-06-27-71/KAPITTEL_4-6#%C2%A725-1"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handikapnytt.no/helsedirektoratet-kommunene-kan-kreve-tilgjengelighet-for-a-gi-skjenkeret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www.ffo.no/for-tillitsvalgte/gode-rad?fane=Kapittel+4#4.2-%C3%85tte-punkt-som-vil-%C3%B8ke-sjansen-for-%C3%A5-bli-h%C3%B8rt" TargetMode="External"/><Relationship Id="rId4" Type="http://schemas.openxmlformats.org/officeDocument/2006/relationships/hyperlink" Target="https://www.ffo.no/for-tillitsvalgte/gode-rad?fane=Kapittel+3"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eksempelsamling.ra.no/universell-utformin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2" Type="http://schemas.openxmlformats.org/officeDocument/2006/relationships/hyperlink" Target="https://www.ffo.no/for-tillitsvalgte/gode-rad?fane=Kapittel+4"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miljodirektoratet.no/ansvarsomrader/friluftsliv/friluftsliv-og-allemannsretten/ofte-stilte-sporsmal-om-allemannsretten/" TargetMode="Externa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2.xml.rels><?xml version="1.0" encoding="UTF-8" standalone="yes"?>
<Relationships xmlns="http://schemas.openxmlformats.org/package/2006/relationships"><Relationship Id="rId3" Type="http://schemas.openxmlformats.org/officeDocument/2006/relationships/hyperlink" Target="http://www.shockdeck.com/"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ffo.no/for-tillitsvalgte/gode-rad?fane=Introduksjon"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6777D3B5-F343-A3BD-041C-09D0AE0C20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0" y="-5064"/>
            <a:ext cx="12192000" cy="6858000"/>
          </a:xfrm>
          <a:prstGeom prst="rect">
            <a:avLst/>
          </a:prstGeom>
        </p:spPr>
      </p:pic>
      <p:sp>
        <p:nvSpPr>
          <p:cNvPr id="4" name="Tittel 3">
            <a:extLst>
              <a:ext uri="{FF2B5EF4-FFF2-40B4-BE49-F238E27FC236}">
                <a16:creationId xmlns:a16="http://schemas.microsoft.com/office/drawing/2014/main" id="{0650BEB6-0528-FF78-E978-09A8F66D6546}"/>
              </a:ext>
            </a:extLst>
          </p:cNvPr>
          <p:cNvSpPr>
            <a:spLocks noGrp="1"/>
          </p:cNvSpPr>
          <p:nvPr>
            <p:ph type="ctrTitle"/>
          </p:nvPr>
        </p:nvSpPr>
        <p:spPr>
          <a:xfrm>
            <a:off x="3819584" y="370731"/>
            <a:ext cx="8191441" cy="1969057"/>
          </a:xfrm>
        </p:spPr>
        <p:txBody>
          <a:bodyPr>
            <a:normAutofit fontScale="90000"/>
          </a:bodyPr>
          <a:lstStyle/>
          <a:p>
            <a:pPr lvl="0" algn="l">
              <a:lnSpc>
                <a:spcPct val="100000"/>
              </a:lnSpc>
              <a:spcBef>
                <a:spcPts val="0"/>
              </a:spcBef>
            </a:pPr>
            <a:br>
              <a:rPr lang="nb-NO" b="1" dirty="0">
                <a:latin typeface="Avenir Medium" panose="02000503020000020003" pitchFamily="2" charset="0"/>
              </a:rPr>
            </a:br>
            <a:br>
              <a:rPr lang="nb-NO" b="1" dirty="0">
                <a:latin typeface="Avenir Medium" panose="02000503020000020003" pitchFamily="2" charset="0"/>
              </a:rPr>
            </a:br>
            <a:br>
              <a:rPr lang="nb-NO" b="1" dirty="0">
                <a:latin typeface="Avenir Medium" panose="02000503020000020003" pitchFamily="2" charset="0"/>
              </a:rPr>
            </a:br>
            <a:br>
              <a:rPr lang="nb-NO" b="1" dirty="0">
                <a:latin typeface="Avenir Medium" panose="02000503020000020003" pitchFamily="2" charset="0"/>
              </a:rPr>
            </a:br>
            <a:r>
              <a:rPr lang="nb-NO" b="1" dirty="0">
                <a:latin typeface="Avenir Medium" panose="02000503020000020003" pitchFamily="2" charset="0"/>
              </a:rPr>
              <a:t>Gode råd </a:t>
            </a:r>
            <a:br>
              <a:rPr lang="nb-NO" b="1" dirty="0">
                <a:latin typeface="Avenir Medium" panose="02000503020000020003" pitchFamily="2" charset="0"/>
              </a:rPr>
            </a:br>
            <a:r>
              <a:rPr lang="nb-NO" sz="2400" dirty="0">
                <a:solidFill>
                  <a:prstClr val="black"/>
                </a:solidFill>
                <a:latin typeface="Avenir Book" panose="02000503020000020003" pitchFamily="2" charset="0"/>
                <a:ea typeface="+mn-ea"/>
                <a:cs typeface="+mn-cs"/>
              </a:rPr>
              <a:t>– kunnskap for likestilling</a:t>
            </a:r>
            <a:br>
              <a:rPr lang="nb-NO" sz="4000" dirty="0">
                <a:solidFill>
                  <a:prstClr val="black"/>
                </a:solidFill>
                <a:latin typeface="Calibri" panose="020F0502020204030204"/>
                <a:ea typeface="+mn-ea"/>
                <a:cs typeface="+mn-cs"/>
              </a:rPr>
            </a:br>
            <a:endParaRPr lang="nb-NO" sz="4000" dirty="0"/>
          </a:p>
        </p:txBody>
      </p:sp>
    </p:spTree>
    <p:extLst>
      <p:ext uri="{BB962C8B-B14F-4D97-AF65-F5344CB8AC3E}">
        <p14:creationId xmlns:p14="http://schemas.microsoft.com/office/powerpoint/2010/main" val="24539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7024136-8035-36F5-5828-A52E831502CB}"/>
              </a:ext>
            </a:extLst>
          </p:cNvPr>
          <p:cNvSpPr>
            <a:spLocks noGrp="1"/>
          </p:cNvSpPr>
          <p:nvPr>
            <p:ph type="title"/>
          </p:nvPr>
        </p:nvSpPr>
        <p:spPr>
          <a:xfrm>
            <a:off x="1757548" y="136525"/>
            <a:ext cx="9905010" cy="1385020"/>
          </a:xfrm>
        </p:spPr>
        <p:txBody>
          <a:bodyPr>
            <a:normAutofit/>
          </a:bodyPr>
          <a:lstStyle/>
          <a:p>
            <a:r>
              <a:rPr lang="nb-NO" dirty="0"/>
              <a:t>Universell utforming - hva er status?</a:t>
            </a:r>
          </a:p>
        </p:txBody>
      </p:sp>
      <p:pic>
        <p:nvPicPr>
          <p:cNvPr id="9" name="Bilde 8" descr="Bilde av regjeringen som tiltrådte i 2021.">
            <a:extLst>
              <a:ext uri="{FF2B5EF4-FFF2-40B4-BE49-F238E27FC236}">
                <a16:creationId xmlns:a16="http://schemas.microsoft.com/office/drawing/2014/main" id="{3EEC6924-5D18-914D-AAE6-C7EEA4109286}"/>
              </a:ext>
            </a:extLst>
          </p:cNvPr>
          <p:cNvPicPr>
            <a:picLocks noChangeAspect="1"/>
          </p:cNvPicPr>
          <p:nvPr/>
        </p:nvPicPr>
        <p:blipFill>
          <a:blip r:embed="rId3"/>
          <a:stretch>
            <a:fillRect/>
          </a:stretch>
        </p:blipFill>
        <p:spPr>
          <a:xfrm>
            <a:off x="2541319" y="1325179"/>
            <a:ext cx="6845534" cy="3211056"/>
          </a:xfrm>
          <a:prstGeom prst="rect">
            <a:avLst/>
          </a:prstGeom>
        </p:spPr>
      </p:pic>
      <p:sp>
        <p:nvSpPr>
          <p:cNvPr id="13" name="TekstSylinder 12">
            <a:extLst>
              <a:ext uri="{FF2B5EF4-FFF2-40B4-BE49-F238E27FC236}">
                <a16:creationId xmlns:a16="http://schemas.microsoft.com/office/drawing/2014/main" id="{6E3C7933-6C2D-90A3-D213-8586DDB91785}"/>
              </a:ext>
            </a:extLst>
          </p:cNvPr>
          <p:cNvSpPr txBox="1"/>
          <p:nvPr/>
        </p:nvSpPr>
        <p:spPr>
          <a:xfrm>
            <a:off x="139549" y="4782483"/>
            <a:ext cx="11912902" cy="1569660"/>
          </a:xfrm>
          <a:prstGeom prst="rect">
            <a:avLst/>
          </a:prstGeom>
          <a:noFill/>
        </p:spPr>
        <p:txBody>
          <a:bodyPr wrap="square">
            <a:spAutoFit/>
          </a:bodyPr>
          <a:lstStyle/>
          <a:p>
            <a:r>
              <a:rPr lang="nb-NO" sz="2400" dirty="0">
                <a:latin typeface="Avenir Heavy"/>
              </a:rPr>
              <a:t>Fra Hurdalsplattformen:</a:t>
            </a:r>
          </a:p>
          <a:p>
            <a:pPr marL="342900" indent="-342900">
              <a:buFont typeface="Arial" panose="020B0604020202020204" pitchFamily="34" charset="0"/>
              <a:buChar char="•"/>
            </a:pPr>
            <a:r>
              <a:rPr lang="nb-NO" sz="2400" dirty="0">
                <a:latin typeface="Avenir Heavy"/>
              </a:rPr>
              <a:t>Universell utforming er helt nødvendig for å gi alle mulighet til å kunne delta likeverdig på alle samfunnsområder.  </a:t>
            </a:r>
          </a:p>
          <a:p>
            <a:pPr marL="342900" indent="-342900">
              <a:buFont typeface="Arial" panose="020B0604020202020204" pitchFamily="34" charset="0"/>
              <a:buChar char="•"/>
            </a:pPr>
            <a:r>
              <a:rPr lang="nn-NO" sz="2400" dirty="0">
                <a:latin typeface="Avenir Heavy"/>
              </a:rPr>
              <a:t>Gjennomføre «</a:t>
            </a:r>
            <a:r>
              <a:rPr lang="nn-NO" sz="2400" dirty="0" err="1">
                <a:latin typeface="Avenir Heavy"/>
              </a:rPr>
              <a:t>Veikart</a:t>
            </a:r>
            <a:r>
              <a:rPr lang="nn-NO" sz="2400" dirty="0">
                <a:latin typeface="Avenir Heavy"/>
              </a:rPr>
              <a:t> for universelt </a:t>
            </a:r>
            <a:r>
              <a:rPr lang="nn-NO" sz="2400" dirty="0" err="1">
                <a:latin typeface="Avenir Heavy"/>
              </a:rPr>
              <a:t>utformet</a:t>
            </a:r>
            <a:r>
              <a:rPr lang="nn-NO" sz="2400" dirty="0">
                <a:latin typeface="Avenir Heavy"/>
              </a:rPr>
              <a:t> nærskole» innan 2030</a:t>
            </a:r>
            <a:endParaRPr lang="nn-NO" sz="1400" dirty="0"/>
          </a:p>
        </p:txBody>
      </p:sp>
      <p:pic>
        <p:nvPicPr>
          <p:cNvPr id="2" name="Bilde 1">
            <a:extLst>
              <a:ext uri="{FF2B5EF4-FFF2-40B4-BE49-F238E27FC236}">
                <a16:creationId xmlns:a16="http://schemas.microsoft.com/office/drawing/2014/main" id="{971E98BB-53B2-FD3A-1D82-DBE586DC1C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5075" y="505857"/>
            <a:ext cx="566977" cy="573074"/>
          </a:xfrm>
          <a:prstGeom prst="rect">
            <a:avLst/>
          </a:prstGeom>
        </p:spPr>
      </p:pic>
      <p:sp>
        <p:nvSpPr>
          <p:cNvPr id="6" name="Plassholder for lysbildenummer 5">
            <a:extLst>
              <a:ext uri="{FF2B5EF4-FFF2-40B4-BE49-F238E27FC236}">
                <a16:creationId xmlns:a16="http://schemas.microsoft.com/office/drawing/2014/main" id="{FD0E8698-172D-F51A-95B5-35B1BC7BD1AF}"/>
              </a:ext>
            </a:extLst>
          </p:cNvPr>
          <p:cNvSpPr>
            <a:spLocks noGrp="1"/>
          </p:cNvSpPr>
          <p:nvPr>
            <p:ph type="sldNum" sz="quarter" idx="16"/>
          </p:nvPr>
        </p:nvSpPr>
        <p:spPr>
          <a:xfrm>
            <a:off x="11185741" y="6356350"/>
            <a:ext cx="866709" cy="365125"/>
          </a:xfrm>
        </p:spPr>
        <p:txBody>
          <a:bodyPr/>
          <a:lstStyle/>
          <a:p>
            <a:fld id="{1F43D023-2DC0-0D4B-BF13-33D4C2DDB5C5}" type="slidenum">
              <a:rPr lang="nb-NO" smtClean="0"/>
              <a:pPr/>
              <a:t>10</a:t>
            </a:fld>
            <a:endParaRPr lang="nb-NO"/>
          </a:p>
        </p:txBody>
      </p:sp>
    </p:spTree>
    <p:extLst>
      <p:ext uri="{BB962C8B-B14F-4D97-AF65-F5344CB8AC3E}">
        <p14:creationId xmlns:p14="http://schemas.microsoft.com/office/powerpoint/2010/main" val="4235363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7024136-8035-36F5-5828-A52E831502CB}"/>
              </a:ext>
            </a:extLst>
          </p:cNvPr>
          <p:cNvSpPr>
            <a:spLocks noGrp="1"/>
          </p:cNvSpPr>
          <p:nvPr>
            <p:ph type="title"/>
          </p:nvPr>
        </p:nvSpPr>
        <p:spPr>
          <a:xfrm>
            <a:off x="976025" y="89131"/>
            <a:ext cx="11087552" cy="1385020"/>
          </a:xfrm>
        </p:spPr>
        <p:txBody>
          <a:bodyPr/>
          <a:lstStyle/>
          <a:p>
            <a:r>
              <a:rPr lang="nb-NO" dirty="0"/>
              <a:t>Universell utforming - Hva er status?</a:t>
            </a:r>
          </a:p>
        </p:txBody>
      </p:sp>
      <p:sp>
        <p:nvSpPr>
          <p:cNvPr id="13" name="TekstSylinder 12">
            <a:extLst>
              <a:ext uri="{FF2B5EF4-FFF2-40B4-BE49-F238E27FC236}">
                <a16:creationId xmlns:a16="http://schemas.microsoft.com/office/drawing/2014/main" id="{6E3C7933-6C2D-90A3-D213-8586DDB91785}"/>
              </a:ext>
            </a:extLst>
          </p:cNvPr>
          <p:cNvSpPr txBox="1"/>
          <p:nvPr/>
        </p:nvSpPr>
        <p:spPr>
          <a:xfrm>
            <a:off x="976025" y="1567543"/>
            <a:ext cx="9937104" cy="4001095"/>
          </a:xfrm>
          <a:prstGeom prst="rect">
            <a:avLst/>
          </a:prstGeom>
          <a:noFill/>
        </p:spPr>
        <p:txBody>
          <a:bodyPr wrap="square">
            <a:spAutoFit/>
          </a:bodyPr>
          <a:lstStyle/>
          <a:p>
            <a:endParaRPr lang="nn-NO" sz="1400"/>
          </a:p>
          <a:p>
            <a:r>
              <a:rPr lang="nb-NO" sz="2400">
                <a:latin typeface="Avenir Heavy"/>
              </a:rPr>
              <a:t>Fra partiprogrammene til Ap, Sp og SV:</a:t>
            </a:r>
          </a:p>
          <a:p>
            <a:endParaRPr lang="nb-NO" sz="2400">
              <a:latin typeface="Avenir Heavy"/>
            </a:endParaRPr>
          </a:p>
          <a:p>
            <a:pPr marL="342900" indent="-342900">
              <a:buFont typeface="Arial" panose="020B0604020202020204" pitchFamily="34" charset="0"/>
              <a:buChar char="•"/>
            </a:pPr>
            <a:r>
              <a:rPr lang="nb-NO" sz="2400">
                <a:latin typeface="Avenir Heavy"/>
              </a:rPr>
              <a:t>Arbeiderpartiet har som mål at Norge skal være universelt utformet innen 2035. (Ap) </a:t>
            </a:r>
          </a:p>
          <a:p>
            <a:endParaRPr lang="nb-NO" sz="2400">
              <a:latin typeface="Avenir Heavy"/>
            </a:endParaRPr>
          </a:p>
          <a:p>
            <a:pPr marL="342900" indent="-342900">
              <a:buFont typeface="Arial" panose="020B0604020202020204" pitchFamily="34" charset="0"/>
              <a:buChar char="•"/>
            </a:pPr>
            <a:r>
              <a:rPr lang="nb-NO" sz="2400">
                <a:latin typeface="Avenir Heavy"/>
              </a:rPr>
              <a:t>Arbeide for at det norske samfunnet skal være universelt utformet innen 2035 og tilgjengelig innen 2025. (Sp) </a:t>
            </a:r>
          </a:p>
          <a:p>
            <a:endParaRPr lang="nb-NO" sz="2400">
              <a:latin typeface="Avenir Heavy"/>
            </a:endParaRPr>
          </a:p>
          <a:p>
            <a:pPr marL="342900" indent="-342900">
              <a:buFont typeface="Arial" panose="020B0604020202020204" pitchFamily="34" charset="0"/>
              <a:buChar char="•"/>
            </a:pPr>
            <a:r>
              <a:rPr lang="nb-NO" sz="2400">
                <a:latin typeface="Avenir Heavy"/>
              </a:rPr>
              <a:t>Norge skal være universelt utformet innen 2035. Et universelt utformet samfunn er et bedre samfunn for alle. (SV)</a:t>
            </a:r>
          </a:p>
        </p:txBody>
      </p:sp>
      <p:pic>
        <p:nvPicPr>
          <p:cNvPr id="2" name="Bilde 1">
            <a:extLst>
              <a:ext uri="{FF2B5EF4-FFF2-40B4-BE49-F238E27FC236}">
                <a16:creationId xmlns:a16="http://schemas.microsoft.com/office/drawing/2014/main" id="{971E98BB-53B2-FD3A-1D82-DBE586DC1C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423" y="495104"/>
            <a:ext cx="566977" cy="573074"/>
          </a:xfrm>
          <a:prstGeom prst="rect">
            <a:avLst/>
          </a:prstGeom>
        </p:spPr>
      </p:pic>
      <p:sp>
        <p:nvSpPr>
          <p:cNvPr id="6" name="Plassholder for lysbildenummer 5">
            <a:extLst>
              <a:ext uri="{FF2B5EF4-FFF2-40B4-BE49-F238E27FC236}">
                <a16:creationId xmlns:a16="http://schemas.microsoft.com/office/drawing/2014/main" id="{FD0E8698-172D-F51A-95B5-35B1BC7BD1AF}"/>
              </a:ext>
            </a:extLst>
          </p:cNvPr>
          <p:cNvSpPr>
            <a:spLocks noGrp="1"/>
          </p:cNvSpPr>
          <p:nvPr>
            <p:ph type="sldNum" sz="quarter" idx="16"/>
          </p:nvPr>
        </p:nvSpPr>
        <p:spPr/>
        <p:txBody>
          <a:bodyPr/>
          <a:lstStyle/>
          <a:p>
            <a:fld id="{1F43D023-2DC0-0D4B-BF13-33D4C2DDB5C5}" type="slidenum">
              <a:rPr lang="nb-NO" smtClean="0"/>
              <a:pPr/>
              <a:t>11</a:t>
            </a:fld>
            <a:endParaRPr lang="nb-NO"/>
          </a:p>
        </p:txBody>
      </p:sp>
    </p:spTree>
    <p:extLst>
      <p:ext uri="{BB962C8B-B14F-4D97-AF65-F5344CB8AC3E}">
        <p14:creationId xmlns:p14="http://schemas.microsoft.com/office/powerpoint/2010/main" val="3067828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343ACB42-A4CE-B355-5639-419D9F0DE5AF}"/>
              </a:ext>
            </a:extLst>
          </p:cNvPr>
          <p:cNvSpPr>
            <a:spLocks noGrp="1"/>
          </p:cNvSpPr>
          <p:nvPr>
            <p:ph type="title"/>
          </p:nvPr>
        </p:nvSpPr>
        <p:spPr>
          <a:xfrm>
            <a:off x="931791" y="303991"/>
            <a:ext cx="8696303" cy="1491010"/>
          </a:xfrm>
        </p:spPr>
        <p:txBody>
          <a:bodyPr vert="horz" lIns="91440" tIns="45720" rIns="91440" bIns="45720" rtlCol="0" anchor="b">
            <a:normAutofit fontScale="90000"/>
          </a:bodyPr>
          <a:lstStyle/>
          <a:p>
            <a:br>
              <a:rPr lang="en-US" sz="5000" kern="1200" dirty="0">
                <a:solidFill>
                  <a:schemeClr val="tx1"/>
                </a:solidFill>
                <a:latin typeface="+mj-lt"/>
                <a:ea typeface="+mj-ea"/>
                <a:cs typeface="+mj-cs"/>
              </a:rPr>
            </a:br>
            <a:br>
              <a:rPr lang="en-US" sz="5000" kern="1200" dirty="0">
                <a:solidFill>
                  <a:schemeClr val="tx1"/>
                </a:solidFill>
                <a:latin typeface="+mj-lt"/>
                <a:ea typeface="+mj-ea"/>
                <a:cs typeface="+mj-cs"/>
              </a:rPr>
            </a:br>
            <a:r>
              <a:rPr lang="en-US" sz="5000" kern="1200" dirty="0">
                <a:solidFill>
                  <a:schemeClr val="tx1"/>
                </a:solidFill>
                <a:latin typeface="+mj-lt"/>
                <a:ea typeface="+mj-ea"/>
                <a:cs typeface="+mj-cs"/>
              </a:rPr>
              <a:t>Status </a:t>
            </a:r>
            <a:r>
              <a:rPr lang="en-US" sz="5000" kern="1200" dirty="0" err="1">
                <a:solidFill>
                  <a:schemeClr val="tx1"/>
                </a:solidFill>
                <a:latin typeface="+mj-lt"/>
                <a:ea typeface="+mj-ea"/>
                <a:cs typeface="+mj-cs"/>
              </a:rPr>
              <a:t>på</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byggområdet</a:t>
            </a:r>
            <a:br>
              <a:rPr lang="en-US" sz="5000" kern="1200" dirty="0">
                <a:solidFill>
                  <a:schemeClr val="tx1"/>
                </a:solidFill>
                <a:latin typeface="+mj-lt"/>
                <a:ea typeface="+mj-ea"/>
                <a:cs typeface="+mj-cs"/>
              </a:rPr>
            </a:br>
            <a:endParaRPr lang="en-US" sz="5000" kern="1200" dirty="0">
              <a:solidFill>
                <a:schemeClr val="tx1"/>
              </a:solidFill>
              <a:latin typeface="+mj-lt"/>
              <a:ea typeface="+mj-ea"/>
              <a:cs typeface="+mj-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527607" y="2002819"/>
            <a:ext cx="4752335" cy="3547872"/>
          </a:xfrm>
        </p:spPr>
        <p:txBody>
          <a:bodyPr vert="horz" lIns="91440" tIns="45720" rIns="91440" bIns="45720" rtlCol="0" anchor="t">
            <a:normAutofit fontScale="92500" lnSpcReduction="10000"/>
          </a:bodyPr>
          <a:lstStyle/>
          <a:p>
            <a:pPr marL="0" indent="0">
              <a:buNone/>
            </a:pPr>
            <a:r>
              <a:rPr lang="nb-NO" sz="2400" b="1" dirty="0">
                <a:latin typeface="Avenir Heavy"/>
              </a:rPr>
              <a:t>Negativt</a:t>
            </a:r>
          </a:p>
          <a:p>
            <a:pPr marL="0" indent="0">
              <a:buNone/>
            </a:pPr>
            <a:endParaRPr lang="nb-NO" sz="2400" b="1" dirty="0">
              <a:latin typeface="Avenir Heavy"/>
            </a:endParaRPr>
          </a:p>
          <a:p>
            <a:r>
              <a:rPr lang="nb-NO" sz="2400" dirty="0">
                <a:latin typeface="Avenir Heavy"/>
              </a:rPr>
              <a:t>Kun 7 % av offentlige bygninger i norske kommuner hadde tilgjengelig inngangsparti for nedsatt bevegelse (tall fra 2015). Kun 20 % hadde tilgjengelig inngangsparti for personer med nedsatt syn.</a:t>
            </a:r>
          </a:p>
          <a:p>
            <a:r>
              <a:rPr lang="nb-NO" sz="2400" dirty="0">
                <a:latin typeface="Avenir Heavy"/>
              </a:rPr>
              <a:t>Det stilles ikke krav til når eksisterende bygg skal være universelt utformet.</a:t>
            </a:r>
          </a:p>
          <a:p>
            <a:endParaRPr lang="en-US" sz="2200" dirty="0"/>
          </a:p>
        </p:txBody>
      </p:sp>
      <p:pic>
        <p:nvPicPr>
          <p:cNvPr id="14" name="Plassholder for bilde 13">
            <a:extLst>
              <a:ext uri="{FF2B5EF4-FFF2-40B4-BE49-F238E27FC236}">
                <a16:creationId xmlns:a16="http://schemas.microsoft.com/office/drawing/2014/main" id="{32D0335C-6A85-C46D-8D8F-54D12ECD442B}"/>
              </a:ext>
              <a:ext uri="{C183D7F6-B498-43B3-948B-1728B52AA6E4}">
                <adec:decorative xmlns:adec="http://schemas.microsoft.com/office/drawing/2017/decorative" val="1"/>
              </a:ext>
            </a:extLst>
          </p:cNvPr>
          <p:cNvPicPr>
            <a:picLocks noGrp="1" noChangeAspect="1"/>
          </p:cNvPicPr>
          <p:nvPr>
            <p:ph type="pic" idx="13"/>
          </p:nvPr>
        </p:nvPicPr>
        <p:blipFill>
          <a:blip r:embed="rId3"/>
          <a:srcRect l="7630" r="7630"/>
          <a:stretch>
            <a:fillRect/>
          </a:stretch>
        </p:blipFill>
        <p:spPr>
          <a:xfrm>
            <a:off x="5211677" y="1635615"/>
            <a:ext cx="6980323" cy="4122894"/>
          </a:xfrm>
          <a:prstGeom prst="rect">
            <a:avLst/>
          </a:prstGeom>
        </p:spPr>
      </p:pic>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8423" y="495104"/>
            <a:ext cx="566977" cy="573074"/>
          </a:xfrm>
          <a:prstGeom prst="rect">
            <a:avLst/>
          </a:prstGeom>
        </p:spPr>
      </p:pic>
      <p:sp>
        <p:nvSpPr>
          <p:cNvPr id="6" name="Plassholder for lysbildenummer 5">
            <a:extLst>
              <a:ext uri="{FF2B5EF4-FFF2-40B4-BE49-F238E27FC236}">
                <a16:creationId xmlns:a16="http://schemas.microsoft.com/office/drawing/2014/main" id="{3DD63EB3-8BAE-7675-C573-4B378B4E8C79}"/>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pPr>
            <a:fld id="{1F43D023-2DC0-0D4B-BF13-33D4C2DDB5C5}" type="slidenum">
              <a:rPr lang="en-US" smtClean="0"/>
              <a:pPr>
                <a:spcAft>
                  <a:spcPts val="600"/>
                </a:spcAft>
              </a:pPr>
              <a:t>12</a:t>
            </a:fld>
            <a:endParaRPr lang="en-US"/>
          </a:p>
        </p:txBody>
      </p:sp>
    </p:spTree>
    <p:extLst>
      <p:ext uri="{BB962C8B-B14F-4D97-AF65-F5344CB8AC3E}">
        <p14:creationId xmlns:p14="http://schemas.microsoft.com/office/powerpoint/2010/main" val="321677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0B139D3-8215-577C-3334-6B865D31513C}"/>
              </a:ext>
            </a:extLst>
          </p:cNvPr>
          <p:cNvSpPr>
            <a:spLocks noGrp="1"/>
          </p:cNvSpPr>
          <p:nvPr>
            <p:ph type="title"/>
          </p:nvPr>
        </p:nvSpPr>
        <p:spPr>
          <a:xfrm>
            <a:off x="1106939" y="159640"/>
            <a:ext cx="8428947" cy="1326816"/>
          </a:xfrm>
        </p:spPr>
        <p:txBody>
          <a:bodyPr vert="horz" lIns="91440" tIns="45720" rIns="91440" bIns="45720" rtlCol="0" anchor="b">
            <a:normAutofit/>
          </a:bodyPr>
          <a:lstStyle/>
          <a:p>
            <a:r>
              <a:rPr lang="en-US" sz="4200" kern="1200" dirty="0">
                <a:solidFill>
                  <a:schemeClr val="tx1"/>
                </a:solidFill>
                <a:latin typeface="Avenir Heavy"/>
              </a:rPr>
              <a:t>Status </a:t>
            </a:r>
            <a:r>
              <a:rPr lang="en-US" sz="4200" kern="1200" dirty="0" err="1">
                <a:solidFill>
                  <a:schemeClr val="tx1"/>
                </a:solidFill>
                <a:latin typeface="Avenir Heavy"/>
              </a:rPr>
              <a:t>på</a:t>
            </a:r>
            <a:r>
              <a:rPr lang="en-US" sz="4200" kern="1200" dirty="0">
                <a:solidFill>
                  <a:schemeClr val="tx1"/>
                </a:solidFill>
                <a:latin typeface="Avenir Heavy"/>
              </a:rPr>
              <a:t> </a:t>
            </a:r>
            <a:r>
              <a:rPr lang="en-US" sz="4200" kern="1200" dirty="0" err="1">
                <a:solidFill>
                  <a:schemeClr val="tx1"/>
                </a:solidFill>
                <a:latin typeface="Avenir Heavy"/>
              </a:rPr>
              <a:t>byggområdet</a:t>
            </a:r>
            <a:br>
              <a:rPr lang="en-US" sz="4200" kern="1200" dirty="0">
                <a:solidFill>
                  <a:schemeClr val="tx1"/>
                </a:solidFill>
                <a:latin typeface="+mj-lt"/>
                <a:ea typeface="+mj-ea"/>
                <a:cs typeface="+mj-cs"/>
              </a:rPr>
            </a:br>
            <a:endParaRPr lang="en-US" sz="4200" kern="1200" dirty="0">
              <a:solidFill>
                <a:schemeClr val="tx1"/>
              </a:solidFill>
              <a:latin typeface="+mj-lt"/>
              <a:ea typeface="+mj-ea"/>
              <a:cs typeface="+mj-cs"/>
            </a:endParaRPr>
          </a:p>
        </p:txBody>
      </p:sp>
      <p:sp>
        <p:nvSpPr>
          <p:cNvPr id="3" name="Plassholder for innhold 2">
            <a:extLst>
              <a:ext uri="{FF2B5EF4-FFF2-40B4-BE49-F238E27FC236}">
                <a16:creationId xmlns:a16="http://schemas.microsoft.com/office/drawing/2014/main" id="{52497012-669A-0369-590D-8B43E820ABD6}"/>
              </a:ext>
            </a:extLst>
          </p:cNvPr>
          <p:cNvSpPr>
            <a:spLocks noGrp="1"/>
          </p:cNvSpPr>
          <p:nvPr>
            <p:ph sz="half" idx="1"/>
          </p:nvPr>
        </p:nvSpPr>
        <p:spPr>
          <a:xfrm>
            <a:off x="320634" y="1486456"/>
            <a:ext cx="4714503" cy="4869894"/>
          </a:xfrm>
        </p:spPr>
        <p:txBody>
          <a:bodyPr vert="horz" lIns="91440" tIns="45720" rIns="91440" bIns="45720" rtlCol="0" anchor="t">
            <a:normAutofit/>
          </a:bodyPr>
          <a:lstStyle/>
          <a:p>
            <a:pPr marL="0" indent="0">
              <a:buNone/>
            </a:pPr>
            <a:r>
              <a:rPr lang="nb-NO" sz="2400" b="1">
                <a:latin typeface="Avenir Heavy"/>
              </a:rPr>
              <a:t>Positivt</a:t>
            </a:r>
          </a:p>
          <a:p>
            <a:r>
              <a:rPr lang="nb-NO" sz="2400">
                <a:latin typeface="Avenir Heavy"/>
              </a:rPr>
              <a:t>Statsbygg har 2025 som frist for universell utforming av sine bygg, og er i rute med dette.</a:t>
            </a:r>
          </a:p>
          <a:p>
            <a:r>
              <a:rPr lang="nb-NO" sz="2400">
                <a:latin typeface="Avenir Heavy"/>
              </a:rPr>
              <a:t>Alle nye offentlige bygg skal bygges universelt utformet (men resultatene er dessverre ikke alltid gode nok).</a:t>
            </a:r>
          </a:p>
          <a:p>
            <a:r>
              <a:rPr lang="nb-NO" sz="2400">
                <a:latin typeface="Avenir Heavy"/>
              </a:rPr>
              <a:t>Det skjer mye positivt i mange kommuner når det gjelder senking av fortauskanter og etablering av ledelinjer.</a:t>
            </a:r>
          </a:p>
          <a:p>
            <a:endParaRPr lang="en-US" sz="1700"/>
          </a:p>
        </p:txBody>
      </p:sp>
      <p:pic>
        <p:nvPicPr>
          <p:cNvPr id="7" name="Bilde 6">
            <a:extLst>
              <a:ext uri="{FF2B5EF4-FFF2-40B4-BE49-F238E27FC236}">
                <a16:creationId xmlns:a16="http://schemas.microsoft.com/office/drawing/2014/main" id="{B63A0819-A895-9374-FE72-B6E5BC9AA3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81404" y="1270659"/>
            <a:ext cx="6041254" cy="4772590"/>
          </a:xfrm>
          <a:prstGeom prst="rect">
            <a:avLst/>
          </a:prstGeom>
        </p:spPr>
      </p:pic>
      <p:sp>
        <p:nvSpPr>
          <p:cNvPr id="6" name="Plassholder for lysbildenummer 5">
            <a:extLst>
              <a:ext uri="{FF2B5EF4-FFF2-40B4-BE49-F238E27FC236}">
                <a16:creationId xmlns:a16="http://schemas.microsoft.com/office/drawing/2014/main" id="{E0FC6E7C-E245-9605-CCEF-16FD3F6861DA}"/>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pPr>
            <a:fld id="{1F43D023-2DC0-0D4B-BF13-33D4C2DDB5C5}" type="slidenum">
              <a:rPr lang="en-US" smtClean="0"/>
              <a:pPr>
                <a:spcAft>
                  <a:spcPts val="600"/>
                </a:spcAft>
              </a:pPr>
              <a:t>13</a:t>
            </a:fld>
            <a:endParaRPr lang="en-US"/>
          </a:p>
        </p:txBody>
      </p:sp>
      <p:pic>
        <p:nvPicPr>
          <p:cNvPr id="8" name="Bilde 7">
            <a:extLst>
              <a:ext uri="{FF2B5EF4-FFF2-40B4-BE49-F238E27FC236}">
                <a16:creationId xmlns:a16="http://schemas.microsoft.com/office/drawing/2014/main" id="{53B04495-5546-4EFC-0E7E-DAB2D1A6B9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5482" y="249974"/>
            <a:ext cx="566977" cy="573074"/>
          </a:xfrm>
          <a:prstGeom prst="rect">
            <a:avLst/>
          </a:prstGeom>
        </p:spPr>
      </p:pic>
    </p:spTree>
    <p:extLst>
      <p:ext uri="{BB962C8B-B14F-4D97-AF65-F5344CB8AC3E}">
        <p14:creationId xmlns:p14="http://schemas.microsoft.com/office/powerpoint/2010/main" val="399749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a:spLocks noGrp="1"/>
          </p:cNvSpPr>
          <p:nvPr>
            <p:ph type="title" idx="4294967295"/>
          </p:nvPr>
        </p:nvSpPr>
        <p:spPr>
          <a:xfrm>
            <a:off x="491995" y="522746"/>
            <a:ext cx="4012274" cy="3913788"/>
          </a:xfrm>
          <a:prstGeom prst="ellipse">
            <a:avLst/>
          </a:prstGeom>
          <a:solidFill>
            <a:srgbClr val="91D4D4"/>
          </a:solidFill>
          <a:ln w="12700" cap="flat" cmpd="sng" algn="ctr">
            <a:noFill/>
            <a:prstDash val="solid"/>
            <a:miter lim="800000"/>
          </a:ln>
          <a:effectLst/>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schemeClr val="tx1"/>
                </a:solidFill>
                <a:effectLst/>
                <a:uLnTx/>
                <a:uFillTx/>
                <a:latin typeface="+mn-lt"/>
                <a:ea typeface="+mn-ea"/>
                <a:cs typeface="+mn-cs"/>
              </a:rPr>
              <a:t>Bevegelse</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5385546" y="353412"/>
            <a:ext cx="5704113" cy="2709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Hva ser vi etter når det gjelder bevegelse?</a:t>
            </a:r>
          </a:p>
        </p:txBody>
      </p:sp>
      <p:sp>
        <p:nvSpPr>
          <p:cNvPr id="2" name="TekstSylinder 1">
            <a:extLst>
              <a:ext uri="{FF2B5EF4-FFF2-40B4-BE49-F238E27FC236}">
                <a16:creationId xmlns:a16="http://schemas.microsoft.com/office/drawing/2014/main" id="{E98B3F4C-1701-DDCC-8EB0-7DBF5D6A87E5}"/>
              </a:ext>
            </a:extLst>
          </p:cNvPr>
          <p:cNvSpPr txBox="1"/>
          <p:nvPr/>
        </p:nvSpPr>
        <p:spPr>
          <a:xfrm>
            <a:off x="5491984" y="3913314"/>
            <a:ext cx="5116286" cy="523220"/>
          </a:xfrm>
          <a:prstGeom prst="rect">
            <a:avLst/>
          </a:prstGeom>
          <a:noFill/>
        </p:spPr>
        <p:txBody>
          <a:bodyPr wrap="square" rtlCol="0">
            <a:spAutoFit/>
          </a:bodyPr>
          <a:lstStyle/>
          <a:p>
            <a:r>
              <a:rPr lang="nb-NO" sz="2800" dirty="0">
                <a:latin typeface="Avenir Heavy"/>
              </a:rPr>
              <a:t>Cato Lie, FFO, seniorrådgiver</a:t>
            </a:r>
          </a:p>
        </p:txBody>
      </p:sp>
    </p:spTree>
    <p:extLst>
      <p:ext uri="{BB962C8B-B14F-4D97-AF65-F5344CB8AC3E}">
        <p14:creationId xmlns:p14="http://schemas.microsoft.com/office/powerpoint/2010/main" val="3600072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3321A9-A22C-4B0A-FF33-D2138FDA488A}"/>
              </a:ext>
            </a:extLst>
          </p:cNvPr>
          <p:cNvSpPr>
            <a:spLocks noGrp="1"/>
          </p:cNvSpPr>
          <p:nvPr>
            <p:ph type="title" idx="4294967295"/>
          </p:nvPr>
        </p:nvSpPr>
        <p:spPr>
          <a:xfrm>
            <a:off x="1330173" y="0"/>
            <a:ext cx="7995036" cy="1325563"/>
          </a:xfrm>
        </p:spPr>
        <p:txBody>
          <a:bodyPr>
            <a:normAutofit/>
          </a:bodyPr>
          <a:lstStyle/>
          <a:p>
            <a:pPr lvl="0">
              <a:lnSpc>
                <a:spcPct val="100000"/>
              </a:lnSpc>
              <a:spcBef>
                <a:spcPts val="0"/>
              </a:spcBef>
            </a:pPr>
            <a:r>
              <a:rPr lang="nb-NO" sz="4800" b="1" dirty="0">
                <a:solidFill>
                  <a:srgbClr val="6198B0"/>
                </a:solidFill>
                <a:latin typeface="Avenir Black" panose="02000503020000020003" pitchFamily="2" charset="0"/>
                <a:ea typeface="+mn-ea"/>
                <a:cs typeface="+mn-cs"/>
              </a:rPr>
              <a:t>Bevegelse - mulige barrierer</a:t>
            </a:r>
          </a:p>
        </p:txBody>
      </p:sp>
      <p:pic>
        <p:nvPicPr>
          <p:cNvPr id="17" name="Bilde 16">
            <a:extLst>
              <a:ext uri="{FF2B5EF4-FFF2-40B4-BE49-F238E27FC236}">
                <a16:creationId xmlns:a16="http://schemas.microsoft.com/office/drawing/2014/main" id="{493E20CA-3603-6B82-1644-3FE998454B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57600" y="1082278"/>
            <a:ext cx="8534400" cy="4800600"/>
          </a:xfrm>
          <a:prstGeom prst="rect">
            <a:avLst/>
          </a:prstGeom>
        </p:spPr>
      </p:pic>
      <p:sp>
        <p:nvSpPr>
          <p:cNvPr id="18" name="Tittel 1">
            <a:extLst>
              <a:ext uri="{FF2B5EF4-FFF2-40B4-BE49-F238E27FC236}">
                <a16:creationId xmlns:a16="http://schemas.microsoft.com/office/drawing/2014/main" id="{DA51A3A3-6934-4B03-4567-FDE56EBC9BB0}"/>
              </a:ext>
            </a:extLst>
          </p:cNvPr>
          <p:cNvSpPr txBox="1">
            <a:spLocks/>
          </p:cNvSpPr>
          <p:nvPr/>
        </p:nvSpPr>
        <p:spPr>
          <a:xfrm>
            <a:off x="223935" y="1481410"/>
            <a:ext cx="11513974" cy="504798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nb-NO" sz="3200" dirty="0">
                <a:solidFill>
                  <a:schemeClr val="tx2">
                    <a:lumMod val="60000"/>
                    <a:lumOff val="40000"/>
                  </a:schemeClr>
                </a:solidFill>
                <a:latin typeface="Avenir Book" panose="02000503020000020003" pitchFamily="2" charset="0"/>
              </a:rPr>
              <a:t>•</a:t>
            </a:r>
            <a:r>
              <a:rPr lang="nb-NO" sz="3200" dirty="0">
                <a:latin typeface="Avenir Book" panose="02000503020000020003" pitchFamily="2" charset="0"/>
              </a:rPr>
              <a:t> </a:t>
            </a:r>
            <a:r>
              <a:rPr lang="nb-NO" sz="3200" b="1" dirty="0">
                <a:latin typeface="Avenir Book" panose="02000503020000020003" pitchFamily="2" charset="0"/>
              </a:rPr>
              <a:t>Areal</a:t>
            </a:r>
          </a:p>
          <a:p>
            <a:pPr>
              <a:lnSpc>
                <a:spcPct val="120000"/>
              </a:lnSpc>
            </a:pPr>
            <a:r>
              <a:rPr lang="nb-NO" sz="3200" dirty="0">
                <a:latin typeface="Avenir Book" panose="02000503020000020003" pitchFamily="2" charset="0"/>
              </a:rPr>
              <a:t>  Nok plass til å manøvrere manuell og elektrisk drevet rullestol</a:t>
            </a:r>
          </a:p>
          <a:p>
            <a:pPr>
              <a:lnSpc>
                <a:spcPct val="120000"/>
              </a:lnSpc>
            </a:pPr>
            <a:endParaRPr lang="nb-NO" sz="3200" dirty="0">
              <a:effectLst/>
              <a:latin typeface="Avenir Book" panose="02000503020000020003" pitchFamily="2" charset="0"/>
            </a:endParaRPr>
          </a:p>
          <a:p>
            <a:pPr>
              <a:lnSpc>
                <a:spcPct val="120000"/>
              </a:lnSpc>
            </a:pPr>
            <a:r>
              <a:rPr lang="nb-NO" sz="3200" dirty="0">
                <a:solidFill>
                  <a:schemeClr val="tx2">
                    <a:lumMod val="60000"/>
                    <a:lumOff val="40000"/>
                  </a:schemeClr>
                </a:solidFill>
                <a:latin typeface="Avenir Book" panose="02000503020000020003" pitchFamily="2" charset="0"/>
              </a:rPr>
              <a:t>•</a:t>
            </a:r>
            <a:r>
              <a:rPr lang="nb-NO" sz="3200" dirty="0">
                <a:latin typeface="Avenir Book" panose="02000503020000020003" pitchFamily="2" charset="0"/>
              </a:rPr>
              <a:t> </a:t>
            </a:r>
            <a:r>
              <a:rPr lang="nb-NO" sz="3200" b="1" dirty="0">
                <a:latin typeface="Avenir Book" panose="02000503020000020003" pitchFamily="2" charset="0"/>
              </a:rPr>
              <a:t>Stigningsgrad</a:t>
            </a:r>
          </a:p>
          <a:p>
            <a:pPr>
              <a:lnSpc>
                <a:spcPct val="120000"/>
              </a:lnSpc>
            </a:pPr>
            <a:r>
              <a:rPr lang="nb-NO" sz="3200" dirty="0">
                <a:latin typeface="Avenir Book" panose="02000503020000020003" pitchFamily="2" charset="0"/>
              </a:rPr>
              <a:t>  Ingen eller svak stigning</a:t>
            </a:r>
          </a:p>
          <a:p>
            <a:pPr>
              <a:lnSpc>
                <a:spcPct val="120000"/>
              </a:lnSpc>
            </a:pPr>
            <a:endParaRPr lang="nb-NO" sz="3200" dirty="0">
              <a:effectLst/>
              <a:latin typeface="Avenir Book" panose="02000503020000020003" pitchFamily="2" charset="0"/>
            </a:endParaRPr>
          </a:p>
          <a:p>
            <a:pPr>
              <a:lnSpc>
                <a:spcPct val="120000"/>
              </a:lnSpc>
            </a:pPr>
            <a:r>
              <a:rPr lang="nb-NO" sz="3200" dirty="0">
                <a:solidFill>
                  <a:schemeClr val="tx2">
                    <a:lumMod val="60000"/>
                    <a:lumOff val="40000"/>
                  </a:schemeClr>
                </a:solidFill>
                <a:latin typeface="Avenir Book" panose="02000503020000020003" pitchFamily="2" charset="0"/>
              </a:rPr>
              <a:t>•</a:t>
            </a:r>
            <a:r>
              <a:rPr lang="nb-NO" sz="3200" dirty="0">
                <a:latin typeface="Avenir Book" panose="02000503020000020003" pitchFamily="2" charset="0"/>
              </a:rPr>
              <a:t> </a:t>
            </a:r>
            <a:r>
              <a:rPr lang="nb-NO" sz="3200" b="1" dirty="0">
                <a:effectLst/>
                <a:latin typeface="Avenir Book" panose="02000503020000020003" pitchFamily="2" charset="0"/>
              </a:rPr>
              <a:t>Trinnfritt</a:t>
            </a:r>
          </a:p>
          <a:p>
            <a:pPr>
              <a:lnSpc>
                <a:spcPct val="120000"/>
              </a:lnSpc>
            </a:pPr>
            <a:r>
              <a:rPr lang="nb-NO" sz="3200" dirty="0">
                <a:effectLst/>
                <a:latin typeface="Avenir Book" panose="02000503020000020003" pitchFamily="2" charset="0"/>
              </a:rPr>
              <a:t>  Ikke kanter og terskler</a:t>
            </a:r>
          </a:p>
          <a:p>
            <a:pPr>
              <a:lnSpc>
                <a:spcPct val="120000"/>
              </a:lnSpc>
            </a:pPr>
            <a:endParaRPr lang="nb-NO" sz="3200" dirty="0">
              <a:effectLst/>
              <a:latin typeface="Avenir Book" panose="02000503020000020003" pitchFamily="2" charset="0"/>
            </a:endParaRPr>
          </a:p>
          <a:p>
            <a:pPr>
              <a:lnSpc>
                <a:spcPct val="120000"/>
              </a:lnSpc>
            </a:pPr>
            <a:r>
              <a:rPr lang="nb-NO" sz="3200" dirty="0">
                <a:solidFill>
                  <a:schemeClr val="tx2">
                    <a:lumMod val="60000"/>
                    <a:lumOff val="40000"/>
                  </a:schemeClr>
                </a:solidFill>
                <a:latin typeface="Avenir Book" panose="02000503020000020003" pitchFamily="2" charset="0"/>
              </a:rPr>
              <a:t>•</a:t>
            </a:r>
            <a:r>
              <a:rPr lang="nb-NO" sz="3200" dirty="0">
                <a:latin typeface="Avenir Book" panose="02000503020000020003" pitchFamily="2" charset="0"/>
              </a:rPr>
              <a:t> </a:t>
            </a:r>
            <a:r>
              <a:rPr lang="nb-NO" sz="3200" b="1" dirty="0">
                <a:effectLst/>
                <a:latin typeface="Avenir Book" panose="02000503020000020003" pitchFamily="2" charset="0"/>
              </a:rPr>
              <a:t>Heis</a:t>
            </a:r>
          </a:p>
          <a:p>
            <a:pPr>
              <a:lnSpc>
                <a:spcPct val="120000"/>
              </a:lnSpc>
            </a:pPr>
            <a:r>
              <a:rPr lang="nb-NO" sz="3200" dirty="0">
                <a:latin typeface="Avenir Book"/>
              </a:rPr>
              <a:t>  </a:t>
            </a:r>
            <a:r>
              <a:rPr lang="nb-NO" sz="3200" dirty="0">
                <a:effectLst/>
                <a:latin typeface="Avenir Book"/>
              </a:rPr>
              <a:t>Må inngå i </a:t>
            </a:r>
            <a:r>
              <a:rPr lang="nb-NO" sz="3200" dirty="0">
                <a:latin typeface="Avenir Book"/>
              </a:rPr>
              <a:t>hoved-løsningen. Trapp suppleres med  </a:t>
            </a:r>
          </a:p>
          <a:p>
            <a:pPr>
              <a:lnSpc>
                <a:spcPct val="120000"/>
              </a:lnSpc>
            </a:pPr>
            <a:r>
              <a:rPr lang="nb-NO" sz="3200" dirty="0">
                <a:latin typeface="Avenir Book" panose="02000503020000020003" pitchFamily="2" charset="0"/>
              </a:rPr>
              <a:t>  heis. Rampe ved mindre nivåforskjeller</a:t>
            </a:r>
            <a:endParaRPr lang="nb-NO" sz="2200" dirty="0">
              <a:effectLst/>
              <a:latin typeface="Avenir Book" panose="02000503020000020003" pitchFamily="2" charset="0"/>
            </a:endParaRPr>
          </a:p>
        </p:txBody>
      </p:sp>
      <p:pic>
        <p:nvPicPr>
          <p:cNvPr id="3" name="Bilde 2">
            <a:extLst>
              <a:ext uri="{FF2B5EF4-FFF2-40B4-BE49-F238E27FC236}">
                <a16:creationId xmlns:a16="http://schemas.microsoft.com/office/drawing/2014/main" id="{9B984A9C-0CAE-82D0-49A0-192D2F554C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3935" y="500120"/>
            <a:ext cx="566977" cy="573074"/>
          </a:xfrm>
          <a:prstGeom prst="rect">
            <a:avLst/>
          </a:prstGeom>
        </p:spPr>
      </p:pic>
    </p:spTree>
    <p:extLst>
      <p:ext uri="{BB962C8B-B14F-4D97-AF65-F5344CB8AC3E}">
        <p14:creationId xmlns:p14="http://schemas.microsoft.com/office/powerpoint/2010/main" val="2116415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3321A9-A22C-4B0A-FF33-D2138FDA488A}"/>
              </a:ext>
            </a:extLst>
          </p:cNvPr>
          <p:cNvSpPr>
            <a:spLocks noGrp="1"/>
          </p:cNvSpPr>
          <p:nvPr>
            <p:ph type="title" idx="4294967295"/>
          </p:nvPr>
        </p:nvSpPr>
        <p:spPr>
          <a:xfrm>
            <a:off x="1380023" y="-37323"/>
            <a:ext cx="7995036" cy="1325563"/>
          </a:xfrm>
        </p:spPr>
        <p:txBody>
          <a:bodyPr>
            <a:normAutofit fontScale="90000"/>
          </a:bodyPr>
          <a:lstStyle/>
          <a:p>
            <a:pPr lvl="0">
              <a:lnSpc>
                <a:spcPct val="100000"/>
              </a:lnSpc>
              <a:spcBef>
                <a:spcPts val="0"/>
              </a:spcBef>
            </a:pPr>
            <a:r>
              <a:rPr lang="nb-NO" sz="4800" b="1" dirty="0">
                <a:solidFill>
                  <a:srgbClr val="6198B0"/>
                </a:solidFill>
                <a:latin typeface="Avenir Black" panose="02000503020000020003" pitchFamily="2" charset="0"/>
                <a:ea typeface="+mn-ea"/>
                <a:cs typeface="+mn-cs"/>
              </a:rPr>
              <a:t>Bevegelse - mulige barrierer forts.</a:t>
            </a:r>
          </a:p>
        </p:txBody>
      </p:sp>
      <p:sp>
        <p:nvSpPr>
          <p:cNvPr id="18" name="Tittel 1">
            <a:extLst>
              <a:ext uri="{FF2B5EF4-FFF2-40B4-BE49-F238E27FC236}">
                <a16:creationId xmlns:a16="http://schemas.microsoft.com/office/drawing/2014/main" id="{DA51A3A3-6934-4B03-4567-FDE56EBC9BB0}"/>
              </a:ext>
            </a:extLst>
          </p:cNvPr>
          <p:cNvSpPr txBox="1">
            <a:spLocks/>
          </p:cNvSpPr>
          <p:nvPr/>
        </p:nvSpPr>
        <p:spPr>
          <a:xfrm>
            <a:off x="547396" y="1156996"/>
            <a:ext cx="10779967" cy="556104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nb-NO" sz="3200">
                <a:solidFill>
                  <a:schemeClr val="tx2">
                    <a:lumMod val="60000"/>
                    <a:lumOff val="40000"/>
                  </a:schemeClr>
                </a:solidFill>
                <a:latin typeface="Avenir Book" panose="02000503020000020003" pitchFamily="2" charset="0"/>
              </a:rPr>
              <a:t>•</a:t>
            </a:r>
            <a:r>
              <a:rPr lang="nb-NO" sz="3200">
                <a:latin typeface="Avenir Book" panose="02000503020000020003" pitchFamily="2" charset="0"/>
              </a:rPr>
              <a:t> </a:t>
            </a:r>
            <a:r>
              <a:rPr lang="nb-NO" sz="3200" b="1">
                <a:latin typeface="Avenir Book" panose="02000503020000020003" pitchFamily="2" charset="0"/>
              </a:rPr>
              <a:t>Passasjer </a:t>
            </a:r>
          </a:p>
          <a:p>
            <a:pPr>
              <a:lnSpc>
                <a:spcPct val="120000"/>
              </a:lnSpc>
            </a:pPr>
            <a:r>
              <a:rPr lang="nb-NO" sz="3200">
                <a:latin typeface="Avenir Book" panose="02000503020000020003" pitchFamily="2" charset="0"/>
              </a:rPr>
              <a:t>  Brede nok dører, korridorer og gangveier. </a:t>
            </a:r>
          </a:p>
          <a:p>
            <a:pPr>
              <a:lnSpc>
                <a:spcPct val="120000"/>
              </a:lnSpc>
            </a:pPr>
            <a:endParaRPr lang="nb-NO" sz="3200">
              <a:latin typeface="Avenir Book" panose="02000503020000020003" pitchFamily="2" charset="0"/>
            </a:endParaRPr>
          </a:p>
          <a:p>
            <a:pPr>
              <a:lnSpc>
                <a:spcPct val="120000"/>
              </a:lnSpc>
            </a:pPr>
            <a:r>
              <a:rPr lang="nb-NO" sz="3200">
                <a:solidFill>
                  <a:schemeClr val="tx2">
                    <a:lumMod val="60000"/>
                    <a:lumOff val="40000"/>
                  </a:schemeClr>
                </a:solidFill>
                <a:latin typeface="Avenir Book" panose="02000503020000020003" pitchFamily="2" charset="0"/>
              </a:rPr>
              <a:t>•</a:t>
            </a:r>
            <a:r>
              <a:rPr lang="nb-NO" sz="3200">
                <a:latin typeface="Avenir Book" panose="02000503020000020003" pitchFamily="2" charset="0"/>
              </a:rPr>
              <a:t> </a:t>
            </a:r>
            <a:r>
              <a:rPr lang="nb-NO" sz="3200" b="1">
                <a:latin typeface="Avenir Book" panose="02000503020000020003" pitchFamily="2" charset="0"/>
              </a:rPr>
              <a:t>Kort avstand</a:t>
            </a:r>
          </a:p>
          <a:p>
            <a:pPr>
              <a:lnSpc>
                <a:spcPct val="120000"/>
              </a:lnSpc>
            </a:pPr>
            <a:r>
              <a:rPr lang="nb-NO" sz="3200">
                <a:latin typeface="Avenir Book" panose="02000503020000020003" pitchFamily="2" charset="0"/>
              </a:rPr>
              <a:t>  Samle viktige funksjoner. </a:t>
            </a:r>
          </a:p>
          <a:p>
            <a:pPr>
              <a:lnSpc>
                <a:spcPct val="120000"/>
              </a:lnSpc>
            </a:pPr>
            <a:endParaRPr lang="nb-NO" sz="3200">
              <a:effectLst/>
              <a:latin typeface="Avenir Book" panose="02000503020000020003" pitchFamily="2" charset="0"/>
            </a:endParaRPr>
          </a:p>
          <a:p>
            <a:pPr>
              <a:lnSpc>
                <a:spcPct val="120000"/>
              </a:lnSpc>
            </a:pPr>
            <a:r>
              <a:rPr lang="nb-NO" sz="3200">
                <a:solidFill>
                  <a:schemeClr val="tx2">
                    <a:lumMod val="60000"/>
                    <a:lumOff val="40000"/>
                  </a:schemeClr>
                </a:solidFill>
                <a:latin typeface="Avenir Book" panose="02000503020000020003" pitchFamily="2" charset="0"/>
              </a:rPr>
              <a:t>•</a:t>
            </a:r>
            <a:r>
              <a:rPr lang="nb-NO" sz="3200">
                <a:latin typeface="Avenir Book" panose="02000503020000020003" pitchFamily="2" charset="0"/>
              </a:rPr>
              <a:t> </a:t>
            </a:r>
            <a:r>
              <a:rPr lang="nb-NO" sz="3200" b="1">
                <a:latin typeface="Avenir Book" panose="02000503020000020003" pitchFamily="2" charset="0"/>
              </a:rPr>
              <a:t>Underlag</a:t>
            </a:r>
          </a:p>
          <a:p>
            <a:pPr>
              <a:lnSpc>
                <a:spcPct val="120000"/>
              </a:lnSpc>
            </a:pPr>
            <a:r>
              <a:rPr lang="nb-NO" sz="3200">
                <a:effectLst/>
                <a:latin typeface="Avenir Book" panose="02000503020000020003" pitchFamily="2" charset="0"/>
              </a:rPr>
              <a:t>  Jevnt og fast </a:t>
            </a:r>
          </a:p>
          <a:p>
            <a:pPr>
              <a:lnSpc>
                <a:spcPct val="120000"/>
              </a:lnSpc>
            </a:pPr>
            <a:endParaRPr lang="nb-NO" sz="3200">
              <a:effectLst/>
              <a:latin typeface="Avenir Book" panose="02000503020000020003" pitchFamily="2" charset="0"/>
            </a:endParaRPr>
          </a:p>
          <a:p>
            <a:pPr>
              <a:lnSpc>
                <a:spcPct val="120000"/>
              </a:lnSpc>
            </a:pPr>
            <a:r>
              <a:rPr lang="nb-NO" sz="3200">
                <a:solidFill>
                  <a:schemeClr val="tx2">
                    <a:lumMod val="60000"/>
                    <a:lumOff val="40000"/>
                  </a:schemeClr>
                </a:solidFill>
                <a:latin typeface="Avenir Book" panose="02000503020000020003" pitchFamily="2" charset="0"/>
              </a:rPr>
              <a:t>•</a:t>
            </a:r>
            <a:r>
              <a:rPr lang="nb-NO" sz="3200">
                <a:latin typeface="Avenir Book" panose="02000503020000020003" pitchFamily="2" charset="0"/>
              </a:rPr>
              <a:t> </a:t>
            </a:r>
            <a:r>
              <a:rPr lang="nb-NO" sz="3200" b="1">
                <a:latin typeface="Avenir Book" panose="02000503020000020003" pitchFamily="2" charset="0"/>
              </a:rPr>
              <a:t>Rekke- og sikthøyde</a:t>
            </a:r>
          </a:p>
          <a:p>
            <a:pPr>
              <a:lnSpc>
                <a:spcPct val="120000"/>
              </a:lnSpc>
            </a:pPr>
            <a:r>
              <a:rPr lang="nb-NO" sz="3200">
                <a:latin typeface="Avenir Book" panose="02000503020000020003" pitchFamily="2" charset="0"/>
              </a:rPr>
              <a:t>  tilpasset både stående og sittende, skilt, skranker, automater, utstyr. </a:t>
            </a:r>
          </a:p>
          <a:p>
            <a:pPr>
              <a:lnSpc>
                <a:spcPct val="120000"/>
              </a:lnSpc>
            </a:pPr>
            <a:endParaRPr lang="nb-NO" sz="3200">
              <a:latin typeface="Avenir Book" panose="02000503020000020003" pitchFamily="2" charset="0"/>
            </a:endParaRPr>
          </a:p>
          <a:p>
            <a:pPr>
              <a:lnSpc>
                <a:spcPct val="120000"/>
              </a:lnSpc>
            </a:pPr>
            <a:r>
              <a:rPr lang="nb-NO" sz="3200" b="1">
                <a:solidFill>
                  <a:schemeClr val="tx2">
                    <a:lumMod val="60000"/>
                    <a:lumOff val="40000"/>
                  </a:schemeClr>
                </a:solidFill>
                <a:latin typeface="Avenir Book" panose="02000503020000020003" pitchFamily="2" charset="0"/>
              </a:rPr>
              <a:t>•</a:t>
            </a:r>
            <a:r>
              <a:rPr lang="nb-NO" sz="3200" b="1">
                <a:latin typeface="Avenir Book" panose="02000503020000020003" pitchFamily="2" charset="0"/>
              </a:rPr>
              <a:t> Enkel håndtering</a:t>
            </a:r>
          </a:p>
          <a:p>
            <a:pPr>
              <a:lnSpc>
                <a:spcPct val="120000"/>
              </a:lnSpc>
            </a:pPr>
            <a:r>
              <a:rPr lang="nb-NO" sz="3200">
                <a:effectLst/>
                <a:latin typeface="Avenir Book" panose="02000503020000020003" pitchFamily="2" charset="0"/>
              </a:rPr>
              <a:t>  Dører og utstyr må kunne betjenes med liten kraft. </a:t>
            </a:r>
            <a:endParaRPr lang="nb-NO" sz="2200">
              <a:effectLst/>
              <a:latin typeface="Avenir Book" panose="02000503020000020003" pitchFamily="2" charset="0"/>
            </a:endParaRPr>
          </a:p>
        </p:txBody>
      </p:sp>
      <p:pic>
        <p:nvPicPr>
          <p:cNvPr id="3" name="Bilde 2">
            <a:extLst>
              <a:ext uri="{FF2B5EF4-FFF2-40B4-BE49-F238E27FC236}">
                <a16:creationId xmlns:a16="http://schemas.microsoft.com/office/drawing/2014/main" id="{BC9B2F6F-41E7-BC69-35CF-85D951150D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4054" y="338922"/>
            <a:ext cx="566977" cy="573074"/>
          </a:xfrm>
          <a:prstGeom prst="rect">
            <a:avLst/>
          </a:prstGeom>
        </p:spPr>
      </p:pic>
    </p:spTree>
    <p:extLst>
      <p:ext uri="{BB962C8B-B14F-4D97-AF65-F5344CB8AC3E}">
        <p14:creationId xmlns:p14="http://schemas.microsoft.com/office/powerpoint/2010/main" val="3888476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p:nvPr/>
        </p:nvSpPr>
        <p:spPr>
          <a:xfrm>
            <a:off x="593593" y="1013812"/>
            <a:ext cx="4986937" cy="4830376"/>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000" b="1">
                <a:solidFill>
                  <a:schemeClr val="tx1"/>
                </a:solidFill>
              </a:rPr>
              <a:t>Kognisjon</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5988423" y="383420"/>
            <a:ext cx="5704113" cy="2709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Hva ser vi etter når det gjelder kognitive funksjonsvariasjoner?</a:t>
            </a:r>
          </a:p>
        </p:txBody>
      </p:sp>
      <p:sp>
        <p:nvSpPr>
          <p:cNvPr id="6" name="TekstSylinder 5">
            <a:extLst>
              <a:ext uri="{FF2B5EF4-FFF2-40B4-BE49-F238E27FC236}">
                <a16:creationId xmlns:a16="http://schemas.microsoft.com/office/drawing/2014/main" id="{AF425C5E-74EE-96E9-DD5C-AB6355F7970C}"/>
              </a:ext>
            </a:extLst>
          </p:cNvPr>
          <p:cNvSpPr txBox="1"/>
          <p:nvPr/>
        </p:nvSpPr>
        <p:spPr>
          <a:xfrm>
            <a:off x="6096000" y="3254188"/>
            <a:ext cx="5502407" cy="3416320"/>
          </a:xfrm>
          <a:prstGeom prst="rect">
            <a:avLst/>
          </a:prstGeom>
          <a:noFill/>
        </p:spPr>
        <p:txBody>
          <a:bodyPr wrap="square" rtlCol="0">
            <a:spAutoFit/>
          </a:bodyPr>
          <a:lstStyle/>
          <a:p>
            <a:endParaRPr lang="nb-NO" sz="2400">
              <a:latin typeface="Avenir Heavy"/>
            </a:endParaRPr>
          </a:p>
          <a:p>
            <a:r>
              <a:rPr lang="nb-NO" sz="2400" err="1">
                <a:latin typeface="Avenir Heavy"/>
              </a:rPr>
              <a:t>Sharam</a:t>
            </a:r>
            <a:r>
              <a:rPr lang="nb-NO" sz="2400">
                <a:latin typeface="Avenir Heavy"/>
              </a:rPr>
              <a:t> </a:t>
            </a:r>
            <a:r>
              <a:rPr lang="nb-NO" sz="2400" err="1">
                <a:latin typeface="Avenir Heavy"/>
              </a:rPr>
              <a:t>Ariafar</a:t>
            </a:r>
            <a:endParaRPr lang="nb-NO" sz="2400">
              <a:latin typeface="Avenir Heavy"/>
            </a:endParaRPr>
          </a:p>
          <a:p>
            <a:r>
              <a:rPr lang="nb-NO" sz="2400">
                <a:latin typeface="Avenir Heavy"/>
              </a:rPr>
              <a:t>SAFO - Samarbeidsforumet av funksjonshemmedes organisasjoner/ NFU-</a:t>
            </a:r>
          </a:p>
          <a:p>
            <a:r>
              <a:rPr lang="nb-NO" sz="2400">
                <a:latin typeface="Avenir Heavy"/>
              </a:rPr>
              <a:t>Norsk Forbund for Utviklingshemmede </a:t>
            </a:r>
          </a:p>
          <a:p>
            <a:endParaRPr lang="nb-NO" sz="2400">
              <a:latin typeface="Avenir Heavy"/>
            </a:endParaRPr>
          </a:p>
          <a:p>
            <a:r>
              <a:rPr lang="nb-NO" sz="2400">
                <a:effectLst/>
                <a:latin typeface="Avenir Heavy"/>
              </a:rPr>
              <a:t>Daglig leder i Special </a:t>
            </a:r>
            <a:r>
              <a:rPr lang="nb-NO" sz="2400" err="1">
                <a:effectLst/>
                <a:latin typeface="Avenir Heavy"/>
              </a:rPr>
              <a:t>Needs</a:t>
            </a:r>
            <a:r>
              <a:rPr lang="nb-NO" sz="2400">
                <a:effectLst/>
                <a:latin typeface="Avenir Heavy"/>
              </a:rPr>
              <a:t> Toys Norway</a:t>
            </a:r>
          </a:p>
          <a:p>
            <a:r>
              <a:rPr lang="nb-NO" sz="2400">
                <a:latin typeface="Avenir Heavy"/>
                <a:hlinkClick r:id="rId3"/>
              </a:rPr>
              <a:t>www.specialneedstoys.no</a:t>
            </a:r>
            <a:endParaRPr lang="nb-NO" sz="2400">
              <a:latin typeface="Avenir Heavy"/>
            </a:endParaRPr>
          </a:p>
          <a:p>
            <a:r>
              <a:rPr lang="nb-NO" sz="2400">
                <a:latin typeface="Avenir Heavy"/>
                <a:hlinkClick r:id="rId4"/>
              </a:rPr>
              <a:t>shahram@specialneedstoys.no</a:t>
            </a:r>
            <a:endParaRPr lang="nb-NO" sz="2400">
              <a:latin typeface="Avenir Heavy"/>
            </a:endParaRPr>
          </a:p>
        </p:txBody>
      </p:sp>
    </p:spTree>
    <p:extLst>
      <p:ext uri="{BB962C8B-B14F-4D97-AF65-F5344CB8AC3E}">
        <p14:creationId xmlns:p14="http://schemas.microsoft.com/office/powerpoint/2010/main" val="423419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197F089-DEBA-D4BE-BB9D-8C08FBD91B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6" name="Tittel 5">
            <a:extLst>
              <a:ext uri="{FF2B5EF4-FFF2-40B4-BE49-F238E27FC236}">
                <a16:creationId xmlns:a16="http://schemas.microsoft.com/office/drawing/2014/main" id="{A7871BA6-6A10-980F-46B6-EF26874CFB2C}"/>
              </a:ext>
            </a:extLst>
          </p:cNvPr>
          <p:cNvSpPr>
            <a:spLocks noGrp="1"/>
          </p:cNvSpPr>
          <p:nvPr>
            <p:ph type="title" idx="4294967295"/>
          </p:nvPr>
        </p:nvSpPr>
        <p:spPr>
          <a:xfrm>
            <a:off x="1002885" y="2630013"/>
            <a:ext cx="10515600" cy="1325563"/>
          </a:xfrm>
        </p:spPr>
        <p:txBody>
          <a:bodyPr>
            <a:normAutofit fontScale="90000"/>
          </a:bodyPr>
          <a:lstStyle/>
          <a:p>
            <a:pPr lvl="0">
              <a:lnSpc>
                <a:spcPct val="100000"/>
              </a:lnSpc>
              <a:spcBef>
                <a:spcPts val="0"/>
              </a:spcBef>
            </a:pPr>
            <a:r>
              <a:rPr lang="nb-NO" sz="4800" dirty="0">
                <a:solidFill>
                  <a:prstClr val="black"/>
                </a:solidFill>
                <a:latin typeface="Avenir Medium" panose="02000503020000020003" pitchFamily="2" charset="0"/>
                <a:ea typeface="+mn-ea"/>
                <a:cs typeface="+mn-cs"/>
              </a:rPr>
              <a:t>Hva betyr universell utforming for kognitive funksjonsvariasjoner</a:t>
            </a:r>
          </a:p>
        </p:txBody>
      </p:sp>
      <p:sp>
        <p:nvSpPr>
          <p:cNvPr id="2" name="TekstSylinder 1">
            <a:extLst>
              <a:ext uri="{FF2B5EF4-FFF2-40B4-BE49-F238E27FC236}">
                <a16:creationId xmlns:a16="http://schemas.microsoft.com/office/drawing/2014/main" id="{A7EE51E7-A416-B2E3-ABDD-920239019819}"/>
              </a:ext>
            </a:extLst>
          </p:cNvPr>
          <p:cNvSpPr txBox="1"/>
          <p:nvPr/>
        </p:nvSpPr>
        <p:spPr>
          <a:xfrm>
            <a:off x="1002885" y="4067960"/>
            <a:ext cx="9899577" cy="2677656"/>
          </a:xfrm>
          <a:prstGeom prst="rect">
            <a:avLst/>
          </a:prstGeom>
          <a:noFill/>
        </p:spPr>
        <p:txBody>
          <a:bodyPr wrap="square" rtlCol="0">
            <a:spAutoFit/>
          </a:bodyPr>
          <a:lstStyle/>
          <a:p>
            <a:pPr marL="342900" indent="-342900">
              <a:buFont typeface="Arial" panose="020B0604020202020204" pitchFamily="34" charset="0"/>
              <a:buChar char="•"/>
            </a:pPr>
            <a:r>
              <a:rPr lang="nb-NO" sz="2400" dirty="0">
                <a:latin typeface="Avenir Heavy"/>
              </a:rPr>
              <a:t>Universell utforming betyr å lage omgivelser og systemer som er tilgjengelige for alle, også de med kognitive funksjonsvariasjoner.</a:t>
            </a:r>
          </a:p>
          <a:p>
            <a:pPr marL="342900" indent="-342900">
              <a:buFont typeface="Arial" panose="020B0604020202020204" pitchFamily="34" charset="0"/>
              <a:buChar char="•"/>
            </a:pPr>
            <a:endParaRPr lang="nb-NO" sz="2400" dirty="0">
              <a:latin typeface="Avenir Heavy"/>
            </a:endParaRPr>
          </a:p>
          <a:p>
            <a:pPr marL="342900" indent="-342900">
              <a:buFont typeface="Arial" panose="020B0604020202020204" pitchFamily="34" charset="0"/>
              <a:buChar char="•"/>
            </a:pPr>
            <a:r>
              <a:rPr lang="nb-NO" sz="2400" dirty="0">
                <a:latin typeface="Avenir Heavy"/>
              </a:rPr>
              <a:t>Personer med kognitive utfordringer kan ha vansker med læring, hukommelse, språk, oppfattelse av tid og problemløsning.</a:t>
            </a:r>
          </a:p>
          <a:p>
            <a:pPr marL="342900" indent="-342900">
              <a:buFont typeface="Arial" panose="020B0604020202020204" pitchFamily="34" charset="0"/>
              <a:buChar char="•"/>
            </a:pPr>
            <a:endParaRPr lang="nb-NO" sz="2400" dirty="0">
              <a:latin typeface="Avenir Heavy"/>
            </a:endParaRPr>
          </a:p>
          <a:p>
            <a:pPr marL="342900" indent="-342900">
              <a:buFont typeface="Arial" panose="020B0604020202020204" pitchFamily="34" charset="0"/>
              <a:buChar char="•"/>
            </a:pPr>
            <a:r>
              <a:rPr lang="nb-NO" sz="2400" dirty="0">
                <a:latin typeface="Avenir Heavy"/>
              </a:rPr>
              <a:t>Målet er å sikre at alle kan delta i samfunnet på lik linje.</a:t>
            </a:r>
          </a:p>
        </p:txBody>
      </p:sp>
    </p:spTree>
    <p:extLst>
      <p:ext uri="{BB962C8B-B14F-4D97-AF65-F5344CB8AC3E}">
        <p14:creationId xmlns:p14="http://schemas.microsoft.com/office/powerpoint/2010/main" val="239320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1606378" y="365125"/>
            <a:ext cx="9747422" cy="1325563"/>
          </a:xfrm>
        </p:spPr>
        <p:txBody>
          <a:bodyPr>
            <a:normAutofit/>
          </a:bodyPr>
          <a:lstStyle/>
          <a:p>
            <a:r>
              <a:rPr lang="nb-NO" sz="4000" dirty="0">
                <a:latin typeface="Avenir Medium" panose="02000503020000020003" pitchFamily="2" charset="0"/>
              </a:rPr>
              <a:t>Forenkling av informasjon</a:t>
            </a:r>
          </a:p>
        </p:txBody>
      </p:sp>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690433"/>
            <a:ext cx="572015" cy="572015"/>
          </a:xfrm>
          <a:prstGeom prst="rect">
            <a:avLst/>
          </a:prstGeom>
        </p:spPr>
      </p:pic>
      <p:sp>
        <p:nvSpPr>
          <p:cNvPr id="7" name="Tittel 1">
            <a:extLst>
              <a:ext uri="{FF2B5EF4-FFF2-40B4-BE49-F238E27FC236}">
                <a16:creationId xmlns:a16="http://schemas.microsoft.com/office/drawing/2014/main" id="{F9DADDB8-C441-9F60-6F8D-9BA29E94B88A}"/>
              </a:ext>
            </a:extLst>
          </p:cNvPr>
          <p:cNvSpPr txBox="1">
            <a:spLocks/>
          </p:cNvSpPr>
          <p:nvPr/>
        </p:nvSpPr>
        <p:spPr>
          <a:xfrm>
            <a:off x="1410215" y="1956524"/>
            <a:ext cx="9112682" cy="402475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800" b="1" dirty="0">
              <a:effectLst/>
              <a:latin typeface="Avenir Heavy" panose="02000503020000020003" pitchFamily="2" charset="0"/>
            </a:endParaRPr>
          </a:p>
          <a:p>
            <a:endParaRPr lang="nb-NO" sz="2800" b="1" dirty="0">
              <a:effectLst/>
              <a:latin typeface="Avenir Heavy" panose="02000503020000020003" pitchFamily="2" charset="0"/>
            </a:endParaRPr>
          </a:p>
          <a:p>
            <a:endParaRPr lang="nb-NO" sz="2800" b="1" dirty="0">
              <a:effectLst/>
              <a:latin typeface="Avenir Heavy" panose="02000503020000020003"/>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800" b="0" i="0" u="none" strike="noStrike" kern="1200" cap="none" spc="0" normalizeH="0" baseline="0" noProof="0" dirty="0">
                <a:ln>
                  <a:noFill/>
                </a:ln>
                <a:solidFill>
                  <a:prstClr val="black"/>
                </a:solidFill>
                <a:effectLst/>
                <a:uLnTx/>
                <a:uFillTx/>
                <a:latin typeface="Avenir Heavy" panose="02000503020000020003"/>
                <a:ea typeface="+mn-ea"/>
                <a:cs typeface="+mn-cs"/>
              </a:rPr>
              <a:t>Forenklet og lett forståelig informasjon er viktig for å hjelpe personer med kognitive utfordringer.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800" b="0" i="0" u="none" strike="noStrike" kern="1200" cap="none" spc="0" normalizeH="0" baseline="0" noProof="0" dirty="0">
              <a:ln>
                <a:noFill/>
              </a:ln>
              <a:solidFill>
                <a:prstClr val="black"/>
              </a:solidFill>
              <a:effectLst/>
              <a:uLnTx/>
              <a:uFillTx/>
              <a:latin typeface="Avenir Heavy" panose="02000503020000020003"/>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800" b="0" i="0" u="none" strike="noStrike" kern="1200" cap="none" spc="0" normalizeH="0" baseline="0" noProof="0" dirty="0">
                <a:ln>
                  <a:noFill/>
                </a:ln>
                <a:solidFill>
                  <a:prstClr val="black"/>
                </a:solidFill>
                <a:effectLst/>
                <a:uLnTx/>
                <a:uFillTx/>
                <a:latin typeface="Avenir Heavy" panose="02000503020000020003"/>
                <a:ea typeface="+mn-ea"/>
                <a:cs typeface="+mn-cs"/>
              </a:rPr>
              <a:t>Klart språk og korte setninger.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800" b="0" i="0" u="none" strike="noStrike" kern="1200" cap="none" spc="0" normalizeH="0" baseline="0" noProof="0" dirty="0">
              <a:ln>
                <a:noFill/>
              </a:ln>
              <a:solidFill>
                <a:prstClr val="black"/>
              </a:solidFill>
              <a:effectLst/>
              <a:uLnTx/>
              <a:uFillTx/>
              <a:latin typeface="Avenir Heavy" panose="02000503020000020003"/>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800" b="0" i="0" u="none" strike="noStrike" kern="1200" cap="none" spc="0" normalizeH="0" baseline="0" noProof="0" dirty="0">
                <a:ln>
                  <a:noFill/>
                </a:ln>
                <a:solidFill>
                  <a:prstClr val="black"/>
                </a:solidFill>
                <a:effectLst/>
                <a:uLnTx/>
                <a:uFillTx/>
                <a:latin typeface="Avenir Heavy" panose="02000503020000020003"/>
                <a:ea typeface="+mn-ea"/>
                <a:cs typeface="+mn-cs"/>
              </a:rPr>
              <a:t>Visuell støtte med symboler og bilder.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800" b="0" i="0" u="none" strike="noStrike" kern="1200" cap="none" spc="0" normalizeH="0" baseline="0" noProof="0" dirty="0">
              <a:ln>
                <a:noFill/>
              </a:ln>
              <a:solidFill>
                <a:prstClr val="black"/>
              </a:solidFill>
              <a:effectLst/>
              <a:uLnTx/>
              <a:uFillTx/>
              <a:latin typeface="Avenir Heavy" panose="02000503020000020003"/>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2800" b="0" i="0" u="none" strike="noStrike" kern="1200" cap="none" spc="0" normalizeH="0" baseline="0" noProof="0" dirty="0">
                <a:ln>
                  <a:noFill/>
                </a:ln>
                <a:solidFill>
                  <a:prstClr val="black"/>
                </a:solidFill>
                <a:effectLst/>
                <a:uLnTx/>
                <a:uFillTx/>
                <a:latin typeface="Avenir Heavy" panose="02000503020000020003"/>
                <a:ea typeface="+mn-ea"/>
                <a:cs typeface="+mn-cs"/>
              </a:rPr>
              <a:t>Audiovisuell informasjon for alternative måter å forstå på.</a:t>
            </a:r>
          </a:p>
          <a:p>
            <a:endParaRPr lang="nb-NO" sz="3600" dirty="0">
              <a:effectLst/>
              <a:latin typeface="Avenir Book" panose="02000503020000020003" pitchFamily="2" charset="0"/>
            </a:endParaRPr>
          </a:p>
          <a:p>
            <a:endParaRPr lang="nb-NO" sz="3600" dirty="0">
              <a:latin typeface="Avenir Medium" panose="02000503020000020003" pitchFamily="2" charset="0"/>
            </a:endParaRPr>
          </a:p>
          <a:p>
            <a:endParaRPr lang="nb-NO" sz="3600" dirty="0">
              <a:latin typeface="Avenir Medium" panose="02000503020000020003" pitchFamily="2" charset="0"/>
            </a:endParaRPr>
          </a:p>
        </p:txBody>
      </p:sp>
    </p:spTree>
    <p:extLst>
      <p:ext uri="{BB962C8B-B14F-4D97-AF65-F5344CB8AC3E}">
        <p14:creationId xmlns:p14="http://schemas.microsoft.com/office/powerpoint/2010/main" val="382728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5173362" y="784241"/>
            <a:ext cx="6871493" cy="1325563"/>
          </a:xfrm>
        </p:spPr>
        <p:txBody>
          <a:bodyPr>
            <a:noAutofit/>
          </a:bodyPr>
          <a:lstStyle/>
          <a:p>
            <a:r>
              <a:rPr lang="nb-NO" sz="3600" dirty="0">
                <a:effectLst/>
                <a:latin typeface="Avenir Medium" panose="02000503020000020003" pitchFamily="2" charset="0"/>
              </a:rPr>
              <a:t>Gode råd – kunnskap for likestilling</a:t>
            </a:r>
          </a:p>
        </p:txBody>
      </p:sp>
      <p:sp>
        <p:nvSpPr>
          <p:cNvPr id="7" name="Tittel 1">
            <a:extLst>
              <a:ext uri="{FF2B5EF4-FFF2-40B4-BE49-F238E27FC236}">
                <a16:creationId xmlns:a16="http://schemas.microsoft.com/office/drawing/2014/main" id="{F9DADDB8-C441-9F60-6F8D-9BA29E94B88A}"/>
              </a:ext>
            </a:extLst>
          </p:cNvPr>
          <p:cNvSpPr txBox="1">
            <a:spLocks/>
          </p:cNvSpPr>
          <p:nvPr/>
        </p:nvSpPr>
        <p:spPr>
          <a:xfrm>
            <a:off x="5173362" y="2293490"/>
            <a:ext cx="5588423" cy="349671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solidFill>
                <a:schemeClr val="tx2">
                  <a:lumMod val="60000"/>
                  <a:lumOff val="40000"/>
                </a:schemeClr>
              </a:solidFill>
              <a:effectLst/>
              <a:latin typeface="Avenir Book"/>
            </a:endParaRP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Nettside</a:t>
            </a:r>
          </a:p>
          <a:p>
            <a:pPr>
              <a:lnSpc>
                <a:spcPct val="150000"/>
              </a:lnSpc>
            </a:pPr>
            <a:r>
              <a:rPr lang="nb-NO" sz="2800">
                <a:solidFill>
                  <a:schemeClr val="tx2">
                    <a:lumMod val="60000"/>
                    <a:lumOff val="40000"/>
                  </a:schemeClr>
                </a:solidFill>
                <a:effectLst/>
                <a:latin typeface="Avenir Book"/>
              </a:rPr>
              <a:t>•</a:t>
            </a:r>
            <a:r>
              <a:rPr lang="nb-NO" sz="2800">
                <a:effectLst/>
                <a:latin typeface="Avenir Book"/>
              </a:rPr>
              <a:t> Nyvalgthefter </a:t>
            </a:r>
            <a:endParaRPr lang="nb-NO" sz="2800">
              <a:latin typeface="Avenir Book"/>
            </a:endParaRPr>
          </a:p>
          <a:p>
            <a:pPr>
              <a:lnSpc>
                <a:spcPct val="150000"/>
              </a:lnSpc>
            </a:pPr>
            <a:r>
              <a:rPr lang="nb-NO" sz="2800">
                <a:latin typeface="Avenir Book"/>
              </a:rPr>
              <a:t>  </a:t>
            </a:r>
            <a:r>
              <a:rPr lang="nb-NO" sz="2800">
                <a:effectLst/>
                <a:latin typeface="Avenir Book"/>
              </a:rPr>
              <a:t>-kort hefte om kommunale</a:t>
            </a:r>
            <a:r>
              <a:rPr lang="nb-NO" sz="2800">
                <a:latin typeface="Avenir Book"/>
              </a:rPr>
              <a:t> </a:t>
            </a:r>
            <a:r>
              <a:rPr lang="nb-NO" sz="2800">
                <a:effectLst/>
                <a:latin typeface="Avenir Book"/>
              </a:rPr>
              <a:t>råd</a:t>
            </a:r>
            <a:endParaRPr lang="nb-NO">
              <a:cs typeface="Calibri Light" panose="020F0302020204030204"/>
            </a:endParaRP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Sjekkliste med tema</a:t>
            </a:r>
          </a:p>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Fylkesvis opplæring</a:t>
            </a:r>
          </a:p>
          <a:p>
            <a:pPr>
              <a:lnSpc>
                <a:spcPct val="150000"/>
              </a:lnSpc>
            </a:pPr>
            <a:endParaRPr lang="nb-NO" sz="28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8" name="Bilde 7">
            <a:extLst>
              <a:ext uri="{FF2B5EF4-FFF2-40B4-BE49-F238E27FC236}">
                <a16:creationId xmlns:a16="http://schemas.microsoft.com/office/drawing/2014/main" id="{44D666B7-7B80-BD1C-AB59-E6ABAA2F36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3" name="Bilde 2">
            <a:extLst>
              <a:ext uri="{FF2B5EF4-FFF2-40B4-BE49-F238E27FC236}">
                <a16:creationId xmlns:a16="http://schemas.microsoft.com/office/drawing/2014/main" id="{050F3ACC-FF4A-8166-8496-2A536AFE13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4846212" cy="6858000"/>
          </a:xfrm>
          <a:prstGeom prst="rect">
            <a:avLst/>
          </a:prstGeom>
        </p:spPr>
      </p:pic>
      <p:pic>
        <p:nvPicPr>
          <p:cNvPr id="9" name="Bilde 8">
            <a:extLst>
              <a:ext uri="{FF2B5EF4-FFF2-40B4-BE49-F238E27FC236}">
                <a16:creationId xmlns:a16="http://schemas.microsoft.com/office/drawing/2014/main" id="{EE61997D-B1ED-533B-30A2-DC75BC8F32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0168" y="784241"/>
            <a:ext cx="4206043" cy="5300100"/>
          </a:xfrm>
          <a:prstGeom prst="rect">
            <a:avLst/>
          </a:prstGeom>
        </p:spPr>
      </p:pic>
    </p:spTree>
    <p:extLst>
      <p:ext uri="{BB962C8B-B14F-4D97-AF65-F5344CB8AC3E}">
        <p14:creationId xmlns:p14="http://schemas.microsoft.com/office/powerpoint/2010/main" val="1748194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dirty="0">
                <a:solidFill>
                  <a:prstClr val="black"/>
                </a:solidFill>
                <a:latin typeface="Avenir Medium" panose="02000503020000020003" pitchFamily="2" charset="0"/>
                <a:ea typeface="+mn-ea"/>
                <a:cs typeface="+mn-cs"/>
              </a:rPr>
              <a:t>Struktur og forutsigbarhet</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676400" y="2162176"/>
            <a:ext cx="6829425" cy="3829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b-NO" sz="2400">
                <a:latin typeface="Avenir Heavy" panose="02000503020000020003"/>
              </a:rPr>
              <a:t>Personer med kognitive utfordringer trenger ofte klare rutiner og struktur.</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Tydelige rutiner og visuelle fremstillinger av tid.</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Fargekoding og enkle kart for å navigere i komplekse miljøer.</a:t>
            </a:r>
          </a:p>
          <a:p>
            <a:br>
              <a:rPr lang="nb-NO" sz="2400">
                <a:effectLst/>
                <a:latin typeface="Avenir Book" panose="02000503020000020003" pitchFamily="2" charset="0"/>
              </a:rPr>
            </a:br>
            <a:endParaRPr lang="nb-NO" sz="3600">
              <a:latin typeface="Avenir Medium" panose="02000503020000020003" pitchFamily="2" charset="0"/>
            </a:endParaRPr>
          </a:p>
          <a:p>
            <a:endParaRPr lang="nb-NO" sz="3600">
              <a:latin typeface="Avenir Medium" panose="02000503020000020003" pitchFamily="2" charset="0"/>
            </a:endParaRPr>
          </a:p>
        </p:txBody>
      </p:sp>
      <p:sp>
        <p:nvSpPr>
          <p:cNvPr id="5" name="Ellipse 4">
            <a:extLst>
              <a:ext uri="{FF2B5EF4-FFF2-40B4-BE49-F238E27FC236}">
                <a16:creationId xmlns:a16="http://schemas.microsoft.com/office/drawing/2014/main" id="{733F1349-FBE6-C953-89B7-712166367173}"/>
              </a:ext>
              <a:ext uri="{C183D7F6-B498-43B3-948B-1728B52AA6E4}">
                <adec:decorative xmlns:adec="http://schemas.microsoft.com/office/drawing/2017/decorative" val="1"/>
              </a:ext>
            </a:extLst>
          </p:cNvPr>
          <p:cNvSpPr/>
          <p:nvPr/>
        </p:nvSpPr>
        <p:spPr>
          <a:xfrm>
            <a:off x="8991599" y="2467303"/>
            <a:ext cx="2764221" cy="2764221"/>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sz="1600"/>
          </a:p>
        </p:txBody>
      </p:sp>
    </p:spTree>
    <p:extLst>
      <p:ext uri="{BB962C8B-B14F-4D97-AF65-F5344CB8AC3E}">
        <p14:creationId xmlns:p14="http://schemas.microsoft.com/office/powerpoint/2010/main" val="884524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164AD8-8FF7-00E1-F33B-59FC8E3B5EB0}"/>
              </a:ext>
            </a:extLst>
          </p:cNvPr>
          <p:cNvSpPr>
            <a:spLocks noGrp="1"/>
          </p:cNvSpPr>
          <p:nvPr>
            <p:ph type="title" idx="4294967295"/>
          </p:nvPr>
        </p:nvSpPr>
        <p:spPr>
          <a:xfrm>
            <a:off x="838200" y="777676"/>
            <a:ext cx="10515600" cy="1325563"/>
          </a:xfrm>
        </p:spPr>
        <p:txBody>
          <a:bodyPr>
            <a:normAutofit/>
          </a:bodyPr>
          <a:lstStyle/>
          <a:p>
            <a:pPr lvl="0">
              <a:lnSpc>
                <a:spcPct val="100000"/>
              </a:lnSpc>
              <a:spcBef>
                <a:spcPts val="0"/>
              </a:spcBef>
            </a:pPr>
            <a:r>
              <a:rPr lang="nb-NO" sz="4800" b="1" dirty="0">
                <a:solidFill>
                  <a:srgbClr val="6198B0"/>
                </a:solidFill>
                <a:latin typeface="Avenir Black" panose="02000503020000020003" pitchFamily="2" charset="0"/>
                <a:ea typeface="+mn-ea"/>
                <a:cs typeface="+mn-cs"/>
              </a:rPr>
              <a:t>Bruk av teknologi</a:t>
            </a:r>
          </a:p>
        </p:txBody>
      </p:sp>
      <p:sp>
        <p:nvSpPr>
          <p:cNvPr id="16" name="Tittel 1">
            <a:extLst>
              <a:ext uri="{FF2B5EF4-FFF2-40B4-BE49-F238E27FC236}">
                <a16:creationId xmlns:a16="http://schemas.microsoft.com/office/drawing/2014/main" id="{0EBA7599-DA16-D37C-EEBE-2A4B899EBE75}"/>
              </a:ext>
            </a:extLst>
          </p:cNvPr>
          <p:cNvSpPr txBox="1">
            <a:spLocks/>
          </p:cNvSpPr>
          <p:nvPr/>
        </p:nvSpPr>
        <p:spPr>
          <a:xfrm>
            <a:off x="838200" y="2103239"/>
            <a:ext cx="8534400" cy="421307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endParaRPr lang="nb-NO" sz="2800" dirty="0">
              <a:latin typeface="Avenir Heavy"/>
            </a:endParaRPr>
          </a:p>
          <a:p>
            <a:pPr>
              <a:lnSpc>
                <a:spcPct val="160000"/>
              </a:lnSpc>
            </a:pPr>
            <a:endParaRPr lang="nb-NO" sz="2800" dirty="0">
              <a:latin typeface="Avenir Heavy"/>
            </a:endParaRPr>
          </a:p>
          <a:p>
            <a:pPr>
              <a:lnSpc>
                <a:spcPct val="160000"/>
              </a:lnSpc>
            </a:pPr>
            <a:r>
              <a:rPr lang="nb-NO" sz="2800" dirty="0">
                <a:solidFill>
                  <a:schemeClr val="tx2">
                    <a:lumMod val="60000"/>
                    <a:lumOff val="40000"/>
                  </a:schemeClr>
                </a:solidFill>
                <a:effectLst/>
                <a:latin typeface="Avenir Heavy"/>
              </a:rPr>
              <a:t>•</a:t>
            </a:r>
            <a:r>
              <a:rPr lang="nb-NO" sz="2800" dirty="0">
                <a:effectLst/>
                <a:latin typeface="Avenir Heavy"/>
              </a:rPr>
              <a:t> </a:t>
            </a:r>
            <a:r>
              <a:rPr lang="nb-NO" sz="2800" dirty="0">
                <a:latin typeface="Avenir Heavy"/>
              </a:rPr>
              <a:t>Teknologisk støtte kan gjøre hverdagen enklere for personer med kognitive utfordringer.</a:t>
            </a:r>
          </a:p>
          <a:p>
            <a:pPr>
              <a:lnSpc>
                <a:spcPct val="160000"/>
              </a:lnSpc>
            </a:pPr>
            <a:endParaRPr lang="nb-NO" sz="2800" dirty="0">
              <a:effectLst/>
              <a:latin typeface="Avenir Heavy"/>
            </a:endParaRPr>
          </a:p>
          <a:p>
            <a:pPr>
              <a:lnSpc>
                <a:spcPct val="160000"/>
              </a:lnSpc>
            </a:pPr>
            <a:r>
              <a:rPr lang="nb-NO" sz="2800" dirty="0">
                <a:solidFill>
                  <a:schemeClr val="tx2">
                    <a:lumMod val="60000"/>
                    <a:lumOff val="40000"/>
                  </a:schemeClr>
                </a:solidFill>
                <a:latin typeface="Avenir Heavy"/>
              </a:rPr>
              <a:t>•</a:t>
            </a:r>
            <a:r>
              <a:rPr lang="nb-NO" sz="2800" dirty="0">
                <a:latin typeface="Avenir Heavy"/>
              </a:rPr>
              <a:t> Digitale verktøy som apper for planlegging.</a:t>
            </a:r>
          </a:p>
          <a:p>
            <a:pPr>
              <a:lnSpc>
                <a:spcPct val="160000"/>
              </a:lnSpc>
            </a:pPr>
            <a:endParaRPr lang="nb-NO" sz="2800" dirty="0">
              <a:latin typeface="Avenir Heavy"/>
            </a:endParaRPr>
          </a:p>
          <a:p>
            <a:pPr>
              <a:lnSpc>
                <a:spcPct val="160000"/>
              </a:lnSpc>
            </a:pPr>
            <a:r>
              <a:rPr lang="nb-NO" sz="2800" dirty="0">
                <a:solidFill>
                  <a:schemeClr val="tx2">
                    <a:lumMod val="60000"/>
                    <a:lumOff val="40000"/>
                  </a:schemeClr>
                </a:solidFill>
                <a:effectLst/>
                <a:latin typeface="Avenir Heavy"/>
              </a:rPr>
              <a:t>•</a:t>
            </a:r>
            <a:r>
              <a:rPr lang="nb-NO" sz="2800" dirty="0">
                <a:effectLst/>
                <a:latin typeface="Avenir Heavy"/>
              </a:rPr>
              <a:t> </a:t>
            </a:r>
            <a:r>
              <a:rPr lang="nb-NO" sz="2800" dirty="0">
                <a:latin typeface="Avenir Heavy"/>
              </a:rPr>
              <a:t>Tilpassede nettsider med enkelt grensesnitt.</a:t>
            </a:r>
          </a:p>
          <a:p>
            <a:pPr>
              <a:lnSpc>
                <a:spcPct val="160000"/>
              </a:lnSpc>
            </a:pPr>
            <a:endParaRPr lang="nb-NO" sz="2800" dirty="0">
              <a:effectLst/>
              <a:latin typeface="Avenir Heavy"/>
            </a:endParaRPr>
          </a:p>
          <a:p>
            <a:pPr>
              <a:lnSpc>
                <a:spcPct val="150000"/>
              </a:lnSpc>
            </a:pPr>
            <a:endParaRPr lang="nb-NO" sz="2800" dirty="0">
              <a:effectLst/>
              <a:latin typeface="Avenir Heavy"/>
            </a:endParaRPr>
          </a:p>
          <a:p>
            <a:endParaRPr lang="nb-NO" sz="3600" dirty="0">
              <a:effectLst/>
              <a:latin typeface="Avenir Heavy"/>
            </a:endParaRPr>
          </a:p>
          <a:p>
            <a:endParaRPr lang="nb-NO" sz="3600" dirty="0">
              <a:latin typeface="Avenir Heavy"/>
            </a:endParaRPr>
          </a:p>
          <a:p>
            <a:endParaRPr lang="nb-NO" sz="3600" dirty="0">
              <a:latin typeface="Avenir Heavy"/>
            </a:endParaRPr>
          </a:p>
        </p:txBody>
      </p:sp>
      <p:pic>
        <p:nvPicPr>
          <p:cNvPr id="15" name="Bilde 14">
            <a:extLst>
              <a:ext uri="{FF2B5EF4-FFF2-40B4-BE49-F238E27FC236}">
                <a16:creationId xmlns:a16="http://schemas.microsoft.com/office/drawing/2014/main" id="{5A2BE90A-9A4E-973E-FF93-D666D79A04CC}"/>
              </a:ext>
              <a:ext uri="{C183D7F6-B498-43B3-948B-1728B52AA6E4}">
                <adec:decorative xmlns:adec="http://schemas.microsoft.com/office/drawing/2017/decorative" val="1"/>
              </a:ext>
            </a:extLst>
          </p:cNvPr>
          <p:cNvPicPr>
            <a:picLocks noChangeAspect="1"/>
          </p:cNvPicPr>
          <p:nvPr/>
        </p:nvPicPr>
        <p:blipFill rotWithShape="1">
          <a:blip r:embed="rId3"/>
          <a:srcRect l="75147"/>
          <a:stretch/>
        </p:blipFill>
        <p:spPr>
          <a:xfrm>
            <a:off x="10070926" y="1082278"/>
            <a:ext cx="2121074" cy="4800600"/>
          </a:xfrm>
          <a:prstGeom prst="rect">
            <a:avLst/>
          </a:prstGeom>
        </p:spPr>
      </p:pic>
    </p:spTree>
    <p:extLst>
      <p:ext uri="{BB962C8B-B14F-4D97-AF65-F5344CB8AC3E}">
        <p14:creationId xmlns:p14="http://schemas.microsoft.com/office/powerpoint/2010/main" val="2679504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F5462E-E249-0A64-598B-CB62FCA32378}"/>
              </a:ext>
            </a:extLst>
          </p:cNvPr>
          <p:cNvSpPr>
            <a:spLocks noGrp="1"/>
          </p:cNvSpPr>
          <p:nvPr>
            <p:ph type="title" idx="4294967295"/>
          </p:nvPr>
        </p:nvSpPr>
        <p:spPr>
          <a:xfrm>
            <a:off x="5460695" y="131379"/>
            <a:ext cx="6584160" cy="1325563"/>
          </a:xfrm>
        </p:spPr>
        <p:txBody>
          <a:bodyPr/>
          <a:lstStyle/>
          <a:p>
            <a:pPr lvl="0">
              <a:lnSpc>
                <a:spcPct val="100000"/>
              </a:lnSpc>
              <a:spcBef>
                <a:spcPts val="0"/>
              </a:spcBef>
            </a:pPr>
            <a:r>
              <a:rPr lang="nb-NO" sz="3600" dirty="0">
                <a:latin typeface="Avenir Medium" panose="02000503020000020003" pitchFamily="2" charset="0"/>
              </a:rPr>
              <a:t>Sanseinntrykk og miljøkontroll</a:t>
            </a:r>
            <a:endParaRPr lang="nb-NO" sz="3600" dirty="0">
              <a:solidFill>
                <a:prstClr val="black"/>
              </a:solidFill>
              <a:latin typeface="Avenir Medium" panose="02000503020000020003" pitchFamily="2" charset="0"/>
              <a:ea typeface="+mn-ea"/>
              <a:cs typeface="+mn-cs"/>
            </a:endParaRPr>
          </a:p>
        </p:txBody>
      </p:sp>
      <p:sp>
        <p:nvSpPr>
          <p:cNvPr id="9" name="Tittel 1">
            <a:extLst>
              <a:ext uri="{FF2B5EF4-FFF2-40B4-BE49-F238E27FC236}">
                <a16:creationId xmlns:a16="http://schemas.microsoft.com/office/drawing/2014/main" id="{B79E865F-E540-70E7-AF3E-D252367A639B}"/>
              </a:ext>
            </a:extLst>
          </p:cNvPr>
          <p:cNvSpPr txBox="1">
            <a:spLocks/>
          </p:cNvSpPr>
          <p:nvPr/>
        </p:nvSpPr>
        <p:spPr>
          <a:xfrm>
            <a:off x="5460695" y="1916840"/>
            <a:ext cx="6426505" cy="37505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nb-NO" sz="2400">
                <a:solidFill>
                  <a:schemeClr val="tx2">
                    <a:lumMod val="60000"/>
                    <a:lumOff val="40000"/>
                  </a:schemeClr>
                </a:solidFill>
                <a:latin typeface="Avenir Heavy"/>
              </a:rPr>
              <a:t>•</a:t>
            </a:r>
            <a:r>
              <a:rPr lang="nb-NO" sz="2400">
                <a:latin typeface="Avenir Heavy"/>
              </a:rPr>
              <a:t> Redusering av sensorisk støy og tilpassede  </a:t>
            </a:r>
          </a:p>
          <a:p>
            <a:pPr>
              <a:lnSpc>
                <a:spcPct val="120000"/>
              </a:lnSpc>
            </a:pPr>
            <a:r>
              <a:rPr lang="nb-NO" sz="2400">
                <a:latin typeface="Avenir Heavy"/>
              </a:rPr>
              <a:t>  sanseinntrykk er viktig.</a:t>
            </a:r>
          </a:p>
          <a:p>
            <a:pPr>
              <a:lnSpc>
                <a:spcPct val="120000"/>
              </a:lnSpc>
            </a:pPr>
            <a:endParaRPr lang="nb-NO" sz="2400">
              <a:latin typeface="Avenir Heavy"/>
            </a:endParaRPr>
          </a:p>
          <a:p>
            <a:pPr>
              <a:lnSpc>
                <a:spcPct val="120000"/>
              </a:lnSpc>
            </a:pPr>
            <a:r>
              <a:rPr lang="nb-NO" sz="2400">
                <a:solidFill>
                  <a:schemeClr val="tx2">
                    <a:lumMod val="60000"/>
                    <a:lumOff val="40000"/>
                  </a:schemeClr>
                </a:solidFill>
                <a:latin typeface="Avenir Heavy"/>
              </a:rPr>
              <a:t>•</a:t>
            </a:r>
            <a:r>
              <a:rPr lang="nb-NO" sz="2400">
                <a:latin typeface="Avenir Heavy"/>
              </a:rPr>
              <a:t> Rolige soner i offentlige rom.</a:t>
            </a:r>
          </a:p>
          <a:p>
            <a:pPr>
              <a:lnSpc>
                <a:spcPct val="120000"/>
              </a:lnSpc>
            </a:pPr>
            <a:endParaRPr lang="nb-NO" sz="2400">
              <a:effectLst/>
              <a:latin typeface="Avenir Heavy"/>
            </a:endParaRPr>
          </a:p>
          <a:p>
            <a:pPr>
              <a:lnSpc>
                <a:spcPct val="120000"/>
              </a:lnSpc>
            </a:pPr>
            <a:r>
              <a:rPr lang="nb-NO" sz="2400">
                <a:solidFill>
                  <a:schemeClr val="tx2">
                    <a:lumMod val="60000"/>
                    <a:lumOff val="40000"/>
                  </a:schemeClr>
                </a:solidFill>
                <a:latin typeface="Avenir Heavy"/>
              </a:rPr>
              <a:t>•</a:t>
            </a:r>
            <a:r>
              <a:rPr lang="nb-NO" sz="2400">
                <a:latin typeface="Avenir Heavy"/>
              </a:rPr>
              <a:t> Tilpassede lyd og lyssignaler for varsling.</a:t>
            </a:r>
          </a:p>
          <a:p>
            <a:pPr>
              <a:lnSpc>
                <a:spcPct val="120000"/>
              </a:lnSpc>
            </a:pPr>
            <a:endParaRPr lang="nb-NO" sz="2200">
              <a:effectLst/>
              <a:latin typeface="Avenir" panose="02000503020000020003" pitchFamily="2" charset="0"/>
            </a:endParaRPr>
          </a:p>
        </p:txBody>
      </p:sp>
      <p:pic>
        <p:nvPicPr>
          <p:cNvPr id="14" name="Bilde 13">
            <a:extLst>
              <a:ext uri="{FF2B5EF4-FFF2-40B4-BE49-F238E27FC236}">
                <a16:creationId xmlns:a16="http://schemas.microsoft.com/office/drawing/2014/main" id="{E2C44CC2-B477-C704-C616-78D85981BA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pic>
        <p:nvPicPr>
          <p:cNvPr id="17" name="Bilde 16">
            <a:extLst>
              <a:ext uri="{FF2B5EF4-FFF2-40B4-BE49-F238E27FC236}">
                <a16:creationId xmlns:a16="http://schemas.microsoft.com/office/drawing/2014/main" id="{726DC5E2-8D1B-2825-E90C-83D9BB6FE0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0107" y="756066"/>
            <a:ext cx="4266127" cy="5371553"/>
          </a:xfrm>
          <a:prstGeom prst="rect">
            <a:avLst/>
          </a:prstGeom>
        </p:spPr>
      </p:pic>
      <p:pic>
        <p:nvPicPr>
          <p:cNvPr id="18" name="Bilde 17">
            <a:extLst>
              <a:ext uri="{FF2B5EF4-FFF2-40B4-BE49-F238E27FC236}">
                <a16:creationId xmlns:a16="http://schemas.microsoft.com/office/drawing/2014/main" id="{54733735-F468-5382-5F6B-0F5AED6CBB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4017998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0FF33AA-BF70-A908-F44C-ADECABFB6F4B}"/>
              </a:ext>
            </a:extLst>
          </p:cNvPr>
          <p:cNvSpPr>
            <a:spLocks noGrp="1"/>
          </p:cNvSpPr>
          <p:nvPr>
            <p:ph type="title" idx="4294967295"/>
          </p:nvPr>
        </p:nvSpPr>
        <p:spPr>
          <a:xfrm>
            <a:off x="5173362" y="826757"/>
            <a:ext cx="6429481" cy="1325563"/>
          </a:xfrm>
        </p:spPr>
        <p:txBody>
          <a:bodyPr/>
          <a:lstStyle/>
          <a:p>
            <a:pPr lvl="0">
              <a:lnSpc>
                <a:spcPct val="100000"/>
              </a:lnSpc>
              <a:spcBef>
                <a:spcPts val="0"/>
              </a:spcBef>
            </a:pPr>
            <a:r>
              <a:rPr lang="nb-NO" sz="3600" dirty="0">
                <a:solidFill>
                  <a:prstClr val="black"/>
                </a:solidFill>
                <a:latin typeface="Avenir Medium" panose="02000503020000020003" pitchFamily="2" charset="0"/>
                <a:ea typeface="+mn-ea"/>
                <a:cs typeface="+mn-cs"/>
              </a:rPr>
              <a:t>Tilpasset sosial interaksjon</a:t>
            </a:r>
          </a:p>
        </p:txBody>
      </p:sp>
      <p:sp>
        <p:nvSpPr>
          <p:cNvPr id="5" name="Tittel 1">
            <a:extLst>
              <a:ext uri="{FF2B5EF4-FFF2-40B4-BE49-F238E27FC236}">
                <a16:creationId xmlns:a16="http://schemas.microsoft.com/office/drawing/2014/main" id="{C4FB453B-3888-B9FF-A4ED-C912F6FC9D04}"/>
              </a:ext>
            </a:extLst>
          </p:cNvPr>
          <p:cNvSpPr txBox="1">
            <a:spLocks/>
          </p:cNvSpPr>
          <p:nvPr/>
        </p:nvSpPr>
        <p:spPr>
          <a:xfrm>
            <a:off x="5173362" y="2152320"/>
            <a:ext cx="5989937" cy="3992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latin typeface="Avenir Book" panose="02000503020000020003" pitchFamily="2" charset="0"/>
            </a:endParaRPr>
          </a:p>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Sosial støtte og fadderordninger kan  </a:t>
            </a:r>
          </a:p>
          <a:p>
            <a:pPr>
              <a:lnSpc>
                <a:spcPct val="150000"/>
              </a:lnSpc>
            </a:pPr>
            <a:r>
              <a:rPr lang="nb-NO" sz="2800">
                <a:latin typeface="Avenir Book" panose="02000503020000020003" pitchFamily="2" charset="0"/>
              </a:rPr>
              <a:t>  </a:t>
            </a:r>
            <a:r>
              <a:rPr lang="nb-NO" sz="2800">
                <a:effectLst/>
                <a:latin typeface="Avenir Book" panose="02000503020000020003" pitchFamily="2" charset="0"/>
              </a:rPr>
              <a:t>bidra til trygghet. </a:t>
            </a: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Støttepersoner eller faddere for å  </a:t>
            </a:r>
          </a:p>
          <a:p>
            <a:pPr>
              <a:lnSpc>
                <a:spcPct val="150000"/>
              </a:lnSpc>
            </a:pPr>
            <a:r>
              <a:rPr lang="nb-NO" sz="2800">
                <a:latin typeface="Avenir Book" panose="02000503020000020003" pitchFamily="2" charset="0"/>
              </a:rPr>
              <a:t>   veilede i sosiale settinger.</a:t>
            </a:r>
          </a:p>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T</a:t>
            </a:r>
            <a:r>
              <a:rPr lang="nb-NO" sz="2800">
                <a:latin typeface="Avenir Book" panose="02000503020000020003" pitchFamily="2" charset="0"/>
              </a:rPr>
              <a:t>ydelige retningslinjer for sosial atferd.</a:t>
            </a:r>
            <a:endParaRPr lang="nb-NO" sz="28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25656EA1-BF41-EEB0-D917-F737998571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2" name="Bilde 1">
            <a:extLst>
              <a:ext uri="{FF2B5EF4-FFF2-40B4-BE49-F238E27FC236}">
                <a16:creationId xmlns:a16="http://schemas.microsoft.com/office/drawing/2014/main" id="{BAAE99C9-DFD8-4CB0-F4FA-6F13ED3AED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4846212" cy="6858000"/>
          </a:xfrm>
          <a:prstGeom prst="rect">
            <a:avLst/>
          </a:prstGeom>
        </p:spPr>
      </p:pic>
      <p:pic>
        <p:nvPicPr>
          <p:cNvPr id="9" name="Bilde 8">
            <a:extLst>
              <a:ext uri="{FF2B5EF4-FFF2-40B4-BE49-F238E27FC236}">
                <a16:creationId xmlns:a16="http://schemas.microsoft.com/office/drawing/2014/main" id="{A937020A-D254-8B90-3FC3-6CFB2A1A779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9157" y="730380"/>
            <a:ext cx="4266127" cy="5371553"/>
          </a:xfrm>
          <a:prstGeom prst="rect">
            <a:avLst/>
          </a:prstGeom>
        </p:spPr>
      </p:pic>
    </p:spTree>
    <p:extLst>
      <p:ext uri="{BB962C8B-B14F-4D97-AF65-F5344CB8AC3E}">
        <p14:creationId xmlns:p14="http://schemas.microsoft.com/office/powerpoint/2010/main" val="1774954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6BC572-5A39-98D5-813D-199750D377C8}"/>
              </a:ext>
            </a:extLst>
          </p:cNvPr>
          <p:cNvSpPr>
            <a:spLocks noGrp="1"/>
          </p:cNvSpPr>
          <p:nvPr>
            <p:ph type="title" idx="4294967295"/>
          </p:nvPr>
        </p:nvSpPr>
        <p:spPr>
          <a:xfrm>
            <a:off x="838200" y="731771"/>
            <a:ext cx="10515600" cy="1325563"/>
          </a:xfrm>
        </p:spPr>
        <p:txBody>
          <a:bodyPr/>
          <a:lstStyle/>
          <a:p>
            <a:pPr lvl="0">
              <a:lnSpc>
                <a:spcPct val="100000"/>
              </a:lnSpc>
              <a:spcBef>
                <a:spcPts val="0"/>
              </a:spcBef>
            </a:pPr>
            <a:r>
              <a:rPr lang="nb-NO" sz="4800" b="1" dirty="0">
                <a:solidFill>
                  <a:srgbClr val="6198B0"/>
                </a:solidFill>
                <a:latin typeface="Avenir Black" panose="02000503020000020003" pitchFamily="2" charset="0"/>
                <a:ea typeface="+mn-ea"/>
                <a:cs typeface="+mn-cs"/>
              </a:rPr>
              <a:t>Fleksible løsninger og opplæring</a:t>
            </a:r>
          </a:p>
        </p:txBody>
      </p:sp>
      <p:sp>
        <p:nvSpPr>
          <p:cNvPr id="16" name="Tittel 1">
            <a:extLst>
              <a:ext uri="{FF2B5EF4-FFF2-40B4-BE49-F238E27FC236}">
                <a16:creationId xmlns:a16="http://schemas.microsoft.com/office/drawing/2014/main" id="{EA3C32BA-638E-D153-A757-5B871D829870}"/>
              </a:ext>
            </a:extLst>
          </p:cNvPr>
          <p:cNvSpPr txBox="1">
            <a:spLocks/>
          </p:cNvSpPr>
          <p:nvPr/>
        </p:nvSpPr>
        <p:spPr>
          <a:xfrm>
            <a:off x="721015" y="2057334"/>
            <a:ext cx="8901287" cy="4068895"/>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200" dirty="0">
              <a:effectLst/>
              <a:latin typeface="Avenir Book" panose="02000503020000020003" pitchFamily="2" charset="0"/>
            </a:endParaRPr>
          </a:p>
          <a:p>
            <a:pPr>
              <a:lnSpc>
                <a:spcPct val="150000"/>
              </a:lnSpc>
            </a:pPr>
            <a:endParaRPr lang="nb-NO" sz="2200" dirty="0">
              <a:effectLst/>
              <a:latin typeface="Avenir Book" panose="02000503020000020003" pitchFamily="2" charset="0"/>
            </a:endParaRPr>
          </a:p>
          <a:p>
            <a:pPr>
              <a:lnSpc>
                <a:spcPct val="150000"/>
              </a:lnSpc>
            </a:pPr>
            <a:r>
              <a:rPr lang="nb-NO" sz="4500" dirty="0">
                <a:solidFill>
                  <a:schemeClr val="tx2">
                    <a:lumMod val="60000"/>
                    <a:lumOff val="40000"/>
                  </a:schemeClr>
                </a:solidFill>
                <a:latin typeface="Avenir Heavy" panose="02000503020000020003"/>
              </a:rPr>
              <a:t>•</a:t>
            </a:r>
            <a:r>
              <a:rPr lang="nb-NO" sz="4500" dirty="0">
                <a:latin typeface="Avenir Heavy" panose="02000503020000020003"/>
              </a:rPr>
              <a:t> Tilpasning og fleksibilitet i oppgaver og kommunikasjon er </a:t>
            </a:r>
          </a:p>
          <a:p>
            <a:pPr>
              <a:lnSpc>
                <a:spcPct val="150000"/>
              </a:lnSpc>
            </a:pPr>
            <a:r>
              <a:rPr lang="nb-NO" sz="4500" dirty="0">
                <a:latin typeface="Avenir Heavy" panose="02000503020000020003"/>
              </a:rPr>
              <a:t>   avgjørende.</a:t>
            </a:r>
          </a:p>
          <a:p>
            <a:pPr>
              <a:lnSpc>
                <a:spcPct val="150000"/>
              </a:lnSpc>
            </a:pPr>
            <a:endParaRPr lang="nb-NO" sz="4500" dirty="0">
              <a:latin typeface="Avenir Heavy" panose="02000503020000020003"/>
            </a:endParaRPr>
          </a:p>
          <a:p>
            <a:pPr>
              <a:lnSpc>
                <a:spcPct val="150000"/>
              </a:lnSpc>
            </a:pPr>
            <a:r>
              <a:rPr lang="nb-NO" sz="4500" dirty="0">
                <a:solidFill>
                  <a:schemeClr val="tx2">
                    <a:lumMod val="60000"/>
                    <a:lumOff val="40000"/>
                  </a:schemeClr>
                </a:solidFill>
                <a:latin typeface="Avenir Heavy" panose="02000503020000020003"/>
              </a:rPr>
              <a:t>•</a:t>
            </a:r>
            <a:r>
              <a:rPr lang="nb-NO" sz="4500" dirty="0">
                <a:latin typeface="Avenir Heavy" panose="02000503020000020003"/>
              </a:rPr>
              <a:t> Fleksible løsninger i oppgaver som gir tid og pauser.</a:t>
            </a:r>
          </a:p>
          <a:p>
            <a:pPr>
              <a:lnSpc>
                <a:spcPct val="150000"/>
              </a:lnSpc>
            </a:pPr>
            <a:endParaRPr lang="nb-NO" sz="4500" dirty="0">
              <a:latin typeface="Avenir Heavy" panose="02000503020000020003"/>
            </a:endParaRPr>
          </a:p>
          <a:p>
            <a:pPr>
              <a:lnSpc>
                <a:spcPct val="150000"/>
              </a:lnSpc>
            </a:pPr>
            <a:r>
              <a:rPr lang="nb-NO" sz="4500" dirty="0">
                <a:solidFill>
                  <a:schemeClr val="tx2">
                    <a:lumMod val="60000"/>
                    <a:lumOff val="40000"/>
                  </a:schemeClr>
                </a:solidFill>
                <a:latin typeface="Avenir Heavy" panose="02000503020000020003"/>
              </a:rPr>
              <a:t>•</a:t>
            </a:r>
            <a:r>
              <a:rPr lang="nb-NO" sz="4500" dirty="0">
                <a:latin typeface="Avenir Heavy" panose="02000503020000020003"/>
              </a:rPr>
              <a:t> Alternative former for kommunikasjon som tegn til tale   </a:t>
            </a:r>
          </a:p>
          <a:p>
            <a:pPr>
              <a:lnSpc>
                <a:spcPct val="150000"/>
              </a:lnSpc>
            </a:pPr>
            <a:r>
              <a:rPr lang="nb-NO" sz="4500" dirty="0">
                <a:latin typeface="Avenir Heavy" panose="02000503020000020003"/>
              </a:rPr>
              <a:t>   eller symboler</a:t>
            </a:r>
            <a:endParaRPr lang="nb-NO" sz="4500" dirty="0">
              <a:effectLst/>
              <a:latin typeface="Avenir Heavy" panose="02000503020000020003"/>
            </a:endParaRPr>
          </a:p>
          <a:p>
            <a:pPr>
              <a:lnSpc>
                <a:spcPct val="150000"/>
              </a:lnSpc>
            </a:pPr>
            <a:endParaRPr lang="nb-NO" sz="2200" dirty="0">
              <a:effectLst/>
              <a:latin typeface="Avenir Book" panose="02000503020000020003" pitchFamily="2" charset="0"/>
            </a:endParaRPr>
          </a:p>
          <a:p>
            <a:pPr>
              <a:lnSpc>
                <a:spcPct val="150000"/>
              </a:lnSpc>
            </a:pPr>
            <a:endParaRPr lang="nb-NO" sz="2200" dirty="0">
              <a:effectLst/>
              <a:latin typeface="Avenir Book" panose="02000503020000020003" pitchFamily="2" charset="0"/>
            </a:endParaRPr>
          </a:p>
          <a:p>
            <a:endParaRPr lang="nb-NO" sz="3600" dirty="0">
              <a:effectLst/>
              <a:latin typeface="Avenir Book" panose="02000503020000020003" pitchFamily="2" charset="0"/>
            </a:endParaRPr>
          </a:p>
          <a:p>
            <a:endParaRPr lang="nb-NO" sz="3600" dirty="0">
              <a:latin typeface="Avenir Medium" panose="02000503020000020003" pitchFamily="2" charset="0"/>
            </a:endParaRPr>
          </a:p>
          <a:p>
            <a:endParaRPr lang="nb-NO" sz="3600" dirty="0">
              <a:latin typeface="Avenir Medium" panose="02000503020000020003" pitchFamily="2" charset="0"/>
            </a:endParaRPr>
          </a:p>
        </p:txBody>
      </p:sp>
      <p:pic>
        <p:nvPicPr>
          <p:cNvPr id="15" name="Bilde 14">
            <a:extLst>
              <a:ext uri="{FF2B5EF4-FFF2-40B4-BE49-F238E27FC236}">
                <a16:creationId xmlns:a16="http://schemas.microsoft.com/office/drawing/2014/main" id="{FA866C02-F321-6DF0-1A6E-17ABCE0767A3}"/>
              </a:ext>
              <a:ext uri="{C183D7F6-B498-43B3-948B-1728B52AA6E4}">
                <adec:decorative xmlns:adec="http://schemas.microsoft.com/office/drawing/2017/decorative" val="1"/>
              </a:ext>
            </a:extLst>
          </p:cNvPr>
          <p:cNvPicPr>
            <a:picLocks noChangeAspect="1"/>
          </p:cNvPicPr>
          <p:nvPr/>
        </p:nvPicPr>
        <p:blipFill rotWithShape="1">
          <a:blip r:embed="rId3"/>
          <a:srcRect l="76321"/>
          <a:stretch/>
        </p:blipFill>
        <p:spPr>
          <a:xfrm>
            <a:off x="10171134" y="1028700"/>
            <a:ext cx="2020866" cy="4800600"/>
          </a:xfrm>
          <a:prstGeom prst="rect">
            <a:avLst/>
          </a:prstGeom>
        </p:spPr>
      </p:pic>
    </p:spTree>
    <p:extLst>
      <p:ext uri="{BB962C8B-B14F-4D97-AF65-F5344CB8AC3E}">
        <p14:creationId xmlns:p14="http://schemas.microsoft.com/office/powerpoint/2010/main" val="3824022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p:nvPr/>
        </p:nvSpPr>
        <p:spPr>
          <a:xfrm>
            <a:off x="593593" y="1013812"/>
            <a:ext cx="4986937" cy="4830376"/>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000" b="1">
                <a:solidFill>
                  <a:schemeClr val="tx1"/>
                </a:solidFill>
              </a:rPr>
              <a:t>Syn</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5988423" y="383420"/>
            <a:ext cx="5704113" cy="2709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Hva ser vi etter når det gjelder syn?</a:t>
            </a:r>
          </a:p>
        </p:txBody>
      </p:sp>
      <p:sp>
        <p:nvSpPr>
          <p:cNvPr id="2" name="TekstSylinder 1">
            <a:extLst>
              <a:ext uri="{FF2B5EF4-FFF2-40B4-BE49-F238E27FC236}">
                <a16:creationId xmlns:a16="http://schemas.microsoft.com/office/drawing/2014/main" id="{87B391B4-6655-AEFC-7E9C-F520560BF9C1}"/>
              </a:ext>
            </a:extLst>
          </p:cNvPr>
          <p:cNvSpPr txBox="1"/>
          <p:nvPr/>
        </p:nvSpPr>
        <p:spPr>
          <a:xfrm>
            <a:off x="5852410" y="4028306"/>
            <a:ext cx="5745997" cy="1815882"/>
          </a:xfrm>
          <a:prstGeom prst="rect">
            <a:avLst/>
          </a:prstGeom>
          <a:noFill/>
        </p:spPr>
        <p:txBody>
          <a:bodyPr wrap="none" rtlCol="0">
            <a:spAutoFit/>
          </a:bodyPr>
          <a:lstStyle/>
          <a:p>
            <a:r>
              <a:rPr lang="nb-NO" sz="2800">
                <a:latin typeface="Avenir Heavy" panose="02000503020000020003"/>
              </a:rPr>
              <a:t>Terje André Olsen, FFO</a:t>
            </a:r>
          </a:p>
          <a:p>
            <a:r>
              <a:rPr lang="nb-NO" sz="2800">
                <a:latin typeface="Avenir Heavy" panose="02000503020000020003"/>
              </a:rPr>
              <a:t>Forbundsleder i Norges Blindeforbund</a:t>
            </a:r>
          </a:p>
          <a:p>
            <a:r>
              <a:rPr lang="nb-NO" sz="2800">
                <a:latin typeface="Avenir Heavy" panose="02000503020000020003"/>
              </a:rPr>
              <a:t> </a:t>
            </a:r>
            <a:r>
              <a:rPr lang="nb-NO" sz="2400" kern="100">
                <a:latin typeface="Verdana" panose="020B0604030504040204" pitchFamily="34" charset="0"/>
                <a:ea typeface="Aptos" panose="020B0004020202020204" pitchFamily="34" charset="0"/>
                <a:cs typeface="Times New Roman" panose="02020603050405020304" pitchFamily="18" charset="0"/>
                <a:hlinkClick r:id="rId3"/>
              </a:rPr>
              <a:t>www.blindeforbundet.no</a:t>
            </a:r>
            <a:endParaRPr lang="nb-NO" sz="2400">
              <a:effectLst/>
              <a:latin typeface="Avenir Book" panose="02000503020000020003" pitchFamily="2" charset="0"/>
            </a:endParaRPr>
          </a:p>
          <a:p>
            <a:endParaRPr lang="nb-NO" sz="2800">
              <a:latin typeface="Avenir Heavy" panose="02000503020000020003"/>
            </a:endParaRPr>
          </a:p>
        </p:txBody>
      </p:sp>
    </p:spTree>
    <p:extLst>
      <p:ext uri="{BB962C8B-B14F-4D97-AF65-F5344CB8AC3E}">
        <p14:creationId xmlns:p14="http://schemas.microsoft.com/office/powerpoint/2010/main" val="109394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1645920" y="365126"/>
            <a:ext cx="9707880" cy="1319296"/>
          </a:xfrm>
        </p:spPr>
        <p:txBody>
          <a:bodyPr>
            <a:normAutofit fontScale="90000"/>
          </a:bodyPr>
          <a:lstStyle/>
          <a:p>
            <a:r>
              <a:rPr lang="nb-NO" sz="4800" dirty="0">
                <a:latin typeface="Avenir Medium" panose="02000503020000020003" pitchFamily="2" charset="0"/>
              </a:rPr>
              <a:t>Hva ser vi etter når det gjelder universell utforming og svaksynte og blinde?</a:t>
            </a:r>
          </a:p>
        </p:txBody>
      </p:sp>
      <p:sp>
        <p:nvSpPr>
          <p:cNvPr id="3" name="Plassholder for innhold 2">
            <a:extLst>
              <a:ext uri="{FF2B5EF4-FFF2-40B4-BE49-F238E27FC236}">
                <a16:creationId xmlns:a16="http://schemas.microsoft.com/office/drawing/2014/main" id="{44DC2594-0506-7550-85E0-F2EB5D284EA3}"/>
              </a:ext>
            </a:extLst>
          </p:cNvPr>
          <p:cNvSpPr>
            <a:spLocks noGrp="1"/>
          </p:cNvSpPr>
          <p:nvPr>
            <p:ph sz="half" idx="1"/>
          </p:nvPr>
        </p:nvSpPr>
        <p:spPr/>
        <p:txBody>
          <a:bodyPr>
            <a:normAutofit fontScale="92500"/>
          </a:bodyPr>
          <a:lstStyle/>
          <a:p>
            <a:pPr marL="342900" lvl="0" indent="-342900">
              <a:lnSpc>
                <a:spcPct val="115000"/>
              </a:lnSpc>
              <a:buFont typeface="Symbol" panose="05050102010706020507" pitchFamily="18" charset="2"/>
              <a:buChar char=""/>
            </a:pPr>
            <a:r>
              <a:rPr lang="nb-NO" sz="2800" b="1" kern="100" dirty="0">
                <a:effectLst/>
                <a:latin typeface="Verdana" panose="020B0604030504040204" pitchFamily="34" charset="0"/>
                <a:ea typeface="Aptos" panose="020B0004020202020204" pitchFamily="34" charset="0"/>
                <a:cs typeface="Times New Roman" panose="02020603050405020304" pitchFamily="18" charset="0"/>
              </a:rPr>
              <a:t>Selvstendighet</a:t>
            </a:r>
            <a:r>
              <a:rPr lang="nb-NO" sz="2800" kern="100" dirty="0">
                <a:effectLst/>
                <a:latin typeface="Verdana" panose="020B0604030504040204" pitchFamily="34" charset="0"/>
                <a:ea typeface="Aptos" panose="020B0004020202020204" pitchFamily="34" charset="0"/>
                <a:cs typeface="Times New Roman" panose="02020603050405020304" pitchFamily="18" charset="0"/>
              </a:rPr>
              <a:t> – kunne ta seg frem og benytte seg av tjenester selvstendig som svaksynt eller blind</a:t>
            </a:r>
          </a:p>
          <a:p>
            <a:pPr marL="342900" lvl="0" indent="-342900">
              <a:lnSpc>
                <a:spcPct val="115000"/>
              </a:lnSpc>
              <a:spcAft>
                <a:spcPts val="800"/>
              </a:spcAft>
              <a:buFont typeface="Symbol" panose="05050102010706020507" pitchFamily="18" charset="2"/>
              <a:buChar char=""/>
            </a:pPr>
            <a:r>
              <a:rPr lang="nb-NO" sz="2800" b="1" kern="100" dirty="0">
                <a:effectLst/>
                <a:latin typeface="Verdana" panose="020B0604030504040204" pitchFamily="34" charset="0"/>
                <a:ea typeface="Aptos" panose="020B0004020202020204" pitchFamily="34" charset="0"/>
                <a:cs typeface="Times New Roman" panose="02020603050405020304" pitchFamily="18" charset="0"/>
              </a:rPr>
              <a:t>Sikkerhet</a:t>
            </a:r>
            <a:r>
              <a:rPr lang="nb-NO" sz="2800" kern="100" dirty="0">
                <a:effectLst/>
                <a:latin typeface="Verdana" panose="020B0604030504040204" pitchFamily="34" charset="0"/>
                <a:ea typeface="Aptos" panose="020B0004020202020204" pitchFamily="34" charset="0"/>
                <a:cs typeface="Times New Roman" panose="02020603050405020304" pitchFamily="18" charset="0"/>
              </a:rPr>
              <a:t> – kunne ta seg frem i det offentlige rom uten å være i fare fordi man er svaksynt eller blind.</a:t>
            </a:r>
          </a:p>
          <a:p>
            <a:endParaRPr lang="nb-NO" dirty="0"/>
          </a:p>
        </p:txBody>
      </p:sp>
      <p:sp>
        <p:nvSpPr>
          <p:cNvPr id="5" name="Plassholder for innhold 4">
            <a:extLst>
              <a:ext uri="{FF2B5EF4-FFF2-40B4-BE49-F238E27FC236}">
                <a16:creationId xmlns:a16="http://schemas.microsoft.com/office/drawing/2014/main" id="{96FAF526-FA01-FCC1-9558-F59E48D6FAE9}"/>
              </a:ext>
            </a:extLst>
          </p:cNvPr>
          <p:cNvSpPr>
            <a:spLocks noGrp="1"/>
          </p:cNvSpPr>
          <p:nvPr>
            <p:ph sz="half" idx="2"/>
          </p:nvPr>
        </p:nvSpPr>
        <p:spPr/>
        <p:txBody>
          <a:bodyPr>
            <a:normAutofit fontScale="92500"/>
          </a:bodyPr>
          <a:lstStyle/>
          <a:p>
            <a:endParaRPr lang="nb-NO" sz="2600" kern="100" dirty="0">
              <a:latin typeface="Verdana" panose="020B0604030504040204" pitchFamily="34" charset="0"/>
              <a:cs typeface="Times New Roman" panose="02020603050405020304" pitchFamily="18" charset="0"/>
            </a:endParaRPr>
          </a:p>
          <a:p>
            <a:pPr marL="0" indent="0">
              <a:buNone/>
            </a:pPr>
            <a:endParaRPr lang="nb-NO" sz="2600" kern="100" dirty="0">
              <a:latin typeface="Verdana" panose="020B0604030504040204" pitchFamily="34" charset="0"/>
              <a:cs typeface="Times New Roman" panose="02020603050405020304" pitchFamily="18" charset="0"/>
            </a:endParaRPr>
          </a:p>
          <a:p>
            <a:pPr marL="0" indent="0" algn="ctr">
              <a:buNone/>
            </a:pPr>
            <a:r>
              <a:rPr lang="nb-NO" sz="3900" kern="100" dirty="0">
                <a:latin typeface="Verdana" panose="020B0604030504040204" pitchFamily="34" charset="0"/>
                <a:cs typeface="Times New Roman" panose="02020603050405020304" pitchFamily="18" charset="0"/>
              </a:rPr>
              <a:t>Inne</a:t>
            </a:r>
          </a:p>
          <a:p>
            <a:pPr marL="0" indent="0" algn="ctr">
              <a:buNone/>
            </a:pPr>
            <a:r>
              <a:rPr lang="nb-NO" sz="3900" kern="100" dirty="0">
                <a:latin typeface="Verdana" panose="020B0604030504040204" pitchFamily="34" charset="0"/>
                <a:cs typeface="Times New Roman" panose="02020603050405020304" pitchFamily="18" charset="0"/>
              </a:rPr>
              <a:t>Ute</a:t>
            </a:r>
          </a:p>
          <a:p>
            <a:pPr marL="0" indent="0" algn="ctr">
              <a:buNone/>
            </a:pPr>
            <a:r>
              <a:rPr lang="nb-NO" sz="3900" kern="100" dirty="0">
                <a:latin typeface="Verdana" panose="020B0604030504040204" pitchFamily="34" charset="0"/>
                <a:cs typeface="Times New Roman" panose="02020603050405020304" pitchFamily="18" charset="0"/>
              </a:rPr>
              <a:t>Informasjon</a:t>
            </a:r>
          </a:p>
        </p:txBody>
      </p:sp>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690433"/>
            <a:ext cx="572015" cy="572015"/>
          </a:xfrm>
          <a:prstGeom prst="rect">
            <a:avLst/>
          </a:prstGeom>
        </p:spPr>
      </p:pic>
    </p:spTree>
    <p:extLst>
      <p:ext uri="{BB962C8B-B14F-4D97-AF65-F5344CB8AC3E}">
        <p14:creationId xmlns:p14="http://schemas.microsoft.com/office/powerpoint/2010/main" val="3648827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2E755A-2CC3-42E7-C1C1-F99C8B7319C1}"/>
              </a:ext>
            </a:extLst>
          </p:cNvPr>
          <p:cNvSpPr>
            <a:spLocks noGrp="1"/>
          </p:cNvSpPr>
          <p:nvPr>
            <p:ph type="title" idx="4294967295"/>
          </p:nvPr>
        </p:nvSpPr>
        <p:spPr>
          <a:xfrm>
            <a:off x="5138842" y="72641"/>
            <a:ext cx="6548333" cy="1325563"/>
          </a:xfrm>
        </p:spPr>
        <p:txBody>
          <a:bodyPr/>
          <a:lstStyle/>
          <a:p>
            <a:pPr lvl="0">
              <a:lnSpc>
                <a:spcPct val="100000"/>
              </a:lnSpc>
              <a:spcBef>
                <a:spcPts val="0"/>
              </a:spcBef>
            </a:pPr>
            <a:r>
              <a:rPr lang="nb-NO" sz="3600" dirty="0">
                <a:solidFill>
                  <a:prstClr val="black"/>
                </a:solidFill>
                <a:latin typeface="Avenir Medium" panose="02000503020000020003" pitchFamily="2" charset="0"/>
                <a:ea typeface="+mn-ea"/>
                <a:cs typeface="+mn-cs"/>
              </a:rPr>
              <a:t>Utendørsområdet</a:t>
            </a:r>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5138842" y="1600200"/>
            <a:ext cx="6548333" cy="4924425"/>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dirty="0">
              <a:latin typeface="Avenir Book" panose="02000503020000020003" pitchFamily="2" charset="0"/>
            </a:endParaRPr>
          </a:p>
          <a:p>
            <a:pPr>
              <a:lnSpc>
                <a:spcPct val="150000"/>
              </a:lnSpc>
            </a:pPr>
            <a:endParaRPr lang="nb-NO" sz="5500" dirty="0">
              <a:solidFill>
                <a:schemeClr val="tx2">
                  <a:lumMod val="60000"/>
                  <a:lumOff val="40000"/>
                </a:schemeClr>
              </a:solidFill>
              <a:effectLst/>
              <a:latin typeface="Avenir Book" panose="02000503020000020003" pitchFamily="2" charset="0"/>
            </a:endParaRPr>
          </a:p>
          <a:p>
            <a:pPr marL="342900" lvl="0" indent="-342900">
              <a:lnSpc>
                <a:spcPct val="115000"/>
              </a:lnSpc>
              <a:buFont typeface="Symbol" panose="05050102010706020507" pitchFamily="18" charset="2"/>
              <a:buChar char=""/>
            </a:pPr>
            <a:r>
              <a:rPr lang="nb-NO" sz="5500" b="1" kern="100" dirty="0" err="1">
                <a:latin typeface="Verdana" panose="020B0604030504040204" pitchFamily="34" charset="0"/>
                <a:ea typeface="Aptos" panose="020B0004020202020204" pitchFamily="34" charset="0"/>
                <a:cs typeface="Times New Roman" panose="02020603050405020304" pitchFamily="18" charset="0"/>
              </a:rPr>
              <a:t>Ledelinjer</a:t>
            </a:r>
            <a:r>
              <a:rPr lang="nb-NO" sz="5500" kern="100" dirty="0">
                <a:latin typeface="Verdana" panose="020B0604030504040204" pitchFamily="34" charset="0"/>
                <a:ea typeface="Aptos" panose="020B0004020202020204" pitchFamily="34" charset="0"/>
                <a:cs typeface="Times New Roman" panose="02020603050405020304" pitchFamily="18" charset="0"/>
              </a:rPr>
              <a:t> – Spesielt viktig på store områder, eller steder der man ønsker å dirigere hvor flyten skal gå.</a:t>
            </a:r>
          </a:p>
          <a:p>
            <a:pPr marL="342900" lvl="0" indent="-342900">
              <a:lnSpc>
                <a:spcPct val="115000"/>
              </a:lnSpc>
              <a:buFont typeface="Symbol" panose="05050102010706020507" pitchFamily="18" charset="2"/>
              <a:buChar char=""/>
            </a:pPr>
            <a:r>
              <a:rPr lang="nb-NO" sz="5500" b="1" kern="100" dirty="0">
                <a:latin typeface="Verdana" panose="020B0604030504040204" pitchFamily="34" charset="0"/>
                <a:ea typeface="Aptos" panose="020B0004020202020204" pitchFamily="34" charset="0"/>
                <a:cs typeface="Times New Roman" panose="02020603050405020304" pitchFamily="18" charset="0"/>
              </a:rPr>
              <a:t>Klar bane </a:t>
            </a:r>
            <a:r>
              <a:rPr lang="nb-NO" sz="5500" kern="100" dirty="0">
                <a:latin typeface="Verdana" panose="020B0604030504040204" pitchFamily="34" charset="0"/>
                <a:ea typeface="Aptos" panose="020B0004020202020204" pitchFamily="34" charset="0"/>
                <a:cs typeface="Times New Roman" panose="02020603050405020304" pitchFamily="18" charset="0"/>
              </a:rPr>
              <a:t>– Unngå hindringer der det er naturlig å gå. 2,25m fri høyde.</a:t>
            </a:r>
          </a:p>
          <a:p>
            <a:pPr marL="342900" indent="-342900">
              <a:lnSpc>
                <a:spcPct val="115000"/>
              </a:lnSpc>
              <a:buFont typeface="Symbol" panose="05050102010706020507" pitchFamily="18" charset="2"/>
              <a:buChar char=""/>
            </a:pPr>
            <a:r>
              <a:rPr lang="nb-NO" sz="5500" b="1" kern="100" dirty="0">
                <a:latin typeface="Verdana" panose="020B0604030504040204" pitchFamily="34" charset="0"/>
                <a:ea typeface="Aptos" panose="020B0004020202020204" pitchFamily="34" charset="0"/>
                <a:cs typeface="Times New Roman" panose="02020603050405020304" pitchFamily="18" charset="0"/>
              </a:rPr>
              <a:t>Nivåforskjeller</a:t>
            </a:r>
            <a:r>
              <a:rPr lang="nb-NO" sz="5500" kern="100" dirty="0">
                <a:latin typeface="Verdana" panose="020B0604030504040204" pitchFamily="34" charset="0"/>
                <a:ea typeface="Aptos" panose="020B0004020202020204" pitchFamily="34" charset="0"/>
                <a:cs typeface="Times New Roman" panose="02020603050405020304" pitchFamily="18" charset="0"/>
              </a:rPr>
              <a:t> – må sikres så man ikke faller. (Eks. sittetrapper)</a:t>
            </a:r>
          </a:p>
          <a:p>
            <a:pPr marL="342900" lvl="0" indent="-342900">
              <a:lnSpc>
                <a:spcPct val="115000"/>
              </a:lnSpc>
              <a:buFont typeface="Symbol" panose="05050102010706020507" pitchFamily="18" charset="2"/>
              <a:buChar char=""/>
            </a:pPr>
            <a:r>
              <a:rPr lang="nb-NO" sz="5500" b="1" kern="100" dirty="0">
                <a:effectLst/>
                <a:latin typeface="Verdana" panose="020B0604030504040204" pitchFamily="34" charset="0"/>
                <a:ea typeface="Aptos" panose="020B0004020202020204" pitchFamily="34" charset="0"/>
                <a:cs typeface="Times New Roman" panose="02020603050405020304" pitchFamily="18" charset="0"/>
              </a:rPr>
              <a:t>Trapper</a:t>
            </a:r>
            <a:r>
              <a:rPr lang="nb-NO" sz="5500" kern="100" dirty="0">
                <a:effectLst/>
                <a:latin typeface="Verdana" panose="020B0604030504040204" pitchFamily="34" charset="0"/>
                <a:ea typeface="Aptos" panose="020B0004020202020204" pitchFamily="34" charset="0"/>
                <a:cs typeface="Times New Roman" panose="02020603050405020304" pitchFamily="18" charset="0"/>
              </a:rPr>
              <a:t> – Markering av trinn med kontrastfarge og varselfelt (knotter) før og etter trapp. Eller kanskje ikke trapp i det hele tatt. Håndledere.</a:t>
            </a:r>
          </a:p>
          <a:p>
            <a:pPr marL="342900" lvl="0" indent="-342900">
              <a:lnSpc>
                <a:spcPct val="115000"/>
              </a:lnSpc>
              <a:buFont typeface="Symbol" panose="05050102010706020507" pitchFamily="18" charset="2"/>
              <a:buChar char=""/>
            </a:pPr>
            <a:r>
              <a:rPr lang="nb-NO" sz="5500" b="1" kern="100" dirty="0">
                <a:effectLst/>
                <a:latin typeface="Verdana" panose="020B0604030504040204" pitchFamily="34" charset="0"/>
                <a:ea typeface="Aptos" panose="020B0004020202020204" pitchFamily="34" charset="0"/>
                <a:cs typeface="Times New Roman" panose="02020603050405020304" pitchFamily="18" charset="0"/>
              </a:rPr>
              <a:t>Gangfelt</a:t>
            </a:r>
            <a:r>
              <a:rPr lang="nb-NO" sz="5500" kern="100" dirty="0">
                <a:effectLst/>
                <a:latin typeface="Verdana" panose="020B0604030504040204" pitchFamily="34" charset="0"/>
                <a:ea typeface="Aptos" panose="020B0004020202020204" pitchFamily="34" charset="0"/>
                <a:cs typeface="Times New Roman" panose="02020603050405020304" pitchFamily="18" charset="0"/>
              </a:rPr>
              <a:t> – </a:t>
            </a:r>
            <a:r>
              <a:rPr lang="nb-NO" sz="5500" kern="100" dirty="0" err="1">
                <a:effectLst/>
                <a:latin typeface="Verdana" panose="020B0604030504040204" pitchFamily="34" charset="0"/>
                <a:ea typeface="Aptos" panose="020B0004020202020204" pitchFamily="34" charset="0"/>
                <a:cs typeface="Times New Roman" panose="02020603050405020304" pitchFamily="18" charset="0"/>
              </a:rPr>
              <a:t>Ledelinjer</a:t>
            </a:r>
            <a:r>
              <a:rPr lang="nb-NO" sz="5500" kern="100" dirty="0">
                <a:effectLst/>
                <a:latin typeface="Verdana" panose="020B0604030504040204" pitchFamily="34" charset="0"/>
                <a:ea typeface="Aptos" panose="020B0004020202020204" pitchFamily="34" charset="0"/>
                <a:cs typeface="Times New Roman" panose="02020603050405020304" pitchFamily="18" charset="0"/>
              </a:rPr>
              <a:t> inn mot gangfelt – varselfelt før man kommer til gaten, så det er mulig å kjenne når man er i gaten. Bruke Sebrastriper. Lyd i lyskryss.</a:t>
            </a:r>
          </a:p>
          <a:p>
            <a:pPr marL="342900" lvl="0" indent="-342900">
              <a:lnSpc>
                <a:spcPct val="115000"/>
              </a:lnSpc>
              <a:buFont typeface="Symbol" panose="05050102010706020507" pitchFamily="18" charset="2"/>
              <a:buChar char=""/>
            </a:pPr>
            <a:r>
              <a:rPr lang="nb-NO" sz="5500" b="1" kern="100" dirty="0">
                <a:effectLst/>
                <a:latin typeface="Verdana" panose="020B0604030504040204" pitchFamily="34" charset="0"/>
                <a:ea typeface="Aptos" panose="020B0004020202020204" pitchFamily="34" charset="0"/>
                <a:cs typeface="Times New Roman" panose="02020603050405020304" pitchFamily="18" charset="0"/>
              </a:rPr>
              <a:t>Skille ulike trafikantgrupper </a:t>
            </a:r>
            <a:r>
              <a:rPr lang="nb-NO" sz="5500" kern="100" dirty="0">
                <a:effectLst/>
                <a:latin typeface="Verdana" panose="020B0604030504040204" pitchFamily="34" charset="0"/>
                <a:ea typeface="Aptos" panose="020B0004020202020204" pitchFamily="34" charset="0"/>
                <a:cs typeface="Times New Roman" panose="02020603050405020304" pitchFamily="18" charset="0"/>
              </a:rPr>
              <a:t>(Syklende, gående, kjørende)</a:t>
            </a:r>
          </a:p>
          <a:p>
            <a:pPr>
              <a:lnSpc>
                <a:spcPct val="150000"/>
              </a:lnSpc>
            </a:pPr>
            <a:endParaRPr lang="nb-NO" sz="5100" dirty="0">
              <a:effectLst/>
              <a:latin typeface="Avenir Book" panose="02000503020000020003" pitchFamily="2" charset="0"/>
            </a:endParaRPr>
          </a:p>
          <a:p>
            <a:endParaRPr lang="nb-NO" sz="3600" dirty="0">
              <a:effectLst/>
              <a:latin typeface="Avenir Book" panose="02000503020000020003" pitchFamily="2" charset="0"/>
            </a:endParaRPr>
          </a:p>
          <a:p>
            <a:endParaRPr lang="nb-NO" sz="3600" dirty="0">
              <a:latin typeface="Avenir Medium" panose="02000503020000020003" pitchFamily="2" charset="0"/>
            </a:endParaRPr>
          </a:p>
          <a:p>
            <a:endParaRPr lang="nb-NO" sz="3600" dirty="0">
              <a:latin typeface="Avenir Medium" panose="02000503020000020003" pitchFamily="2" charset="0"/>
            </a:endParaRPr>
          </a:p>
        </p:txBody>
      </p:sp>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pic>
        <p:nvPicPr>
          <p:cNvPr id="4" name="Bilde 3" descr="Bildet viser ledelinjer som leder fram til et gangfelt og som fortsetter ettter gangfeltet.">
            <a:extLst>
              <a:ext uri="{FF2B5EF4-FFF2-40B4-BE49-F238E27FC236}">
                <a16:creationId xmlns:a16="http://schemas.microsoft.com/office/drawing/2014/main" id="{EB88682E-5987-C3BD-27FC-9D6BDF877C5D}"/>
              </a:ext>
            </a:extLst>
          </p:cNvPr>
          <p:cNvPicPr>
            <a:picLocks noChangeAspect="1"/>
          </p:cNvPicPr>
          <p:nvPr/>
        </p:nvPicPr>
        <p:blipFill>
          <a:blip r:embed="rId4"/>
          <a:srcRect/>
          <a:stretch/>
        </p:blipFill>
        <p:spPr>
          <a:xfrm rot="5400000">
            <a:off x="95240" y="2239563"/>
            <a:ext cx="5295900" cy="2385256"/>
          </a:xfrm>
          <a:prstGeom prst="rect">
            <a:avLst/>
          </a:prstGeom>
        </p:spPr>
      </p:pic>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6646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2E755A-2CC3-42E7-C1C1-F99C8B7319C1}"/>
              </a:ext>
            </a:extLst>
          </p:cNvPr>
          <p:cNvSpPr>
            <a:spLocks noGrp="1"/>
          </p:cNvSpPr>
          <p:nvPr>
            <p:ph type="title" idx="4294967295"/>
          </p:nvPr>
        </p:nvSpPr>
        <p:spPr>
          <a:xfrm>
            <a:off x="4371630" y="-103021"/>
            <a:ext cx="6548333" cy="1325563"/>
          </a:xfrm>
        </p:spPr>
        <p:txBody>
          <a:bodyPr/>
          <a:lstStyle/>
          <a:p>
            <a:pPr lvl="0">
              <a:lnSpc>
                <a:spcPct val="100000"/>
              </a:lnSpc>
              <a:spcBef>
                <a:spcPts val="0"/>
              </a:spcBef>
            </a:pPr>
            <a:r>
              <a:rPr lang="nb-NO" sz="3600" dirty="0">
                <a:solidFill>
                  <a:prstClr val="black"/>
                </a:solidFill>
                <a:latin typeface="Avenir Medium" panose="02000503020000020003" pitchFamily="2" charset="0"/>
                <a:ea typeface="+mn-ea"/>
                <a:cs typeface="+mn-cs"/>
              </a:rPr>
              <a:t>Publikumsbygg og </a:t>
            </a:r>
            <a:r>
              <a:rPr lang="nb-NO" sz="3600" dirty="0" err="1">
                <a:solidFill>
                  <a:prstClr val="black"/>
                </a:solidFill>
                <a:latin typeface="Avenir Medium" panose="02000503020000020003" pitchFamily="2" charset="0"/>
                <a:ea typeface="+mn-ea"/>
                <a:cs typeface="+mn-cs"/>
              </a:rPr>
              <a:t>inneområder</a:t>
            </a:r>
            <a:endParaRPr lang="nb-NO" sz="3600" dirty="0">
              <a:solidFill>
                <a:prstClr val="black"/>
              </a:solidFill>
              <a:latin typeface="Avenir Medium" panose="02000503020000020003" pitchFamily="2" charset="0"/>
              <a:ea typeface="+mn-ea"/>
              <a:cs typeface="+mn-cs"/>
            </a:endParaRPr>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4555671" y="1094014"/>
            <a:ext cx="7636329" cy="5430611"/>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dirty="0">
              <a:latin typeface="Avenir Book" panose="02000503020000020003" pitchFamily="2" charset="0"/>
            </a:endParaRP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Inngangsparti</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 Knapper i stedet for touchpanel, markering med stor skrift og punktskrift. God kontrast, </a:t>
            </a:r>
            <a:r>
              <a:rPr lang="nb-NO" sz="7400" kern="100" dirty="0" err="1">
                <a:effectLst/>
                <a:latin typeface="Verdana" panose="020B0604030504040204" pitchFamily="34" charset="0"/>
                <a:ea typeface="Aptos" panose="020B0004020202020204" pitchFamily="34" charset="0"/>
                <a:cs typeface="Times New Roman" panose="02020603050405020304" pitchFamily="18" charset="0"/>
              </a:rPr>
              <a:t>ledelinjer</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slik at man finner inngangen.</a:t>
            </a: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Døråpnere</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må ha kontrastfarger og være i nærheten av døren, men ikke slik at man støter sammen med døren.</a:t>
            </a: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Skilt</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 Stor skrift, god kontrast og punktskrift der man faktisk kommer til.</a:t>
            </a: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Besøksregistrering</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må være mulig om man ikke ser. Universelt utformede løsninger eller bemanning.</a:t>
            </a: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Lys</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 Godt lys, gode kontraster ikke motlys/blending.</a:t>
            </a: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Inventar og møbler </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må stå i kontrast til gulv og vegger.</a:t>
            </a: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Trapper</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 Markering med kontrastfarger ytterst på trinn og bruk av varselsfelt. Håndledere.</a:t>
            </a:r>
          </a:p>
          <a:p>
            <a:pPr marL="342900" lvl="0" indent="-342900">
              <a:lnSpc>
                <a:spcPct val="115000"/>
              </a:lnSpc>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Heis</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 knapper for hver etasje, markering med punkt, talende annonsering av etasjer.</a:t>
            </a:r>
          </a:p>
          <a:p>
            <a:pPr marL="342900" lvl="0" indent="-342900">
              <a:lnSpc>
                <a:spcPct val="115000"/>
              </a:lnSpc>
              <a:spcAft>
                <a:spcPts val="800"/>
              </a:spcAft>
              <a:buFont typeface="Symbol" panose="05050102010706020507" pitchFamily="18" charset="2"/>
              <a:buChar char=""/>
            </a:pPr>
            <a:r>
              <a:rPr lang="nb-NO" sz="7400" b="1" kern="100" dirty="0">
                <a:effectLst/>
                <a:latin typeface="Verdana" panose="020B0604030504040204" pitchFamily="34" charset="0"/>
                <a:ea typeface="Aptos" panose="020B0004020202020204" pitchFamily="34" charset="0"/>
                <a:cs typeface="Times New Roman" panose="02020603050405020304" pitchFamily="18" charset="0"/>
              </a:rPr>
              <a:t>God Akustikk </a:t>
            </a:r>
            <a:r>
              <a:rPr lang="nb-NO" sz="7400" kern="100" dirty="0">
                <a:effectLst/>
                <a:latin typeface="Verdana" panose="020B0604030504040204" pitchFamily="34" charset="0"/>
                <a:ea typeface="Aptos" panose="020B0004020202020204" pitchFamily="34" charset="0"/>
                <a:cs typeface="Times New Roman" panose="02020603050405020304" pitchFamily="18" charset="0"/>
              </a:rPr>
              <a:t>– Gjør det lettere å høre hverandre og å orientere seg.</a:t>
            </a:r>
          </a:p>
          <a:p>
            <a:pPr>
              <a:lnSpc>
                <a:spcPct val="150000"/>
              </a:lnSpc>
            </a:pPr>
            <a:endParaRPr lang="nb-NO" sz="2800" dirty="0">
              <a:effectLst/>
              <a:latin typeface="Avenir Book" panose="02000503020000020003" pitchFamily="2" charset="0"/>
            </a:endParaRPr>
          </a:p>
          <a:p>
            <a:endParaRPr lang="nb-NO" sz="3600" dirty="0">
              <a:effectLst/>
              <a:latin typeface="Avenir Book" panose="02000503020000020003" pitchFamily="2" charset="0"/>
            </a:endParaRPr>
          </a:p>
          <a:p>
            <a:endParaRPr lang="nb-NO" sz="3600" dirty="0">
              <a:latin typeface="Avenir Medium" panose="02000503020000020003" pitchFamily="2" charset="0"/>
            </a:endParaRPr>
          </a:p>
          <a:p>
            <a:endParaRPr lang="nb-NO" sz="3600" dirty="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4371631" cy="6858000"/>
          </a:xfrm>
          <a:prstGeom prst="rect">
            <a:avLst/>
          </a:prstGeom>
        </p:spPr>
      </p:pic>
      <p:pic>
        <p:nvPicPr>
          <p:cNvPr id="14" name="Bilde 13" descr="Bildet viser bilde av en besøkregisrering. Disse må være mulig å betjene om man ikke ser.">
            <a:extLst>
              <a:ext uri="{FF2B5EF4-FFF2-40B4-BE49-F238E27FC236}">
                <a16:creationId xmlns:a16="http://schemas.microsoft.com/office/drawing/2014/main" id="{0A242919-C61F-2F96-C386-E4D7C9E5C143}"/>
              </a:ext>
            </a:extLst>
          </p:cNvPr>
          <p:cNvPicPr>
            <a:picLocks noChangeAspect="1"/>
          </p:cNvPicPr>
          <p:nvPr/>
        </p:nvPicPr>
        <p:blipFill>
          <a:blip r:embed="rId5"/>
          <a:srcRect l="31105" r="22321"/>
          <a:stretch/>
        </p:blipFill>
        <p:spPr>
          <a:xfrm rot="5400000">
            <a:off x="718916" y="1400549"/>
            <a:ext cx="3628725" cy="3676703"/>
          </a:xfrm>
          <a:prstGeom prst="rect">
            <a:avLst/>
          </a:prstGeom>
        </p:spPr>
      </p:pic>
    </p:spTree>
    <p:extLst>
      <p:ext uri="{BB962C8B-B14F-4D97-AF65-F5344CB8AC3E}">
        <p14:creationId xmlns:p14="http://schemas.microsoft.com/office/powerpoint/2010/main" val="398598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2E755A-2CC3-42E7-C1C1-F99C8B7319C1}"/>
              </a:ext>
            </a:extLst>
          </p:cNvPr>
          <p:cNvSpPr>
            <a:spLocks noGrp="1"/>
          </p:cNvSpPr>
          <p:nvPr>
            <p:ph type="title" idx="4294967295"/>
          </p:nvPr>
        </p:nvSpPr>
        <p:spPr>
          <a:xfrm>
            <a:off x="5253142" y="562070"/>
            <a:ext cx="6548333" cy="1325563"/>
          </a:xfrm>
        </p:spPr>
        <p:txBody>
          <a:bodyPr/>
          <a:lstStyle/>
          <a:p>
            <a:pPr lvl="0">
              <a:lnSpc>
                <a:spcPct val="100000"/>
              </a:lnSpc>
              <a:spcBef>
                <a:spcPts val="0"/>
              </a:spcBef>
            </a:pPr>
            <a:r>
              <a:rPr lang="nb-NO" sz="3600" dirty="0">
                <a:solidFill>
                  <a:prstClr val="black"/>
                </a:solidFill>
                <a:latin typeface="Avenir Medium" panose="02000503020000020003" pitchFamily="2" charset="0"/>
                <a:ea typeface="+mn-ea"/>
                <a:cs typeface="+mn-cs"/>
              </a:rPr>
              <a:t>Informasjon</a:t>
            </a:r>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5253142" y="2227634"/>
            <a:ext cx="6434033" cy="4296991"/>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latin typeface="Avenir Book" panose="02000503020000020003" pitchFamily="2" charset="0"/>
            </a:endParaRPr>
          </a:p>
          <a:p>
            <a:pPr marL="342900" lvl="0" indent="-342900">
              <a:lnSpc>
                <a:spcPct val="115000"/>
              </a:lnSpc>
              <a:buFont typeface="Symbol" panose="05050102010706020507" pitchFamily="18" charset="2"/>
              <a:buChar char=""/>
            </a:pPr>
            <a:r>
              <a:rPr lang="nb-NO" sz="2800" b="1" kern="100">
                <a:effectLst/>
                <a:latin typeface="Verdana" panose="020B0604030504040204" pitchFamily="34" charset="0"/>
                <a:ea typeface="Aptos" panose="020B0004020202020204" pitchFamily="34" charset="0"/>
                <a:cs typeface="Times New Roman" panose="02020603050405020304" pitchFamily="18" charset="0"/>
              </a:rPr>
              <a:t>Ikke bare visuelt </a:t>
            </a:r>
            <a:r>
              <a:rPr lang="nb-NO" sz="2800" kern="100">
                <a:effectLst/>
                <a:latin typeface="Verdana" panose="020B0604030504040204" pitchFamily="34" charset="0"/>
                <a:ea typeface="Aptos" panose="020B0004020202020204" pitchFamily="34" charset="0"/>
                <a:cs typeface="Times New Roman" panose="02020603050405020304" pitchFamily="18" charset="0"/>
              </a:rPr>
              <a:t>- Informasjon må gis på lyd i tillegg til vanlig skrift.</a:t>
            </a:r>
          </a:p>
          <a:p>
            <a:pPr marL="342900" lvl="0" indent="-342900">
              <a:lnSpc>
                <a:spcPct val="115000"/>
              </a:lnSpc>
              <a:buFont typeface="Symbol" panose="05050102010706020507" pitchFamily="18" charset="2"/>
              <a:buChar char=""/>
            </a:pPr>
            <a:r>
              <a:rPr lang="nb-NO" sz="2800" b="1" kern="100">
                <a:effectLst/>
                <a:latin typeface="Verdana" panose="020B0604030504040204" pitchFamily="34" charset="0"/>
                <a:ea typeface="Aptos" panose="020B0004020202020204" pitchFamily="34" charset="0"/>
                <a:cs typeface="Times New Roman" panose="02020603050405020304" pitchFamily="18" charset="0"/>
              </a:rPr>
              <a:t>Filmer må </a:t>
            </a:r>
            <a:r>
              <a:rPr lang="nb-NO" sz="2800" b="1" kern="100" err="1">
                <a:effectLst/>
                <a:latin typeface="Verdana" panose="020B0604030504040204" pitchFamily="34" charset="0"/>
                <a:ea typeface="Aptos" panose="020B0004020202020204" pitchFamily="34" charset="0"/>
                <a:cs typeface="Times New Roman" panose="02020603050405020304" pitchFamily="18" charset="0"/>
              </a:rPr>
              <a:t>synstolkes</a:t>
            </a:r>
            <a:r>
              <a:rPr lang="nb-NO" sz="2800" b="1" kern="100">
                <a:effectLst/>
                <a:latin typeface="Verdana" panose="020B0604030504040204" pitchFamily="34" charset="0"/>
                <a:ea typeface="Aptos" panose="020B0004020202020204" pitchFamily="34" charset="0"/>
                <a:cs typeface="Times New Roman" panose="02020603050405020304" pitchFamily="18" charset="0"/>
              </a:rPr>
              <a:t> </a:t>
            </a:r>
            <a:r>
              <a:rPr lang="nb-NO" sz="2800" kern="100">
                <a:effectLst/>
                <a:latin typeface="Verdana" panose="020B0604030504040204" pitchFamily="34" charset="0"/>
                <a:ea typeface="Aptos" panose="020B0004020202020204" pitchFamily="34" charset="0"/>
                <a:cs typeface="Times New Roman" panose="02020603050405020304" pitchFamily="18" charset="0"/>
              </a:rPr>
              <a:t>- så man får med seg budskapet</a:t>
            </a:r>
          </a:p>
          <a:p>
            <a:pPr marL="342900" lvl="0" indent="-342900">
              <a:lnSpc>
                <a:spcPct val="115000"/>
              </a:lnSpc>
              <a:buFont typeface="Symbol" panose="05050102010706020507" pitchFamily="18" charset="2"/>
              <a:buChar char=""/>
            </a:pPr>
            <a:r>
              <a:rPr lang="nb-NO" sz="2800" b="1" kern="100">
                <a:effectLst/>
                <a:latin typeface="Verdana" panose="020B0604030504040204" pitchFamily="34" charset="0"/>
                <a:ea typeface="Aptos" panose="020B0004020202020204" pitchFamily="34" charset="0"/>
                <a:cs typeface="Times New Roman" panose="02020603050405020304" pitchFamily="18" charset="0"/>
              </a:rPr>
              <a:t>Presentasjoner må beskrives </a:t>
            </a:r>
            <a:r>
              <a:rPr lang="nb-NO" sz="2800" kern="100">
                <a:effectLst/>
                <a:latin typeface="Verdana" panose="020B0604030504040204" pitchFamily="34" charset="0"/>
                <a:ea typeface="Aptos" panose="020B0004020202020204" pitchFamily="34" charset="0"/>
                <a:cs typeface="Times New Roman" panose="02020603050405020304" pitchFamily="18" charset="0"/>
              </a:rPr>
              <a:t>når de vises frem. Hvis du sier hva som står, så fortell det.</a:t>
            </a:r>
          </a:p>
          <a:p>
            <a:pPr marL="342900" lvl="0" indent="-342900">
              <a:lnSpc>
                <a:spcPct val="115000"/>
              </a:lnSpc>
              <a:buFont typeface="Symbol" panose="05050102010706020507" pitchFamily="18" charset="2"/>
              <a:buChar char=""/>
            </a:pPr>
            <a:endParaRPr lang="nb-NO" sz="2800" kern="10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nb-NO" sz="2800" b="1" kern="100">
                <a:effectLst/>
                <a:latin typeface="Verdana" panose="020B0604030504040204" pitchFamily="34" charset="0"/>
                <a:ea typeface="Aptos" panose="020B0004020202020204" pitchFamily="34" charset="0"/>
                <a:cs typeface="Times New Roman" panose="02020603050405020304" pitchFamily="18" charset="0"/>
              </a:rPr>
              <a:t>Tenk</a:t>
            </a:r>
            <a:r>
              <a:rPr lang="nb-NO" sz="2800" kern="100">
                <a:effectLst/>
                <a:latin typeface="Verdana" panose="020B0604030504040204" pitchFamily="34" charset="0"/>
                <a:ea typeface="Aptos" panose="020B0004020202020204" pitchFamily="34" charset="0"/>
                <a:cs typeface="Times New Roman" panose="02020603050405020304" pitchFamily="18" charset="0"/>
              </a:rPr>
              <a:t>, vil de som ikke ser kunne motta informasjonen?</a:t>
            </a:r>
          </a:p>
          <a:p>
            <a:pPr marL="342900" lvl="0" indent="-342900">
              <a:lnSpc>
                <a:spcPct val="115000"/>
              </a:lnSpc>
              <a:spcAft>
                <a:spcPts val="800"/>
              </a:spcAft>
              <a:buFont typeface="Symbol" panose="05050102010706020507" pitchFamily="18" charset="2"/>
              <a:buChar char=""/>
            </a:pPr>
            <a:endParaRPr lang="nb-NO" sz="2800" kern="10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nb-NO" sz="2800" b="1" kern="100">
                <a:latin typeface="Verdana" panose="020B0604030504040204" pitchFamily="34" charset="0"/>
                <a:ea typeface="Aptos" panose="020B0004020202020204" pitchFamily="34" charset="0"/>
                <a:cs typeface="Times New Roman" panose="02020603050405020304" pitchFamily="18" charset="0"/>
              </a:rPr>
              <a:t>Mer informasjon </a:t>
            </a:r>
            <a:r>
              <a:rPr lang="nb-NO" sz="2800" kern="100">
                <a:latin typeface="Verdana" panose="020B0604030504040204" pitchFamily="34" charset="0"/>
                <a:ea typeface="Aptos" panose="020B0004020202020204" pitchFamily="34" charset="0"/>
                <a:cs typeface="Times New Roman" panose="02020603050405020304" pitchFamily="18" charset="0"/>
              </a:rPr>
              <a:t>om universell utforming og syn på </a:t>
            </a:r>
            <a:r>
              <a:rPr lang="nb-NO" sz="2800" kern="100">
                <a:latin typeface="Verdana" panose="020B0604030504040204" pitchFamily="34" charset="0"/>
                <a:ea typeface="Aptos" panose="020B0004020202020204" pitchFamily="34" charset="0"/>
                <a:cs typeface="Times New Roman" panose="02020603050405020304" pitchFamily="18" charset="0"/>
                <a:hlinkClick r:id="rId3"/>
              </a:rPr>
              <a:t>www.blindeforbundet.no</a:t>
            </a:r>
            <a:endParaRPr lang="nb-NO" sz="2800">
              <a:effectLst/>
              <a:latin typeface="Avenir Book" panose="02000503020000020003" pitchFamily="2" charset="0"/>
            </a:endParaRPr>
          </a:p>
          <a:p>
            <a:endParaRPr lang="nb-NO" sz="36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 y="0"/>
            <a:ext cx="4846212" cy="6858000"/>
          </a:xfrm>
          <a:prstGeom prst="rect">
            <a:avLst/>
          </a:prstGeom>
        </p:spPr>
      </p:pic>
      <p:pic>
        <p:nvPicPr>
          <p:cNvPr id="14" name="Bilde 13" descr="Bildet viser en betalingsautomat. Disse må være tilgjengelig for alle.">
            <a:extLst>
              <a:ext uri="{FF2B5EF4-FFF2-40B4-BE49-F238E27FC236}">
                <a16:creationId xmlns:a16="http://schemas.microsoft.com/office/drawing/2014/main" id="{0A242919-C61F-2F96-C386-E4D7C9E5C143}"/>
              </a:ext>
            </a:extLst>
          </p:cNvPr>
          <p:cNvPicPr>
            <a:picLocks noChangeAspect="1"/>
          </p:cNvPicPr>
          <p:nvPr/>
        </p:nvPicPr>
        <p:blipFill>
          <a:blip r:embed="rId6"/>
          <a:srcRect/>
          <a:stretch/>
        </p:blipFill>
        <p:spPr>
          <a:xfrm rot="5400000">
            <a:off x="95240" y="1446228"/>
            <a:ext cx="5295900" cy="3971925"/>
          </a:xfrm>
          <a:prstGeom prst="rect">
            <a:avLst/>
          </a:prstGeom>
        </p:spPr>
      </p:pic>
    </p:spTree>
    <p:extLst>
      <p:ext uri="{BB962C8B-B14F-4D97-AF65-F5344CB8AC3E}">
        <p14:creationId xmlns:p14="http://schemas.microsoft.com/office/powerpoint/2010/main" val="4287193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1F1453D-5AAC-9BFD-7684-B6EE339873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6725" y="535332"/>
            <a:ext cx="572015" cy="572015"/>
          </a:xfrm>
          <a:prstGeom prst="rect">
            <a:avLst/>
          </a:prstGeom>
        </p:spPr>
      </p:pic>
      <p:sp>
        <p:nvSpPr>
          <p:cNvPr id="2" name="Tittel 1">
            <a:extLst>
              <a:ext uri="{FF2B5EF4-FFF2-40B4-BE49-F238E27FC236}">
                <a16:creationId xmlns:a16="http://schemas.microsoft.com/office/drawing/2014/main" id="{0817D677-3FCA-CADB-7629-F5FFADE5501F}"/>
              </a:ext>
            </a:extLst>
          </p:cNvPr>
          <p:cNvSpPr>
            <a:spLocks noGrp="1"/>
          </p:cNvSpPr>
          <p:nvPr>
            <p:ph type="title" idx="4294967295"/>
          </p:nvPr>
        </p:nvSpPr>
        <p:spPr>
          <a:xfrm>
            <a:off x="1314450" y="0"/>
            <a:ext cx="10515600" cy="1325563"/>
          </a:xfrm>
        </p:spPr>
        <p:txBody>
          <a:bodyPr>
            <a:normAutofit/>
          </a:bodyPr>
          <a:lstStyle/>
          <a:p>
            <a:pPr lvl="0">
              <a:lnSpc>
                <a:spcPct val="100000"/>
              </a:lnSpc>
              <a:spcBef>
                <a:spcPts val="0"/>
              </a:spcBef>
            </a:pPr>
            <a:r>
              <a:rPr lang="nb-NO" sz="4000" dirty="0">
                <a:solidFill>
                  <a:prstClr val="black"/>
                </a:solidFill>
                <a:latin typeface="Avenir Medium" panose="02000503020000020003" pitchFamily="2" charset="0"/>
                <a:ea typeface="+mn-ea"/>
                <a:cs typeface="+mn-cs"/>
              </a:rPr>
              <a:t>Kapittel 6.2 og 7.2 Universell utforming</a:t>
            </a:r>
          </a:p>
        </p:txBody>
      </p:sp>
      <p:pic>
        <p:nvPicPr>
          <p:cNvPr id="4" name="Bilde 3" descr="Dette er et bilde av nettsiden til Gode råd, kapittel 6. Det viser hvilke temaområder som er aktuelle for kommunale råd: Plan og budsjett, universell utforming, folkehelse, arbeid, barnehage, skole, voksenopplæring, bolig fritid og sosiale aktiviteter, familier med funksjonshemmede barn, helse- og omsorgstjenester, samferdsel.  ">
            <a:extLst>
              <a:ext uri="{FF2B5EF4-FFF2-40B4-BE49-F238E27FC236}">
                <a16:creationId xmlns:a16="http://schemas.microsoft.com/office/drawing/2014/main" id="{784C096E-58B1-1A2A-115A-B8C1E6226F84}"/>
              </a:ext>
            </a:extLst>
          </p:cNvPr>
          <p:cNvPicPr>
            <a:picLocks noChangeAspect="1"/>
          </p:cNvPicPr>
          <p:nvPr/>
        </p:nvPicPr>
        <p:blipFill rotWithShape="1">
          <a:blip r:embed="rId4"/>
          <a:srcRect r="13261"/>
          <a:stretch/>
        </p:blipFill>
        <p:spPr>
          <a:xfrm>
            <a:off x="4478060" y="1107347"/>
            <a:ext cx="7351990" cy="5476658"/>
          </a:xfrm>
          <a:prstGeom prst="rect">
            <a:avLst/>
          </a:prstGeom>
        </p:spPr>
      </p:pic>
      <p:sp>
        <p:nvSpPr>
          <p:cNvPr id="5" name="TekstSylinder 4">
            <a:extLst>
              <a:ext uri="{FF2B5EF4-FFF2-40B4-BE49-F238E27FC236}">
                <a16:creationId xmlns:a16="http://schemas.microsoft.com/office/drawing/2014/main" id="{FA555AAE-A7AC-DB1A-1613-99E7297EA4DB}"/>
              </a:ext>
            </a:extLst>
          </p:cNvPr>
          <p:cNvSpPr txBox="1"/>
          <p:nvPr/>
        </p:nvSpPr>
        <p:spPr>
          <a:xfrm>
            <a:off x="571758" y="2413337"/>
            <a:ext cx="2219068" cy="2031325"/>
          </a:xfrm>
          <a:prstGeom prst="rect">
            <a:avLst/>
          </a:prstGeom>
          <a:noFill/>
        </p:spPr>
        <p:txBody>
          <a:bodyPr wrap="square" rtlCol="0">
            <a:spAutoFit/>
          </a:bodyPr>
          <a:lstStyle/>
          <a:p>
            <a:r>
              <a:rPr lang="nb-NO">
                <a:hlinkClick r:id="rId5"/>
              </a:rPr>
              <a:t>Lenke til kapittel 6.2 Universell utforming</a:t>
            </a:r>
            <a:endParaRPr lang="nb-NO"/>
          </a:p>
          <a:p>
            <a:endParaRPr lang="nb-NO"/>
          </a:p>
          <a:p>
            <a:endParaRPr lang="nb-NO"/>
          </a:p>
          <a:p>
            <a:r>
              <a:rPr lang="nb-NO">
                <a:hlinkClick r:id="rId6"/>
              </a:rPr>
              <a:t>Lenke til kapittel 7.2 Universell utforming</a:t>
            </a:r>
            <a:endParaRPr lang="nb-NO"/>
          </a:p>
          <a:p>
            <a:endParaRPr lang="nb-NO"/>
          </a:p>
        </p:txBody>
      </p:sp>
    </p:spTree>
    <p:extLst>
      <p:ext uri="{BB962C8B-B14F-4D97-AF65-F5344CB8AC3E}">
        <p14:creationId xmlns:p14="http://schemas.microsoft.com/office/powerpoint/2010/main" val="1822713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p:nvPr/>
        </p:nvSpPr>
        <p:spPr>
          <a:xfrm>
            <a:off x="269677" y="289370"/>
            <a:ext cx="4953628" cy="4511499"/>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000" b="1">
                <a:solidFill>
                  <a:schemeClr val="tx1"/>
                </a:solidFill>
              </a:rPr>
              <a:t>Hørsel</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3807707" y="3974933"/>
            <a:ext cx="5704113" cy="2709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Hva ser vi etter når det gjelder hørsel?</a:t>
            </a:r>
          </a:p>
        </p:txBody>
      </p:sp>
      <p:pic>
        <p:nvPicPr>
          <p:cNvPr id="3" name="Plassholder for bilde 7" descr="Bilde der to personer spiller sjakk. Den vi ser bakfra har cochleaimplantat">
            <a:extLst>
              <a:ext uri="{FF2B5EF4-FFF2-40B4-BE49-F238E27FC236}">
                <a16:creationId xmlns:a16="http://schemas.microsoft.com/office/drawing/2014/main" id="{6EC2B5C9-DD9C-2CC2-9A28-2EDCC4FE5164}"/>
              </a:ext>
              <a:ext uri="{C183D7F6-B498-43B3-948B-1728B52AA6E4}">
                <adec:decorative xmlns:adec="http://schemas.microsoft.com/office/drawing/2017/decorative" val="0"/>
              </a:ext>
            </a:extLst>
          </p:cNvPr>
          <p:cNvPicPr>
            <a:picLocks noChangeAspect="1"/>
          </p:cNvPicPr>
          <p:nvPr/>
        </p:nvPicPr>
        <p:blipFill>
          <a:blip r:embed="rId3"/>
          <a:srcRect l="12841" r="12841"/>
          <a:stretch>
            <a:fillRect/>
          </a:stretch>
        </p:blipFill>
        <p:spPr>
          <a:xfrm>
            <a:off x="6518687" y="0"/>
            <a:ext cx="5673313" cy="5090240"/>
          </a:xfrm>
          <a:custGeom>
            <a:avLst/>
            <a:gdLst>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5055085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400783 w 5663952"/>
              <a:gd name="connsiteY3" fmla="*/ 4335238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2891 w 5676843"/>
              <a:gd name="connsiteY0" fmla="*/ 0 h 5055085"/>
              <a:gd name="connsiteX1" fmla="*/ 5676843 w 5676843"/>
              <a:gd name="connsiteY1" fmla="*/ 0 h 5055085"/>
              <a:gd name="connsiteX2" fmla="*/ 5676843 w 5676843"/>
              <a:gd name="connsiteY2" fmla="*/ 5055085 h 5055085"/>
              <a:gd name="connsiteX3" fmla="*/ 1277486 w 5676843"/>
              <a:gd name="connsiteY3" fmla="*/ 3916949 h 5055085"/>
              <a:gd name="connsiteX4" fmla="*/ 12891 w 5676843"/>
              <a:gd name="connsiteY4" fmla="*/ 0 h 5055085"/>
              <a:gd name="connsiteX0" fmla="*/ 10019 w 5673971"/>
              <a:gd name="connsiteY0" fmla="*/ 0 h 5055085"/>
              <a:gd name="connsiteX1" fmla="*/ 5673971 w 5673971"/>
              <a:gd name="connsiteY1" fmla="*/ 0 h 5055085"/>
              <a:gd name="connsiteX2" fmla="*/ 5673971 w 5673971"/>
              <a:gd name="connsiteY2" fmla="*/ 5055085 h 5055085"/>
              <a:gd name="connsiteX3" fmla="*/ 1274614 w 5673971"/>
              <a:gd name="connsiteY3" fmla="*/ 3916949 h 5055085"/>
              <a:gd name="connsiteX4" fmla="*/ 10019 w 5673971"/>
              <a:gd name="connsiteY4" fmla="*/ 0 h 5055085"/>
              <a:gd name="connsiteX0" fmla="*/ 12890 w 5676842"/>
              <a:gd name="connsiteY0" fmla="*/ 0 h 5055085"/>
              <a:gd name="connsiteX1" fmla="*/ 5676842 w 5676842"/>
              <a:gd name="connsiteY1" fmla="*/ 0 h 5055085"/>
              <a:gd name="connsiteX2" fmla="*/ 5676842 w 5676842"/>
              <a:gd name="connsiteY2" fmla="*/ 5055085 h 5055085"/>
              <a:gd name="connsiteX3" fmla="*/ 1277485 w 5676842"/>
              <a:gd name="connsiteY3" fmla="*/ 3916949 h 5055085"/>
              <a:gd name="connsiteX4" fmla="*/ 12890 w 5676842"/>
              <a:gd name="connsiteY4" fmla="*/ 0 h 5055085"/>
              <a:gd name="connsiteX0" fmla="*/ 9062 w 5673014"/>
              <a:gd name="connsiteY0" fmla="*/ 0 h 5055085"/>
              <a:gd name="connsiteX1" fmla="*/ 5673014 w 5673014"/>
              <a:gd name="connsiteY1" fmla="*/ 0 h 5055085"/>
              <a:gd name="connsiteX2" fmla="*/ 5673014 w 5673014"/>
              <a:gd name="connsiteY2" fmla="*/ 5055085 h 5055085"/>
              <a:gd name="connsiteX3" fmla="*/ 1273657 w 5673014"/>
              <a:gd name="connsiteY3" fmla="*/ 3916949 h 5055085"/>
              <a:gd name="connsiteX4" fmla="*/ 9062 w 5673014"/>
              <a:gd name="connsiteY4" fmla="*/ 0 h 5055085"/>
              <a:gd name="connsiteX0" fmla="*/ 13475 w 5677427"/>
              <a:gd name="connsiteY0" fmla="*/ 0 h 5055085"/>
              <a:gd name="connsiteX1" fmla="*/ 5677427 w 5677427"/>
              <a:gd name="connsiteY1" fmla="*/ 0 h 5055085"/>
              <a:gd name="connsiteX2" fmla="*/ 5677427 w 5677427"/>
              <a:gd name="connsiteY2" fmla="*/ 5055085 h 5055085"/>
              <a:gd name="connsiteX3" fmla="*/ 1112700 w 5677427"/>
              <a:gd name="connsiteY3" fmla="*/ 3771035 h 5055085"/>
              <a:gd name="connsiteX4" fmla="*/ 13475 w 5677427"/>
              <a:gd name="connsiteY4" fmla="*/ 0 h 5055085"/>
              <a:gd name="connsiteX0" fmla="*/ 21035 w 5684987"/>
              <a:gd name="connsiteY0" fmla="*/ 0 h 5055085"/>
              <a:gd name="connsiteX1" fmla="*/ 5684987 w 5684987"/>
              <a:gd name="connsiteY1" fmla="*/ 0 h 5055085"/>
              <a:gd name="connsiteX2" fmla="*/ 5684987 w 5684987"/>
              <a:gd name="connsiteY2" fmla="*/ 5055085 h 5055085"/>
              <a:gd name="connsiteX3" fmla="*/ 1120260 w 5684987"/>
              <a:gd name="connsiteY3" fmla="*/ 3771035 h 5055085"/>
              <a:gd name="connsiteX4" fmla="*/ 21035 w 5684987"/>
              <a:gd name="connsiteY4" fmla="*/ 0 h 5055085"/>
              <a:gd name="connsiteX0" fmla="*/ 13476 w 5677428"/>
              <a:gd name="connsiteY0" fmla="*/ 0 h 5055085"/>
              <a:gd name="connsiteX1" fmla="*/ 5677428 w 5677428"/>
              <a:gd name="connsiteY1" fmla="*/ 0 h 5055085"/>
              <a:gd name="connsiteX2" fmla="*/ 5677428 w 5677428"/>
              <a:gd name="connsiteY2" fmla="*/ 5055085 h 5055085"/>
              <a:gd name="connsiteX3" fmla="*/ 1112701 w 5677428"/>
              <a:gd name="connsiteY3" fmla="*/ 3771035 h 5055085"/>
              <a:gd name="connsiteX4" fmla="*/ 13476 w 5677428"/>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7392 w 5681344"/>
              <a:gd name="connsiteY0" fmla="*/ 0 h 5055085"/>
              <a:gd name="connsiteX1" fmla="*/ 5681344 w 5681344"/>
              <a:gd name="connsiteY1" fmla="*/ 0 h 5055085"/>
              <a:gd name="connsiteX2" fmla="*/ 5681344 w 5681344"/>
              <a:gd name="connsiteY2" fmla="*/ 5055085 h 5055085"/>
              <a:gd name="connsiteX3" fmla="*/ 1116617 w 5681344"/>
              <a:gd name="connsiteY3" fmla="*/ 3771035 h 5055085"/>
              <a:gd name="connsiteX4" fmla="*/ 17392 w 5681344"/>
              <a:gd name="connsiteY4" fmla="*/ 0 h 5055085"/>
              <a:gd name="connsiteX0" fmla="*/ 13706 w 5677658"/>
              <a:gd name="connsiteY0" fmla="*/ 0 h 5055085"/>
              <a:gd name="connsiteX1" fmla="*/ 5677658 w 5677658"/>
              <a:gd name="connsiteY1" fmla="*/ 0 h 5055085"/>
              <a:gd name="connsiteX2" fmla="*/ 5677658 w 5677658"/>
              <a:gd name="connsiteY2" fmla="*/ 5055085 h 5055085"/>
              <a:gd name="connsiteX3" fmla="*/ 1190752 w 5677658"/>
              <a:gd name="connsiteY3" fmla="*/ 3839129 h 5055085"/>
              <a:gd name="connsiteX4" fmla="*/ 13706 w 56776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874 w 5671826"/>
              <a:gd name="connsiteY0" fmla="*/ 0 h 5055085"/>
              <a:gd name="connsiteX1" fmla="*/ 5671826 w 5671826"/>
              <a:gd name="connsiteY1" fmla="*/ 0 h 5055085"/>
              <a:gd name="connsiteX2" fmla="*/ 5671826 w 5671826"/>
              <a:gd name="connsiteY2" fmla="*/ 5055085 h 5055085"/>
              <a:gd name="connsiteX3" fmla="*/ 1165465 w 5671826"/>
              <a:gd name="connsiteY3" fmla="*/ 3839129 h 5055085"/>
              <a:gd name="connsiteX4" fmla="*/ 7874 w 5671826"/>
              <a:gd name="connsiteY4" fmla="*/ 0 h 5055085"/>
              <a:gd name="connsiteX0" fmla="*/ 14496 w 5678448"/>
              <a:gd name="connsiteY0" fmla="*/ 0 h 5055085"/>
              <a:gd name="connsiteX1" fmla="*/ 5678448 w 5678448"/>
              <a:gd name="connsiteY1" fmla="*/ 0 h 5055085"/>
              <a:gd name="connsiteX2" fmla="*/ 5678448 w 5678448"/>
              <a:gd name="connsiteY2" fmla="*/ 5055085 h 5055085"/>
              <a:gd name="connsiteX3" fmla="*/ 1172087 w 5678448"/>
              <a:gd name="connsiteY3" fmla="*/ 3839129 h 5055085"/>
              <a:gd name="connsiteX4" fmla="*/ 14496 w 5678448"/>
              <a:gd name="connsiteY4" fmla="*/ 0 h 5055085"/>
              <a:gd name="connsiteX0" fmla="*/ 10095 w 5674047"/>
              <a:gd name="connsiteY0" fmla="*/ 0 h 5055085"/>
              <a:gd name="connsiteX1" fmla="*/ 5674047 w 5674047"/>
              <a:gd name="connsiteY1" fmla="*/ 0 h 5055085"/>
              <a:gd name="connsiteX2" fmla="*/ 5674047 w 5674047"/>
              <a:gd name="connsiteY2" fmla="*/ 5055085 h 5055085"/>
              <a:gd name="connsiteX3" fmla="*/ 1167686 w 5674047"/>
              <a:gd name="connsiteY3" fmla="*/ 3839129 h 5055085"/>
              <a:gd name="connsiteX4" fmla="*/ 10095 w 5674047"/>
              <a:gd name="connsiteY4" fmla="*/ 0 h 5055085"/>
              <a:gd name="connsiteX0" fmla="*/ 7365 w 5671317"/>
              <a:gd name="connsiteY0" fmla="*/ 0 h 5055085"/>
              <a:gd name="connsiteX1" fmla="*/ 5671317 w 5671317"/>
              <a:gd name="connsiteY1" fmla="*/ 0 h 5055085"/>
              <a:gd name="connsiteX2" fmla="*/ 5671317 w 5671317"/>
              <a:gd name="connsiteY2" fmla="*/ 5055085 h 5055085"/>
              <a:gd name="connsiteX3" fmla="*/ 1164956 w 5671317"/>
              <a:gd name="connsiteY3" fmla="*/ 3839129 h 5055085"/>
              <a:gd name="connsiteX4" fmla="*/ 7365 w 5671317"/>
              <a:gd name="connsiteY4" fmla="*/ 0 h 5055085"/>
              <a:gd name="connsiteX0" fmla="*/ 12090 w 5676042"/>
              <a:gd name="connsiteY0" fmla="*/ 0 h 5055085"/>
              <a:gd name="connsiteX1" fmla="*/ 5676042 w 5676042"/>
              <a:gd name="connsiteY1" fmla="*/ 0 h 5055085"/>
              <a:gd name="connsiteX2" fmla="*/ 5676042 w 5676042"/>
              <a:gd name="connsiteY2" fmla="*/ 5055085 h 5055085"/>
              <a:gd name="connsiteX3" fmla="*/ 936217 w 5676042"/>
              <a:gd name="connsiteY3" fmla="*/ 3518116 h 5055085"/>
              <a:gd name="connsiteX4" fmla="*/ 12090 w 5676042"/>
              <a:gd name="connsiteY4" fmla="*/ 0 h 5055085"/>
              <a:gd name="connsiteX0" fmla="*/ 11246 w 5675198"/>
              <a:gd name="connsiteY0" fmla="*/ 0 h 5055085"/>
              <a:gd name="connsiteX1" fmla="*/ 5675198 w 5675198"/>
              <a:gd name="connsiteY1" fmla="*/ 0 h 5055085"/>
              <a:gd name="connsiteX2" fmla="*/ 5675198 w 5675198"/>
              <a:gd name="connsiteY2" fmla="*/ 5055085 h 5055085"/>
              <a:gd name="connsiteX3" fmla="*/ 935373 w 5675198"/>
              <a:gd name="connsiteY3" fmla="*/ 3518116 h 5055085"/>
              <a:gd name="connsiteX4" fmla="*/ 11246 w 5675198"/>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089497 w 5663952"/>
              <a:gd name="connsiteY3" fmla="*/ 3751580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60533"/>
              <a:gd name="connsiteX1" fmla="*/ 5663952 w 5663952"/>
              <a:gd name="connsiteY1" fmla="*/ 0 h 5060533"/>
              <a:gd name="connsiteX2" fmla="*/ 5663952 w 5663952"/>
              <a:gd name="connsiteY2" fmla="*/ 5055085 h 5060533"/>
              <a:gd name="connsiteX3" fmla="*/ 1235412 w 5663952"/>
              <a:gd name="connsiteY3" fmla="*/ 3946133 h 5060533"/>
              <a:gd name="connsiteX4" fmla="*/ 0 w 5663952"/>
              <a:gd name="connsiteY4" fmla="*/ 0 h 5060533"/>
              <a:gd name="connsiteX0" fmla="*/ 0 w 5663952"/>
              <a:gd name="connsiteY0" fmla="*/ 0 h 5059649"/>
              <a:gd name="connsiteX1" fmla="*/ 5663952 w 5663952"/>
              <a:gd name="connsiteY1" fmla="*/ 0 h 5059649"/>
              <a:gd name="connsiteX2" fmla="*/ 5663952 w 5663952"/>
              <a:gd name="connsiteY2" fmla="*/ 5055085 h 5059649"/>
              <a:gd name="connsiteX3" fmla="*/ 1235412 w 5663952"/>
              <a:gd name="connsiteY3" fmla="*/ 3946133 h 5059649"/>
              <a:gd name="connsiteX4" fmla="*/ 0 w 5663952"/>
              <a:gd name="connsiteY4" fmla="*/ 0 h 5059649"/>
              <a:gd name="connsiteX0" fmla="*/ 0 w 5663952"/>
              <a:gd name="connsiteY0" fmla="*/ 0 h 5058988"/>
              <a:gd name="connsiteX1" fmla="*/ 5663952 w 5663952"/>
              <a:gd name="connsiteY1" fmla="*/ 0 h 5058988"/>
              <a:gd name="connsiteX2" fmla="*/ 5663952 w 5663952"/>
              <a:gd name="connsiteY2" fmla="*/ 5055085 h 5058988"/>
              <a:gd name="connsiteX3" fmla="*/ 1235412 w 5663952"/>
              <a:gd name="connsiteY3" fmla="*/ 3946133 h 5058988"/>
              <a:gd name="connsiteX4" fmla="*/ 0 w 5663952"/>
              <a:gd name="connsiteY4" fmla="*/ 0 h 5058988"/>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0 w 5663952"/>
              <a:gd name="connsiteY0" fmla="*/ 0 h 5064199"/>
              <a:gd name="connsiteX1" fmla="*/ 5663952 w 5663952"/>
              <a:gd name="connsiteY1" fmla="*/ 0 h 5064199"/>
              <a:gd name="connsiteX2" fmla="*/ 5663952 w 5663952"/>
              <a:gd name="connsiteY2" fmla="*/ 5055085 h 5064199"/>
              <a:gd name="connsiteX3" fmla="*/ 0 w 5663952"/>
              <a:gd name="connsiteY3" fmla="*/ 0 h 5064199"/>
              <a:gd name="connsiteX0" fmla="*/ 0 w 5663952"/>
              <a:gd name="connsiteY0" fmla="*/ 0 h 5070500"/>
              <a:gd name="connsiteX1" fmla="*/ 5663952 w 5663952"/>
              <a:gd name="connsiteY1" fmla="*/ 0 h 5070500"/>
              <a:gd name="connsiteX2" fmla="*/ 5663952 w 5663952"/>
              <a:gd name="connsiteY2" fmla="*/ 5055085 h 5070500"/>
              <a:gd name="connsiteX3" fmla="*/ 0 w 5663952"/>
              <a:gd name="connsiteY3" fmla="*/ 0 h 5070500"/>
              <a:gd name="connsiteX0" fmla="*/ 0 w 5663952"/>
              <a:gd name="connsiteY0" fmla="*/ 0 h 5070646"/>
              <a:gd name="connsiteX1" fmla="*/ 5663952 w 5663952"/>
              <a:gd name="connsiteY1" fmla="*/ 0 h 5070646"/>
              <a:gd name="connsiteX2" fmla="*/ 5663952 w 5663952"/>
              <a:gd name="connsiteY2" fmla="*/ 5055085 h 5070646"/>
              <a:gd name="connsiteX3" fmla="*/ 0 w 5663952"/>
              <a:gd name="connsiteY3" fmla="*/ 0 h 5070646"/>
              <a:gd name="connsiteX0" fmla="*/ 0 w 5663952"/>
              <a:gd name="connsiteY0" fmla="*/ 0 h 5069090"/>
              <a:gd name="connsiteX1" fmla="*/ 5663952 w 5663952"/>
              <a:gd name="connsiteY1" fmla="*/ 0 h 5069090"/>
              <a:gd name="connsiteX2" fmla="*/ 5663952 w 5663952"/>
              <a:gd name="connsiteY2" fmla="*/ 5055085 h 5069090"/>
              <a:gd name="connsiteX3" fmla="*/ 0 w 5663952"/>
              <a:gd name="connsiteY3" fmla="*/ 0 h 5069090"/>
              <a:gd name="connsiteX0" fmla="*/ 0 w 5663952"/>
              <a:gd name="connsiteY0" fmla="*/ 0 h 5073756"/>
              <a:gd name="connsiteX1" fmla="*/ 5663952 w 5663952"/>
              <a:gd name="connsiteY1" fmla="*/ 0 h 5073756"/>
              <a:gd name="connsiteX2" fmla="*/ 5663952 w 5663952"/>
              <a:gd name="connsiteY2" fmla="*/ 5055085 h 5073756"/>
              <a:gd name="connsiteX3" fmla="*/ 0 w 5663952"/>
              <a:gd name="connsiteY3" fmla="*/ 0 h 5073756"/>
              <a:gd name="connsiteX0" fmla="*/ 0 w 5663952"/>
              <a:gd name="connsiteY0" fmla="*/ 0 h 5094353"/>
              <a:gd name="connsiteX1" fmla="*/ 5663952 w 5663952"/>
              <a:gd name="connsiteY1" fmla="*/ 0 h 5094353"/>
              <a:gd name="connsiteX2" fmla="*/ 5663952 w 5663952"/>
              <a:gd name="connsiteY2" fmla="*/ 5055085 h 5094353"/>
              <a:gd name="connsiteX3" fmla="*/ 0 w 5663952"/>
              <a:gd name="connsiteY3" fmla="*/ 0 h 5094353"/>
              <a:gd name="connsiteX0" fmla="*/ 20155 w 5684107"/>
              <a:gd name="connsiteY0" fmla="*/ 0 h 5089841"/>
              <a:gd name="connsiteX1" fmla="*/ 5684107 w 5684107"/>
              <a:gd name="connsiteY1" fmla="*/ 0 h 5089841"/>
              <a:gd name="connsiteX2" fmla="*/ 5684107 w 5684107"/>
              <a:gd name="connsiteY2" fmla="*/ 5055085 h 5089841"/>
              <a:gd name="connsiteX3" fmla="*/ 20155 w 5684107"/>
              <a:gd name="connsiteY3" fmla="*/ 0 h 5089841"/>
              <a:gd name="connsiteX0" fmla="*/ 4274 w 5668226"/>
              <a:gd name="connsiteY0" fmla="*/ 0 h 5088362"/>
              <a:gd name="connsiteX1" fmla="*/ 5668226 w 5668226"/>
              <a:gd name="connsiteY1" fmla="*/ 0 h 5088362"/>
              <a:gd name="connsiteX2" fmla="*/ 5668226 w 5668226"/>
              <a:gd name="connsiteY2" fmla="*/ 5055085 h 5088362"/>
              <a:gd name="connsiteX3" fmla="*/ 4274 w 5668226"/>
              <a:gd name="connsiteY3" fmla="*/ 0 h 5088362"/>
              <a:gd name="connsiteX0" fmla="*/ 0 w 5663952"/>
              <a:gd name="connsiteY0" fmla="*/ 0 h 5098351"/>
              <a:gd name="connsiteX1" fmla="*/ 5663952 w 5663952"/>
              <a:gd name="connsiteY1" fmla="*/ 0 h 5098351"/>
              <a:gd name="connsiteX2" fmla="*/ 5663952 w 5663952"/>
              <a:gd name="connsiteY2" fmla="*/ 5055085 h 5098351"/>
              <a:gd name="connsiteX3" fmla="*/ 0 w 5663952"/>
              <a:gd name="connsiteY3" fmla="*/ 0 h 5098351"/>
              <a:gd name="connsiteX0" fmla="*/ 0 w 5663952"/>
              <a:gd name="connsiteY0" fmla="*/ 0 h 5065455"/>
              <a:gd name="connsiteX1" fmla="*/ 5663952 w 5663952"/>
              <a:gd name="connsiteY1" fmla="*/ 0 h 5065455"/>
              <a:gd name="connsiteX2" fmla="*/ 5663952 w 5663952"/>
              <a:gd name="connsiteY2" fmla="*/ 5055085 h 5065455"/>
              <a:gd name="connsiteX3" fmla="*/ 0 w 5663952"/>
              <a:gd name="connsiteY3" fmla="*/ 0 h 5065455"/>
              <a:gd name="connsiteX0" fmla="*/ 0 w 5663952"/>
              <a:gd name="connsiteY0" fmla="*/ 0 h 5088966"/>
              <a:gd name="connsiteX1" fmla="*/ 5663952 w 5663952"/>
              <a:gd name="connsiteY1" fmla="*/ 0 h 5088966"/>
              <a:gd name="connsiteX2" fmla="*/ 5663952 w 5663952"/>
              <a:gd name="connsiteY2" fmla="*/ 5055085 h 5088966"/>
              <a:gd name="connsiteX3" fmla="*/ 0 w 5663952"/>
              <a:gd name="connsiteY3" fmla="*/ 0 h 5088966"/>
              <a:gd name="connsiteX0" fmla="*/ 18907 w 5682859"/>
              <a:gd name="connsiteY0" fmla="*/ 0 h 5083477"/>
              <a:gd name="connsiteX1" fmla="*/ 5682859 w 5682859"/>
              <a:gd name="connsiteY1" fmla="*/ 0 h 5083477"/>
              <a:gd name="connsiteX2" fmla="*/ 5682859 w 5682859"/>
              <a:gd name="connsiteY2" fmla="*/ 5055085 h 5083477"/>
              <a:gd name="connsiteX3" fmla="*/ 18907 w 5682859"/>
              <a:gd name="connsiteY3" fmla="*/ 0 h 5083477"/>
              <a:gd name="connsiteX0" fmla="*/ 18116 w 5682068"/>
              <a:gd name="connsiteY0" fmla="*/ 0 h 5103178"/>
              <a:gd name="connsiteX1" fmla="*/ 5682068 w 5682068"/>
              <a:gd name="connsiteY1" fmla="*/ 0 h 5103178"/>
              <a:gd name="connsiteX2" fmla="*/ 5682068 w 5682068"/>
              <a:gd name="connsiteY2" fmla="*/ 5055085 h 5103178"/>
              <a:gd name="connsiteX3" fmla="*/ 18116 w 5682068"/>
              <a:gd name="connsiteY3" fmla="*/ 0 h 5103178"/>
              <a:gd name="connsiteX0" fmla="*/ 17118 w 5806060"/>
              <a:gd name="connsiteY0" fmla="*/ 13157 h 5103421"/>
              <a:gd name="connsiteX1" fmla="*/ 5806060 w 5806060"/>
              <a:gd name="connsiteY1" fmla="*/ 0 h 5103421"/>
              <a:gd name="connsiteX2" fmla="*/ 5806060 w 5806060"/>
              <a:gd name="connsiteY2" fmla="*/ 5055085 h 5103421"/>
              <a:gd name="connsiteX3" fmla="*/ 17118 w 5806060"/>
              <a:gd name="connsiteY3" fmla="*/ 13157 h 5103421"/>
              <a:gd name="connsiteX0" fmla="*/ 3753 w 5792695"/>
              <a:gd name="connsiteY0" fmla="*/ 13157 h 5103421"/>
              <a:gd name="connsiteX1" fmla="*/ 5792695 w 5792695"/>
              <a:gd name="connsiteY1" fmla="*/ 0 h 5103421"/>
              <a:gd name="connsiteX2" fmla="*/ 5792695 w 5792695"/>
              <a:gd name="connsiteY2" fmla="*/ 5055085 h 5103421"/>
              <a:gd name="connsiteX3" fmla="*/ 3753 w 5792695"/>
              <a:gd name="connsiteY3" fmla="*/ 13157 h 5103421"/>
              <a:gd name="connsiteX0" fmla="*/ 0 w 5788942"/>
              <a:gd name="connsiteY0" fmla="*/ 13157 h 5103421"/>
              <a:gd name="connsiteX1" fmla="*/ 5788942 w 5788942"/>
              <a:gd name="connsiteY1" fmla="*/ 0 h 5103421"/>
              <a:gd name="connsiteX2" fmla="*/ 5788942 w 5788942"/>
              <a:gd name="connsiteY2" fmla="*/ 5055085 h 5103421"/>
              <a:gd name="connsiteX3" fmla="*/ 0 w 5788942"/>
              <a:gd name="connsiteY3" fmla="*/ 13157 h 5103421"/>
              <a:gd name="connsiteX0" fmla="*/ 0 w 5788942"/>
              <a:gd name="connsiteY0" fmla="*/ 13157 h 5068892"/>
              <a:gd name="connsiteX1" fmla="*/ 5788942 w 5788942"/>
              <a:gd name="connsiteY1" fmla="*/ 0 h 5068892"/>
              <a:gd name="connsiteX2" fmla="*/ 5788942 w 5788942"/>
              <a:gd name="connsiteY2" fmla="*/ 5055085 h 5068892"/>
              <a:gd name="connsiteX3" fmla="*/ 0 w 5788942"/>
              <a:gd name="connsiteY3" fmla="*/ 13157 h 5068892"/>
              <a:gd name="connsiteX0" fmla="*/ 0 w 5788942"/>
              <a:gd name="connsiteY0" fmla="*/ 13157 h 5055536"/>
              <a:gd name="connsiteX1" fmla="*/ 5788942 w 5788942"/>
              <a:gd name="connsiteY1" fmla="*/ 0 h 5055536"/>
              <a:gd name="connsiteX2" fmla="*/ 5788942 w 5788942"/>
              <a:gd name="connsiteY2" fmla="*/ 5055085 h 5055536"/>
              <a:gd name="connsiteX3" fmla="*/ 0 w 5788942"/>
              <a:gd name="connsiteY3" fmla="*/ 13157 h 5055536"/>
              <a:gd name="connsiteX0" fmla="*/ 0 w 5663952"/>
              <a:gd name="connsiteY0" fmla="*/ 0 h 5055533"/>
              <a:gd name="connsiteX1" fmla="*/ 5663952 w 5663952"/>
              <a:gd name="connsiteY1" fmla="*/ 0 h 5055533"/>
              <a:gd name="connsiteX2" fmla="*/ 5663952 w 5663952"/>
              <a:gd name="connsiteY2" fmla="*/ 5055085 h 5055533"/>
              <a:gd name="connsiteX3" fmla="*/ 0 w 5663952"/>
              <a:gd name="connsiteY3" fmla="*/ 0 h 5055533"/>
              <a:gd name="connsiteX0" fmla="*/ 0 w 5663952"/>
              <a:gd name="connsiteY0" fmla="*/ 0 h 5058282"/>
              <a:gd name="connsiteX1" fmla="*/ 5663952 w 5663952"/>
              <a:gd name="connsiteY1" fmla="*/ 0 h 5058282"/>
              <a:gd name="connsiteX2" fmla="*/ 5663952 w 5663952"/>
              <a:gd name="connsiteY2" fmla="*/ 5055085 h 5058282"/>
              <a:gd name="connsiteX3" fmla="*/ 0 w 5663952"/>
              <a:gd name="connsiteY3" fmla="*/ 0 h 5058282"/>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344810 w 6008762"/>
              <a:gd name="connsiteY0" fmla="*/ 0 h 5430195"/>
              <a:gd name="connsiteX1" fmla="*/ 6008762 w 6008762"/>
              <a:gd name="connsiteY1" fmla="*/ 0 h 5430195"/>
              <a:gd name="connsiteX2" fmla="*/ 6008762 w 6008762"/>
              <a:gd name="connsiteY2" fmla="*/ 5055085 h 5430195"/>
              <a:gd name="connsiteX3" fmla="*/ 1208094 w 6008762"/>
              <a:gd name="connsiteY3" fmla="*/ 4493059 h 5430195"/>
              <a:gd name="connsiteX4" fmla="*/ 344810 w 6008762"/>
              <a:gd name="connsiteY4" fmla="*/ 0 h 5430195"/>
              <a:gd name="connsiteX0" fmla="*/ 284568 w 5948520"/>
              <a:gd name="connsiteY0" fmla="*/ 0 h 5348386"/>
              <a:gd name="connsiteX1" fmla="*/ 5948520 w 5948520"/>
              <a:gd name="connsiteY1" fmla="*/ 0 h 5348386"/>
              <a:gd name="connsiteX2" fmla="*/ 5948520 w 5948520"/>
              <a:gd name="connsiteY2" fmla="*/ 5055085 h 5348386"/>
              <a:gd name="connsiteX3" fmla="*/ 1147852 w 5948520"/>
              <a:gd name="connsiteY3" fmla="*/ 4493059 h 5348386"/>
              <a:gd name="connsiteX4" fmla="*/ 284568 w 5948520"/>
              <a:gd name="connsiteY4" fmla="*/ 0 h 5348386"/>
              <a:gd name="connsiteX0" fmla="*/ 291305 w 5955257"/>
              <a:gd name="connsiteY0" fmla="*/ 0 h 5379905"/>
              <a:gd name="connsiteX1" fmla="*/ 5955257 w 5955257"/>
              <a:gd name="connsiteY1" fmla="*/ 0 h 5379905"/>
              <a:gd name="connsiteX2" fmla="*/ 5955257 w 5955257"/>
              <a:gd name="connsiteY2" fmla="*/ 5055085 h 5379905"/>
              <a:gd name="connsiteX3" fmla="*/ 1154589 w 5955257"/>
              <a:gd name="connsiteY3" fmla="*/ 4493059 h 5379905"/>
              <a:gd name="connsiteX4" fmla="*/ 291305 w 5955257"/>
              <a:gd name="connsiteY4" fmla="*/ 0 h 5379905"/>
              <a:gd name="connsiteX0" fmla="*/ 291305 w 5955257"/>
              <a:gd name="connsiteY0" fmla="*/ 0 h 5083562"/>
              <a:gd name="connsiteX1" fmla="*/ 5955257 w 5955257"/>
              <a:gd name="connsiteY1" fmla="*/ 0 h 5083562"/>
              <a:gd name="connsiteX2" fmla="*/ 5955257 w 5955257"/>
              <a:gd name="connsiteY2" fmla="*/ 5055085 h 5083562"/>
              <a:gd name="connsiteX3" fmla="*/ 1154589 w 5955257"/>
              <a:gd name="connsiteY3" fmla="*/ 4493059 h 5083562"/>
              <a:gd name="connsiteX4" fmla="*/ 291305 w 5955257"/>
              <a:gd name="connsiteY4" fmla="*/ 0 h 5083562"/>
              <a:gd name="connsiteX0" fmla="*/ 253594 w 5917546"/>
              <a:gd name="connsiteY0" fmla="*/ 0 h 5065217"/>
              <a:gd name="connsiteX1" fmla="*/ 5917546 w 5917546"/>
              <a:gd name="connsiteY1" fmla="*/ 0 h 5065217"/>
              <a:gd name="connsiteX2" fmla="*/ 5917546 w 5917546"/>
              <a:gd name="connsiteY2" fmla="*/ 5055085 h 5065217"/>
              <a:gd name="connsiteX3" fmla="*/ 1116878 w 5917546"/>
              <a:gd name="connsiteY3" fmla="*/ 4493059 h 5065217"/>
              <a:gd name="connsiteX4" fmla="*/ 253594 w 5917546"/>
              <a:gd name="connsiteY4" fmla="*/ 0 h 5065217"/>
              <a:gd name="connsiteX0" fmla="*/ 235998 w 5899950"/>
              <a:gd name="connsiteY0" fmla="*/ 0 h 5060531"/>
              <a:gd name="connsiteX1" fmla="*/ 5899950 w 5899950"/>
              <a:gd name="connsiteY1" fmla="*/ 0 h 5060531"/>
              <a:gd name="connsiteX2" fmla="*/ 5899950 w 5899950"/>
              <a:gd name="connsiteY2" fmla="*/ 5055085 h 5060531"/>
              <a:gd name="connsiteX3" fmla="*/ 1244007 w 5899950"/>
              <a:gd name="connsiteY3" fmla="*/ 4164138 h 5060531"/>
              <a:gd name="connsiteX4" fmla="*/ 235998 w 5899950"/>
              <a:gd name="connsiteY4" fmla="*/ 0 h 5060531"/>
              <a:gd name="connsiteX0" fmla="*/ 172359 w 5836311"/>
              <a:gd name="connsiteY0" fmla="*/ 0 h 5058452"/>
              <a:gd name="connsiteX1" fmla="*/ 5836311 w 5836311"/>
              <a:gd name="connsiteY1" fmla="*/ 0 h 5058452"/>
              <a:gd name="connsiteX2" fmla="*/ 5836311 w 5836311"/>
              <a:gd name="connsiteY2" fmla="*/ 5055085 h 5058452"/>
              <a:gd name="connsiteX3" fmla="*/ 1943464 w 5836311"/>
              <a:gd name="connsiteY3" fmla="*/ 3729962 h 5058452"/>
              <a:gd name="connsiteX4" fmla="*/ 172359 w 5836311"/>
              <a:gd name="connsiteY4" fmla="*/ 0 h 5058452"/>
              <a:gd name="connsiteX0" fmla="*/ 209438 w 5873390"/>
              <a:gd name="connsiteY0" fmla="*/ 0 h 5059132"/>
              <a:gd name="connsiteX1" fmla="*/ 5873390 w 5873390"/>
              <a:gd name="connsiteY1" fmla="*/ 0 h 5059132"/>
              <a:gd name="connsiteX2" fmla="*/ 5873390 w 5873390"/>
              <a:gd name="connsiteY2" fmla="*/ 5055085 h 5059132"/>
              <a:gd name="connsiteX3" fmla="*/ 1480583 w 5873390"/>
              <a:gd name="connsiteY3" fmla="*/ 3920736 h 5059132"/>
              <a:gd name="connsiteX4" fmla="*/ 209438 w 5873390"/>
              <a:gd name="connsiteY4" fmla="*/ 0 h 5059132"/>
              <a:gd name="connsiteX0" fmla="*/ 219757 w 5883709"/>
              <a:gd name="connsiteY0" fmla="*/ 0 h 5059887"/>
              <a:gd name="connsiteX1" fmla="*/ 5883709 w 5883709"/>
              <a:gd name="connsiteY1" fmla="*/ 0 h 5059887"/>
              <a:gd name="connsiteX2" fmla="*/ 5883709 w 5883709"/>
              <a:gd name="connsiteY2" fmla="*/ 5055085 h 5059887"/>
              <a:gd name="connsiteX3" fmla="*/ 1490902 w 5883709"/>
              <a:gd name="connsiteY3" fmla="*/ 3920736 h 5059887"/>
              <a:gd name="connsiteX4" fmla="*/ 219757 w 5883709"/>
              <a:gd name="connsiteY4" fmla="*/ 0 h 5059887"/>
              <a:gd name="connsiteX0" fmla="*/ 270508 w 5934460"/>
              <a:gd name="connsiteY0" fmla="*/ 0 h 5067682"/>
              <a:gd name="connsiteX1" fmla="*/ 5934460 w 5934460"/>
              <a:gd name="connsiteY1" fmla="*/ 0 h 5067682"/>
              <a:gd name="connsiteX2" fmla="*/ 5934460 w 5934460"/>
              <a:gd name="connsiteY2" fmla="*/ 5055085 h 5067682"/>
              <a:gd name="connsiteX3" fmla="*/ 1541653 w 5934460"/>
              <a:gd name="connsiteY3" fmla="*/ 3920736 h 5067682"/>
              <a:gd name="connsiteX4" fmla="*/ 270508 w 5934460"/>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0309"/>
              <a:gd name="connsiteX1" fmla="*/ 5663952 w 5663952"/>
              <a:gd name="connsiteY1" fmla="*/ 0 h 5060309"/>
              <a:gd name="connsiteX2" fmla="*/ 5663952 w 5663952"/>
              <a:gd name="connsiteY2" fmla="*/ 5055085 h 5060309"/>
              <a:gd name="connsiteX3" fmla="*/ 1271145 w 5663952"/>
              <a:gd name="connsiteY3" fmla="*/ 3920736 h 5060309"/>
              <a:gd name="connsiteX4" fmla="*/ 0 w 5663952"/>
              <a:gd name="connsiteY4" fmla="*/ 0 h 5060309"/>
              <a:gd name="connsiteX0" fmla="*/ 0 w 5663952"/>
              <a:gd name="connsiteY0" fmla="*/ 0 h 5057400"/>
              <a:gd name="connsiteX1" fmla="*/ 5663952 w 5663952"/>
              <a:gd name="connsiteY1" fmla="*/ 0 h 5057400"/>
              <a:gd name="connsiteX2" fmla="*/ 5663952 w 5663952"/>
              <a:gd name="connsiteY2" fmla="*/ 5055085 h 5057400"/>
              <a:gd name="connsiteX3" fmla="*/ 633039 w 5663952"/>
              <a:gd name="connsiteY3" fmla="*/ 2999757 h 5057400"/>
              <a:gd name="connsiteX4" fmla="*/ 0 w 5663952"/>
              <a:gd name="connsiteY4" fmla="*/ 0 h 5057400"/>
              <a:gd name="connsiteX0" fmla="*/ 0 w 5663952"/>
              <a:gd name="connsiteY0" fmla="*/ 0 h 5057355"/>
              <a:gd name="connsiteX1" fmla="*/ 5663952 w 5663952"/>
              <a:gd name="connsiteY1" fmla="*/ 0 h 5057355"/>
              <a:gd name="connsiteX2" fmla="*/ 5663952 w 5663952"/>
              <a:gd name="connsiteY2" fmla="*/ 5055085 h 5057355"/>
              <a:gd name="connsiteX3" fmla="*/ 633039 w 5663952"/>
              <a:gd name="connsiteY3" fmla="*/ 2999757 h 5057355"/>
              <a:gd name="connsiteX4" fmla="*/ 0 w 5663952"/>
              <a:gd name="connsiteY4" fmla="*/ 0 h 5057355"/>
              <a:gd name="connsiteX0" fmla="*/ 1077 w 5665029"/>
              <a:gd name="connsiteY0" fmla="*/ 0 h 5057355"/>
              <a:gd name="connsiteX1" fmla="*/ 5665029 w 5665029"/>
              <a:gd name="connsiteY1" fmla="*/ 0 h 5057355"/>
              <a:gd name="connsiteX2" fmla="*/ 5665029 w 5665029"/>
              <a:gd name="connsiteY2" fmla="*/ 5055085 h 5057355"/>
              <a:gd name="connsiteX3" fmla="*/ 634116 w 5665029"/>
              <a:gd name="connsiteY3" fmla="*/ 2999757 h 5057355"/>
              <a:gd name="connsiteX4" fmla="*/ 1077 w 5665029"/>
              <a:gd name="connsiteY4" fmla="*/ 0 h 5057355"/>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28 w 5663980"/>
              <a:gd name="connsiteY0" fmla="*/ 0 h 5055567"/>
              <a:gd name="connsiteX1" fmla="*/ 5663980 w 5663980"/>
              <a:gd name="connsiteY1" fmla="*/ 0 h 5055567"/>
              <a:gd name="connsiteX2" fmla="*/ 5663980 w 5663980"/>
              <a:gd name="connsiteY2" fmla="*/ 5055085 h 5055567"/>
              <a:gd name="connsiteX3" fmla="*/ 28 w 5663980"/>
              <a:gd name="connsiteY3" fmla="*/ 0 h 5055567"/>
              <a:gd name="connsiteX0" fmla="*/ 7593 w 5671545"/>
              <a:gd name="connsiteY0" fmla="*/ 0 h 5055673"/>
              <a:gd name="connsiteX1" fmla="*/ 5671545 w 5671545"/>
              <a:gd name="connsiteY1" fmla="*/ 0 h 5055673"/>
              <a:gd name="connsiteX2" fmla="*/ 5671545 w 5671545"/>
              <a:gd name="connsiteY2" fmla="*/ 5055085 h 5055673"/>
              <a:gd name="connsiteX3" fmla="*/ 7593 w 5671545"/>
              <a:gd name="connsiteY3" fmla="*/ 0 h 5055673"/>
              <a:gd name="connsiteX0" fmla="*/ 5572 w 5669524"/>
              <a:gd name="connsiteY0" fmla="*/ 0 h 5089758"/>
              <a:gd name="connsiteX1" fmla="*/ 5669524 w 5669524"/>
              <a:gd name="connsiteY1" fmla="*/ 0 h 5089758"/>
              <a:gd name="connsiteX2" fmla="*/ 5669524 w 5669524"/>
              <a:gd name="connsiteY2" fmla="*/ 5055085 h 5089758"/>
              <a:gd name="connsiteX3" fmla="*/ 5572 w 5669524"/>
              <a:gd name="connsiteY3" fmla="*/ 0 h 5089758"/>
              <a:gd name="connsiteX0" fmla="*/ 9361 w 5673313"/>
              <a:gd name="connsiteY0" fmla="*/ 0 h 5090240"/>
              <a:gd name="connsiteX1" fmla="*/ 5673313 w 5673313"/>
              <a:gd name="connsiteY1" fmla="*/ 0 h 5090240"/>
              <a:gd name="connsiteX2" fmla="*/ 5673313 w 5673313"/>
              <a:gd name="connsiteY2" fmla="*/ 5055085 h 5090240"/>
              <a:gd name="connsiteX3" fmla="*/ 9361 w 5673313"/>
              <a:gd name="connsiteY3" fmla="*/ 0 h 5090240"/>
            </a:gdLst>
            <a:ahLst/>
            <a:cxnLst>
              <a:cxn ang="0">
                <a:pos x="connsiteX0" y="connsiteY0"/>
              </a:cxn>
              <a:cxn ang="0">
                <a:pos x="connsiteX1" y="connsiteY1"/>
              </a:cxn>
              <a:cxn ang="0">
                <a:pos x="connsiteX2" y="connsiteY2"/>
              </a:cxn>
              <a:cxn ang="0">
                <a:pos x="connsiteX3" y="connsiteY3"/>
              </a:cxn>
            </a:cxnLst>
            <a:rect l="l" t="t" r="r" b="b"/>
            <a:pathLst>
              <a:path w="5673313" h="5090240">
                <a:moveTo>
                  <a:pt x="9361" y="0"/>
                </a:moveTo>
                <a:lnTo>
                  <a:pt x="5673313" y="0"/>
                </a:lnTo>
                <a:lnTo>
                  <a:pt x="5673313" y="5055085"/>
                </a:lnTo>
                <a:cubicBezTo>
                  <a:pt x="71802" y="5495839"/>
                  <a:pt x="-56424" y="1677973"/>
                  <a:pt x="9361" y="0"/>
                </a:cubicBezTo>
                <a:close/>
              </a:path>
            </a:pathLst>
          </a:custGeom>
          <a:blipFill>
            <a:blip r:embed="rId4"/>
            <a:stretch>
              <a:fillRect/>
            </a:stretch>
          </a:blipFill>
        </p:spPr>
      </p:pic>
      <p:sp>
        <p:nvSpPr>
          <p:cNvPr id="8" name="TekstSylinder 7">
            <a:extLst>
              <a:ext uri="{FF2B5EF4-FFF2-40B4-BE49-F238E27FC236}">
                <a16:creationId xmlns:a16="http://schemas.microsoft.com/office/drawing/2014/main" id="{FBF104F3-7CDB-FDA3-B5F3-CE6F2E584133}"/>
              </a:ext>
            </a:extLst>
          </p:cNvPr>
          <p:cNvSpPr txBox="1"/>
          <p:nvPr/>
        </p:nvSpPr>
        <p:spPr>
          <a:xfrm>
            <a:off x="3983709" y="6284227"/>
            <a:ext cx="7990578" cy="400110"/>
          </a:xfrm>
          <a:prstGeom prst="rect">
            <a:avLst/>
          </a:prstGeom>
          <a:noFill/>
        </p:spPr>
        <p:txBody>
          <a:bodyPr wrap="square">
            <a:spAutoFit/>
          </a:bodyPr>
          <a:lstStyle/>
          <a:p>
            <a:r>
              <a:rPr lang="nb-NO" sz="2000"/>
              <a:t>Øydis Lebiko, politisk rådgiver, FFO/ </a:t>
            </a:r>
            <a:r>
              <a:rPr lang="nb-NO" sz="2000">
                <a:hlinkClick r:id="rId5"/>
              </a:rPr>
              <a:t>Hørselshemmedes  Landsforbund - HLF</a:t>
            </a:r>
            <a:endParaRPr lang="nb-NO" sz="2000"/>
          </a:p>
        </p:txBody>
      </p:sp>
    </p:spTree>
    <p:extLst>
      <p:ext uri="{BB962C8B-B14F-4D97-AF65-F5344CB8AC3E}">
        <p14:creationId xmlns:p14="http://schemas.microsoft.com/office/powerpoint/2010/main" val="1405768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197F089-DEBA-D4BE-BB9D-8C08FBD91B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6" name="Tittel 5">
            <a:extLst>
              <a:ext uri="{FF2B5EF4-FFF2-40B4-BE49-F238E27FC236}">
                <a16:creationId xmlns:a16="http://schemas.microsoft.com/office/drawing/2014/main" id="{A7871BA6-6A10-980F-46B6-EF26874CFB2C}"/>
              </a:ext>
            </a:extLst>
          </p:cNvPr>
          <p:cNvSpPr>
            <a:spLocks noGrp="1"/>
          </p:cNvSpPr>
          <p:nvPr>
            <p:ph type="title" idx="4294967295"/>
          </p:nvPr>
        </p:nvSpPr>
        <p:spPr>
          <a:xfrm>
            <a:off x="1002885" y="2630013"/>
            <a:ext cx="10663598" cy="3615144"/>
          </a:xfrm>
        </p:spPr>
        <p:txBody>
          <a:bodyPr>
            <a:normAutofit/>
          </a:bodyPr>
          <a:lstStyle/>
          <a:p>
            <a:pPr marL="1800" marR="0" lvl="0" algn="l" defTabSz="914400" rtl="0" eaLnBrk="1" fontAlgn="auto" latinLnBrk="0" hangingPunct="1">
              <a:lnSpc>
                <a:spcPct val="90000"/>
              </a:lnSpc>
              <a:spcBef>
                <a:spcPts val="1000"/>
              </a:spcBef>
              <a:spcAft>
                <a:spcPts val="0"/>
              </a:spcAft>
              <a:buClrTx/>
              <a:buSzTx/>
              <a:tabLst/>
              <a:defRPr/>
            </a:pPr>
            <a:r>
              <a:rPr kumimoji="0" lang="nb-NO" sz="4000" b="0" i="0" u="none" strike="noStrike" kern="1200" cap="none" spc="0" normalizeH="0" baseline="0" noProof="0" dirty="0">
                <a:ln>
                  <a:noFill/>
                </a:ln>
                <a:solidFill>
                  <a:srgbClr val="134357"/>
                </a:solidFill>
                <a:effectLst/>
                <a:uLnTx/>
                <a:uFillTx/>
                <a:latin typeface="Avenir Heavy" panose="02000503020000020003"/>
                <a:ea typeface="+mn-ea"/>
                <a:cs typeface="+mn-cs"/>
              </a:rPr>
              <a:t>Mennesker med hørselsutfordringer har ofte vansker med kommunikasjon, språklig samhandling og å få med seg informasjon</a:t>
            </a:r>
          </a:p>
        </p:txBody>
      </p:sp>
    </p:spTree>
    <p:extLst>
      <p:ext uri="{BB962C8B-B14F-4D97-AF65-F5344CB8AC3E}">
        <p14:creationId xmlns:p14="http://schemas.microsoft.com/office/powerpoint/2010/main" val="2267949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tel 1">
            <a:extLst>
              <a:ext uri="{FF2B5EF4-FFF2-40B4-BE49-F238E27FC236}">
                <a16:creationId xmlns:a16="http://schemas.microsoft.com/office/drawing/2014/main" id="{DA51A3A3-6934-4B03-4567-FDE56EBC9BB0}"/>
              </a:ext>
            </a:extLst>
          </p:cNvPr>
          <p:cNvSpPr txBox="1">
            <a:spLocks/>
          </p:cNvSpPr>
          <p:nvPr/>
        </p:nvSpPr>
        <p:spPr>
          <a:xfrm>
            <a:off x="790912" y="500120"/>
            <a:ext cx="9319098" cy="613414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nb-NO" sz="3200">
                <a:solidFill>
                  <a:schemeClr val="tx2">
                    <a:lumMod val="60000"/>
                    <a:lumOff val="40000"/>
                  </a:schemeClr>
                </a:solidFill>
                <a:latin typeface="Avenir Book" panose="02000503020000020003" pitchFamily="2" charset="0"/>
              </a:rPr>
              <a:t>•</a:t>
            </a:r>
            <a:r>
              <a:rPr lang="nb-NO" sz="3200">
                <a:latin typeface="Avenir Book" panose="02000503020000020003" pitchFamily="2" charset="0"/>
              </a:rPr>
              <a:t> </a:t>
            </a:r>
            <a:r>
              <a:rPr lang="nb-NO" sz="3200" b="1">
                <a:latin typeface="Avenir Heavy" panose="02000503020000020003"/>
              </a:rPr>
              <a:t>Gode lysforhold </a:t>
            </a:r>
            <a:r>
              <a:rPr lang="nb-NO" sz="3200">
                <a:latin typeface="Avenir Heavy" panose="02000503020000020003"/>
              </a:rPr>
              <a:t>som bedrer muligheter for  </a:t>
            </a:r>
          </a:p>
          <a:p>
            <a:pPr>
              <a:lnSpc>
                <a:spcPct val="120000"/>
              </a:lnSpc>
            </a:pPr>
            <a:r>
              <a:rPr lang="nb-NO" sz="3200">
                <a:latin typeface="Avenir Heavy" panose="02000503020000020003"/>
              </a:rPr>
              <a:t>   munnavlesning</a:t>
            </a:r>
          </a:p>
          <a:p>
            <a:pPr>
              <a:lnSpc>
                <a:spcPct val="120000"/>
              </a:lnSpc>
            </a:pPr>
            <a:endParaRPr lang="nb-NO" sz="3200">
              <a:solidFill>
                <a:schemeClr val="tx2">
                  <a:lumMod val="60000"/>
                  <a:lumOff val="40000"/>
                </a:schemeClr>
              </a:solidFill>
              <a:latin typeface="Avenir Heavy" panose="02000503020000020003"/>
            </a:endParaRPr>
          </a:p>
          <a:p>
            <a:pPr>
              <a:lnSpc>
                <a:spcPct val="120000"/>
              </a:lnSpc>
            </a:pPr>
            <a:r>
              <a:rPr lang="nb-NO" sz="3200">
                <a:solidFill>
                  <a:schemeClr val="tx2">
                    <a:lumMod val="60000"/>
                    <a:lumOff val="40000"/>
                  </a:schemeClr>
                </a:solidFill>
                <a:latin typeface="Avenir Heavy" panose="02000503020000020003"/>
              </a:rPr>
              <a:t>•</a:t>
            </a:r>
            <a:r>
              <a:rPr lang="nb-NO" sz="3200">
                <a:latin typeface="Avenir Heavy" panose="02000503020000020003"/>
              </a:rPr>
              <a:t> </a:t>
            </a:r>
            <a:r>
              <a:rPr lang="nb-NO" sz="3200" b="1">
                <a:latin typeface="Avenir Heavy" panose="02000503020000020003"/>
              </a:rPr>
              <a:t>Visuell informasjon </a:t>
            </a:r>
            <a:r>
              <a:rPr lang="nb-NO" sz="3200">
                <a:latin typeface="Avenir Heavy" panose="02000503020000020003"/>
              </a:rPr>
              <a:t>som informasjonsskjermer og tavler,  </a:t>
            </a:r>
          </a:p>
          <a:p>
            <a:pPr>
              <a:lnSpc>
                <a:spcPct val="120000"/>
              </a:lnSpc>
            </a:pPr>
            <a:r>
              <a:rPr lang="nb-NO" sz="3200">
                <a:latin typeface="Avenir Heavy" panose="02000503020000020003"/>
              </a:rPr>
              <a:t>   for eksempel. Rute- og sanntidsopplysninger og </a:t>
            </a:r>
          </a:p>
          <a:p>
            <a:pPr>
              <a:lnSpc>
                <a:spcPct val="120000"/>
              </a:lnSpc>
            </a:pPr>
            <a:r>
              <a:rPr lang="nb-NO" sz="3200">
                <a:latin typeface="Avenir Heavy" panose="02000503020000020003"/>
              </a:rPr>
              <a:t>   kønummersystemer</a:t>
            </a:r>
          </a:p>
          <a:p>
            <a:pPr>
              <a:lnSpc>
                <a:spcPct val="120000"/>
              </a:lnSpc>
            </a:pPr>
            <a:r>
              <a:rPr lang="nb-NO" sz="3200">
                <a:solidFill>
                  <a:schemeClr val="tx2">
                    <a:lumMod val="60000"/>
                    <a:lumOff val="40000"/>
                  </a:schemeClr>
                </a:solidFill>
                <a:latin typeface="Avenir Heavy" panose="02000503020000020003"/>
              </a:rPr>
              <a:t>	• </a:t>
            </a:r>
            <a:r>
              <a:rPr lang="nb-NO" sz="3200">
                <a:latin typeface="Avenir Heavy" panose="02000503020000020003"/>
              </a:rPr>
              <a:t>Alt som sies over høyttaleranlegg må komme på 	   skjerm</a:t>
            </a:r>
            <a:endParaRPr lang="nb-NO" sz="3200" b="1">
              <a:latin typeface="Avenir Heavy" panose="02000503020000020003"/>
            </a:endParaRPr>
          </a:p>
          <a:p>
            <a:pPr>
              <a:lnSpc>
                <a:spcPct val="120000"/>
              </a:lnSpc>
            </a:pPr>
            <a:r>
              <a:rPr lang="nb-NO" sz="3200">
                <a:latin typeface="Avenir Heavy" panose="02000503020000020003"/>
              </a:rPr>
              <a:t> 	</a:t>
            </a:r>
            <a:r>
              <a:rPr lang="nb-NO" sz="3200">
                <a:solidFill>
                  <a:schemeClr val="tx2">
                    <a:lumMod val="60000"/>
                    <a:lumOff val="40000"/>
                  </a:schemeClr>
                </a:solidFill>
                <a:latin typeface="Avenir Heavy" panose="02000503020000020003"/>
              </a:rPr>
              <a:t>• </a:t>
            </a:r>
            <a:r>
              <a:rPr lang="nb-NO" sz="3200">
                <a:latin typeface="Avenir Heavy" panose="02000503020000020003"/>
              </a:rPr>
              <a:t>Teksting av videoer</a:t>
            </a:r>
          </a:p>
          <a:p>
            <a:pPr>
              <a:lnSpc>
                <a:spcPct val="120000"/>
              </a:lnSpc>
            </a:pPr>
            <a:r>
              <a:rPr lang="nb-NO" sz="3200">
                <a:solidFill>
                  <a:schemeClr val="tx2">
                    <a:lumMod val="60000"/>
                    <a:lumOff val="40000"/>
                  </a:schemeClr>
                </a:solidFill>
                <a:latin typeface="Avenir Heavy" panose="02000503020000020003"/>
              </a:rPr>
              <a:t>	• </a:t>
            </a:r>
            <a:r>
              <a:rPr lang="nb-NO" sz="3200">
                <a:latin typeface="Avenir Heavy" panose="02000503020000020003"/>
              </a:rPr>
              <a:t>Brannvarsling via lys</a:t>
            </a:r>
          </a:p>
          <a:p>
            <a:pPr>
              <a:lnSpc>
                <a:spcPct val="120000"/>
              </a:lnSpc>
            </a:pPr>
            <a:endParaRPr lang="nb-NO" sz="3200">
              <a:effectLst/>
              <a:latin typeface="Avenir Heavy" panose="02000503020000020003"/>
            </a:endParaRPr>
          </a:p>
          <a:p>
            <a:pPr>
              <a:lnSpc>
                <a:spcPct val="120000"/>
              </a:lnSpc>
            </a:pPr>
            <a:r>
              <a:rPr lang="nb-NO" sz="3200">
                <a:solidFill>
                  <a:schemeClr val="tx2">
                    <a:lumMod val="60000"/>
                    <a:lumOff val="40000"/>
                  </a:schemeClr>
                </a:solidFill>
                <a:latin typeface="Avenir Heavy" panose="02000503020000020003"/>
              </a:rPr>
              <a:t>•</a:t>
            </a:r>
            <a:r>
              <a:rPr lang="nb-NO" sz="3200">
                <a:latin typeface="Avenir Heavy" panose="02000503020000020003"/>
              </a:rPr>
              <a:t> </a:t>
            </a:r>
            <a:r>
              <a:rPr lang="nb-NO" sz="3200" b="1">
                <a:effectLst/>
                <a:latin typeface="Avenir Heavy" panose="02000503020000020003"/>
              </a:rPr>
              <a:t>Skriftlig kommunikasjon </a:t>
            </a:r>
            <a:r>
              <a:rPr lang="nb-NO" sz="3200" err="1">
                <a:effectLst/>
                <a:latin typeface="Avenir Heavy" panose="02000503020000020003"/>
              </a:rPr>
              <a:t>bl.a</a:t>
            </a:r>
            <a:r>
              <a:rPr lang="nb-NO" sz="3200">
                <a:effectLst/>
                <a:latin typeface="Avenir Heavy" panose="02000503020000020003"/>
              </a:rPr>
              <a:t> til legevakt</a:t>
            </a:r>
          </a:p>
          <a:p>
            <a:pPr>
              <a:lnSpc>
                <a:spcPct val="120000"/>
              </a:lnSpc>
            </a:pPr>
            <a:r>
              <a:rPr lang="nb-NO" sz="3200">
                <a:effectLst/>
                <a:latin typeface="Avenir Heavy" panose="02000503020000020003"/>
              </a:rPr>
              <a:t>  </a:t>
            </a:r>
          </a:p>
        </p:txBody>
      </p:sp>
      <p:pic>
        <p:nvPicPr>
          <p:cNvPr id="4" name="Bilde 3">
            <a:extLst>
              <a:ext uri="{FF2B5EF4-FFF2-40B4-BE49-F238E27FC236}">
                <a16:creationId xmlns:a16="http://schemas.microsoft.com/office/drawing/2014/main" id="{34C69A79-B5F4-2E2C-0AC7-FBDD3291B1FD}"/>
              </a:ext>
              <a:ext uri="{C183D7F6-B498-43B3-948B-1728B52AA6E4}">
                <adec:decorative xmlns:adec="http://schemas.microsoft.com/office/drawing/2017/decorative" val="1"/>
              </a:ext>
            </a:extLst>
          </p:cNvPr>
          <p:cNvPicPr>
            <a:picLocks noChangeAspect="1"/>
          </p:cNvPicPr>
          <p:nvPr/>
        </p:nvPicPr>
        <p:blipFill rotWithShape="1">
          <a:blip r:embed="rId3"/>
          <a:srcRect l="72053"/>
          <a:stretch/>
        </p:blipFill>
        <p:spPr>
          <a:xfrm>
            <a:off x="9671125" y="1017985"/>
            <a:ext cx="2553541" cy="4831494"/>
          </a:xfrm>
          <a:prstGeom prst="rect">
            <a:avLst/>
          </a:prstGeom>
        </p:spPr>
      </p:pic>
    </p:spTree>
    <p:extLst>
      <p:ext uri="{BB962C8B-B14F-4D97-AF65-F5344CB8AC3E}">
        <p14:creationId xmlns:p14="http://schemas.microsoft.com/office/powerpoint/2010/main" val="2898454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dirty="0">
                <a:solidFill>
                  <a:prstClr val="black"/>
                </a:solidFill>
                <a:latin typeface="Avenir Medium" panose="02000503020000020003" pitchFamily="2" charset="0"/>
                <a:ea typeface="+mn-ea"/>
                <a:cs typeface="+mn-cs"/>
              </a:rPr>
              <a:t>Et universelt utformet lydmiljø</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676400" y="1799771"/>
            <a:ext cx="6901543" cy="46010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ltLang="nb-NO" sz="2800" b="1" dirty="0">
                <a:latin typeface="Avenir Heavy" panose="02000503020000020003"/>
              </a:rPr>
              <a:t>Gode lydforhold </a:t>
            </a:r>
            <a:r>
              <a:rPr lang="nb-NO" altLang="nb-NO" sz="2800" dirty="0">
                <a:latin typeface="Avenir Heavy" panose="02000503020000020003"/>
              </a:rPr>
              <a:t>som minsker bakgrunnsstøy og støy fra omgivelsene (akustikk)</a:t>
            </a:r>
          </a:p>
          <a:p>
            <a:endParaRPr lang="nb-NO" altLang="nb-NO" sz="2800" dirty="0">
              <a:latin typeface="Avenir Heavy" panose="02000503020000020003"/>
            </a:endParaRPr>
          </a:p>
          <a:p>
            <a:endParaRPr lang="nb-NO" altLang="nb-NO" sz="2800" dirty="0">
              <a:latin typeface="Avenir Heavy" panose="02000503020000020003"/>
            </a:endParaRPr>
          </a:p>
          <a:p>
            <a:r>
              <a:rPr lang="nb-NO" altLang="nb-NO" sz="2800" b="1" dirty="0">
                <a:latin typeface="Avenir Heavy" panose="02000503020000020003"/>
              </a:rPr>
              <a:t>Lyd- og taleoverføringsanlegg</a:t>
            </a:r>
            <a:endParaRPr lang="nb-NO" altLang="nb-NO" sz="2800" dirty="0">
              <a:latin typeface="Avenir Heavy" panose="02000503020000020003"/>
            </a:endParaRPr>
          </a:p>
          <a:p>
            <a:br>
              <a:rPr lang="nb-NO" sz="2400" dirty="0">
                <a:effectLst/>
                <a:latin typeface="Avenir Book" panose="02000503020000020003" pitchFamily="2" charset="0"/>
              </a:rPr>
            </a:br>
            <a:endParaRPr lang="nb-NO" sz="3600" dirty="0">
              <a:latin typeface="Avenir Medium" panose="02000503020000020003" pitchFamily="2" charset="0"/>
            </a:endParaRPr>
          </a:p>
        </p:txBody>
      </p:sp>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5" name="Ellipse 4">
            <a:extLst>
              <a:ext uri="{FF2B5EF4-FFF2-40B4-BE49-F238E27FC236}">
                <a16:creationId xmlns:a16="http://schemas.microsoft.com/office/drawing/2014/main" id="{733F1349-FBE6-C953-89B7-712166367173}"/>
              </a:ext>
              <a:ext uri="{C183D7F6-B498-43B3-948B-1728B52AA6E4}">
                <adec:decorative xmlns:adec="http://schemas.microsoft.com/office/drawing/2017/decorative" val="1"/>
              </a:ext>
            </a:extLst>
          </p:cNvPr>
          <p:cNvSpPr/>
          <p:nvPr/>
        </p:nvSpPr>
        <p:spPr>
          <a:xfrm>
            <a:off x="8991599" y="2467303"/>
            <a:ext cx="2764221" cy="2764221"/>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sz="1600"/>
          </a:p>
        </p:txBody>
      </p:sp>
    </p:spTree>
    <p:extLst>
      <p:ext uri="{BB962C8B-B14F-4D97-AF65-F5344CB8AC3E}">
        <p14:creationId xmlns:p14="http://schemas.microsoft.com/office/powerpoint/2010/main" val="2634802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4305" y="706716"/>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124207" y="405468"/>
            <a:ext cx="10515600" cy="1325563"/>
          </a:xfrm>
        </p:spPr>
        <p:txBody>
          <a:bodyPr>
            <a:normAutofit/>
          </a:bodyPr>
          <a:lstStyle/>
          <a:p>
            <a:pPr lvl="0">
              <a:lnSpc>
                <a:spcPct val="100000"/>
              </a:lnSpc>
              <a:spcBef>
                <a:spcPts val="0"/>
              </a:spcBef>
            </a:pPr>
            <a:r>
              <a:rPr lang="nb-NO" dirty="0">
                <a:solidFill>
                  <a:prstClr val="black"/>
                </a:solidFill>
                <a:latin typeface="Avenir Medium" panose="02000503020000020003" pitchFamily="2" charset="0"/>
                <a:ea typeface="+mn-ea"/>
                <a:cs typeface="+mn-cs"/>
              </a:rPr>
              <a:t>God lyd for alle</a:t>
            </a:r>
          </a:p>
        </p:txBody>
      </p:sp>
      <p:pic>
        <p:nvPicPr>
          <p:cNvPr id="2" name="Plassholder for bilde 8">
            <a:extLst>
              <a:ext uri="{FF2B5EF4-FFF2-40B4-BE49-F238E27FC236}">
                <a16:creationId xmlns:a16="http://schemas.microsoft.com/office/drawing/2014/main" id="{C35FCC1C-3E0A-B766-9D81-AD5BC0BB7173}"/>
              </a:ext>
              <a:ext uri="{C183D7F6-B498-43B3-948B-1728B52AA6E4}">
                <adec:decorative xmlns:adec="http://schemas.microsoft.com/office/drawing/2017/decorative" val="1"/>
              </a:ext>
            </a:extLst>
          </p:cNvPr>
          <p:cNvPicPr>
            <a:picLocks noChangeAspect="1"/>
          </p:cNvPicPr>
          <p:nvPr/>
        </p:nvPicPr>
        <p:blipFill>
          <a:blip r:embed="rId4"/>
          <a:srcRect l="12841" r="12841"/>
          <a:stretch>
            <a:fillRect/>
          </a:stretch>
        </p:blipFill>
        <p:spPr>
          <a:xfrm>
            <a:off x="6518687" y="55128"/>
            <a:ext cx="5673313" cy="5090240"/>
          </a:xfrm>
          <a:custGeom>
            <a:avLst/>
            <a:gdLst>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5055085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400783 w 5663952"/>
              <a:gd name="connsiteY3" fmla="*/ 4335238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2891 w 5676843"/>
              <a:gd name="connsiteY0" fmla="*/ 0 h 5055085"/>
              <a:gd name="connsiteX1" fmla="*/ 5676843 w 5676843"/>
              <a:gd name="connsiteY1" fmla="*/ 0 h 5055085"/>
              <a:gd name="connsiteX2" fmla="*/ 5676843 w 5676843"/>
              <a:gd name="connsiteY2" fmla="*/ 5055085 h 5055085"/>
              <a:gd name="connsiteX3" fmla="*/ 1277486 w 5676843"/>
              <a:gd name="connsiteY3" fmla="*/ 3916949 h 5055085"/>
              <a:gd name="connsiteX4" fmla="*/ 12891 w 5676843"/>
              <a:gd name="connsiteY4" fmla="*/ 0 h 5055085"/>
              <a:gd name="connsiteX0" fmla="*/ 10019 w 5673971"/>
              <a:gd name="connsiteY0" fmla="*/ 0 h 5055085"/>
              <a:gd name="connsiteX1" fmla="*/ 5673971 w 5673971"/>
              <a:gd name="connsiteY1" fmla="*/ 0 h 5055085"/>
              <a:gd name="connsiteX2" fmla="*/ 5673971 w 5673971"/>
              <a:gd name="connsiteY2" fmla="*/ 5055085 h 5055085"/>
              <a:gd name="connsiteX3" fmla="*/ 1274614 w 5673971"/>
              <a:gd name="connsiteY3" fmla="*/ 3916949 h 5055085"/>
              <a:gd name="connsiteX4" fmla="*/ 10019 w 5673971"/>
              <a:gd name="connsiteY4" fmla="*/ 0 h 5055085"/>
              <a:gd name="connsiteX0" fmla="*/ 12890 w 5676842"/>
              <a:gd name="connsiteY0" fmla="*/ 0 h 5055085"/>
              <a:gd name="connsiteX1" fmla="*/ 5676842 w 5676842"/>
              <a:gd name="connsiteY1" fmla="*/ 0 h 5055085"/>
              <a:gd name="connsiteX2" fmla="*/ 5676842 w 5676842"/>
              <a:gd name="connsiteY2" fmla="*/ 5055085 h 5055085"/>
              <a:gd name="connsiteX3" fmla="*/ 1277485 w 5676842"/>
              <a:gd name="connsiteY3" fmla="*/ 3916949 h 5055085"/>
              <a:gd name="connsiteX4" fmla="*/ 12890 w 5676842"/>
              <a:gd name="connsiteY4" fmla="*/ 0 h 5055085"/>
              <a:gd name="connsiteX0" fmla="*/ 9062 w 5673014"/>
              <a:gd name="connsiteY0" fmla="*/ 0 h 5055085"/>
              <a:gd name="connsiteX1" fmla="*/ 5673014 w 5673014"/>
              <a:gd name="connsiteY1" fmla="*/ 0 h 5055085"/>
              <a:gd name="connsiteX2" fmla="*/ 5673014 w 5673014"/>
              <a:gd name="connsiteY2" fmla="*/ 5055085 h 5055085"/>
              <a:gd name="connsiteX3" fmla="*/ 1273657 w 5673014"/>
              <a:gd name="connsiteY3" fmla="*/ 3916949 h 5055085"/>
              <a:gd name="connsiteX4" fmla="*/ 9062 w 5673014"/>
              <a:gd name="connsiteY4" fmla="*/ 0 h 5055085"/>
              <a:gd name="connsiteX0" fmla="*/ 13475 w 5677427"/>
              <a:gd name="connsiteY0" fmla="*/ 0 h 5055085"/>
              <a:gd name="connsiteX1" fmla="*/ 5677427 w 5677427"/>
              <a:gd name="connsiteY1" fmla="*/ 0 h 5055085"/>
              <a:gd name="connsiteX2" fmla="*/ 5677427 w 5677427"/>
              <a:gd name="connsiteY2" fmla="*/ 5055085 h 5055085"/>
              <a:gd name="connsiteX3" fmla="*/ 1112700 w 5677427"/>
              <a:gd name="connsiteY3" fmla="*/ 3771035 h 5055085"/>
              <a:gd name="connsiteX4" fmla="*/ 13475 w 5677427"/>
              <a:gd name="connsiteY4" fmla="*/ 0 h 5055085"/>
              <a:gd name="connsiteX0" fmla="*/ 21035 w 5684987"/>
              <a:gd name="connsiteY0" fmla="*/ 0 h 5055085"/>
              <a:gd name="connsiteX1" fmla="*/ 5684987 w 5684987"/>
              <a:gd name="connsiteY1" fmla="*/ 0 h 5055085"/>
              <a:gd name="connsiteX2" fmla="*/ 5684987 w 5684987"/>
              <a:gd name="connsiteY2" fmla="*/ 5055085 h 5055085"/>
              <a:gd name="connsiteX3" fmla="*/ 1120260 w 5684987"/>
              <a:gd name="connsiteY3" fmla="*/ 3771035 h 5055085"/>
              <a:gd name="connsiteX4" fmla="*/ 21035 w 5684987"/>
              <a:gd name="connsiteY4" fmla="*/ 0 h 5055085"/>
              <a:gd name="connsiteX0" fmla="*/ 13476 w 5677428"/>
              <a:gd name="connsiteY0" fmla="*/ 0 h 5055085"/>
              <a:gd name="connsiteX1" fmla="*/ 5677428 w 5677428"/>
              <a:gd name="connsiteY1" fmla="*/ 0 h 5055085"/>
              <a:gd name="connsiteX2" fmla="*/ 5677428 w 5677428"/>
              <a:gd name="connsiteY2" fmla="*/ 5055085 h 5055085"/>
              <a:gd name="connsiteX3" fmla="*/ 1112701 w 5677428"/>
              <a:gd name="connsiteY3" fmla="*/ 3771035 h 5055085"/>
              <a:gd name="connsiteX4" fmla="*/ 13476 w 5677428"/>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7392 w 5681344"/>
              <a:gd name="connsiteY0" fmla="*/ 0 h 5055085"/>
              <a:gd name="connsiteX1" fmla="*/ 5681344 w 5681344"/>
              <a:gd name="connsiteY1" fmla="*/ 0 h 5055085"/>
              <a:gd name="connsiteX2" fmla="*/ 5681344 w 5681344"/>
              <a:gd name="connsiteY2" fmla="*/ 5055085 h 5055085"/>
              <a:gd name="connsiteX3" fmla="*/ 1116617 w 5681344"/>
              <a:gd name="connsiteY3" fmla="*/ 3771035 h 5055085"/>
              <a:gd name="connsiteX4" fmla="*/ 17392 w 5681344"/>
              <a:gd name="connsiteY4" fmla="*/ 0 h 5055085"/>
              <a:gd name="connsiteX0" fmla="*/ 13706 w 5677658"/>
              <a:gd name="connsiteY0" fmla="*/ 0 h 5055085"/>
              <a:gd name="connsiteX1" fmla="*/ 5677658 w 5677658"/>
              <a:gd name="connsiteY1" fmla="*/ 0 h 5055085"/>
              <a:gd name="connsiteX2" fmla="*/ 5677658 w 5677658"/>
              <a:gd name="connsiteY2" fmla="*/ 5055085 h 5055085"/>
              <a:gd name="connsiteX3" fmla="*/ 1190752 w 5677658"/>
              <a:gd name="connsiteY3" fmla="*/ 3839129 h 5055085"/>
              <a:gd name="connsiteX4" fmla="*/ 13706 w 56776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874 w 5671826"/>
              <a:gd name="connsiteY0" fmla="*/ 0 h 5055085"/>
              <a:gd name="connsiteX1" fmla="*/ 5671826 w 5671826"/>
              <a:gd name="connsiteY1" fmla="*/ 0 h 5055085"/>
              <a:gd name="connsiteX2" fmla="*/ 5671826 w 5671826"/>
              <a:gd name="connsiteY2" fmla="*/ 5055085 h 5055085"/>
              <a:gd name="connsiteX3" fmla="*/ 1165465 w 5671826"/>
              <a:gd name="connsiteY3" fmla="*/ 3839129 h 5055085"/>
              <a:gd name="connsiteX4" fmla="*/ 7874 w 5671826"/>
              <a:gd name="connsiteY4" fmla="*/ 0 h 5055085"/>
              <a:gd name="connsiteX0" fmla="*/ 14496 w 5678448"/>
              <a:gd name="connsiteY0" fmla="*/ 0 h 5055085"/>
              <a:gd name="connsiteX1" fmla="*/ 5678448 w 5678448"/>
              <a:gd name="connsiteY1" fmla="*/ 0 h 5055085"/>
              <a:gd name="connsiteX2" fmla="*/ 5678448 w 5678448"/>
              <a:gd name="connsiteY2" fmla="*/ 5055085 h 5055085"/>
              <a:gd name="connsiteX3" fmla="*/ 1172087 w 5678448"/>
              <a:gd name="connsiteY3" fmla="*/ 3839129 h 5055085"/>
              <a:gd name="connsiteX4" fmla="*/ 14496 w 5678448"/>
              <a:gd name="connsiteY4" fmla="*/ 0 h 5055085"/>
              <a:gd name="connsiteX0" fmla="*/ 10095 w 5674047"/>
              <a:gd name="connsiteY0" fmla="*/ 0 h 5055085"/>
              <a:gd name="connsiteX1" fmla="*/ 5674047 w 5674047"/>
              <a:gd name="connsiteY1" fmla="*/ 0 h 5055085"/>
              <a:gd name="connsiteX2" fmla="*/ 5674047 w 5674047"/>
              <a:gd name="connsiteY2" fmla="*/ 5055085 h 5055085"/>
              <a:gd name="connsiteX3" fmla="*/ 1167686 w 5674047"/>
              <a:gd name="connsiteY3" fmla="*/ 3839129 h 5055085"/>
              <a:gd name="connsiteX4" fmla="*/ 10095 w 5674047"/>
              <a:gd name="connsiteY4" fmla="*/ 0 h 5055085"/>
              <a:gd name="connsiteX0" fmla="*/ 7365 w 5671317"/>
              <a:gd name="connsiteY0" fmla="*/ 0 h 5055085"/>
              <a:gd name="connsiteX1" fmla="*/ 5671317 w 5671317"/>
              <a:gd name="connsiteY1" fmla="*/ 0 h 5055085"/>
              <a:gd name="connsiteX2" fmla="*/ 5671317 w 5671317"/>
              <a:gd name="connsiteY2" fmla="*/ 5055085 h 5055085"/>
              <a:gd name="connsiteX3" fmla="*/ 1164956 w 5671317"/>
              <a:gd name="connsiteY3" fmla="*/ 3839129 h 5055085"/>
              <a:gd name="connsiteX4" fmla="*/ 7365 w 5671317"/>
              <a:gd name="connsiteY4" fmla="*/ 0 h 5055085"/>
              <a:gd name="connsiteX0" fmla="*/ 12090 w 5676042"/>
              <a:gd name="connsiteY0" fmla="*/ 0 h 5055085"/>
              <a:gd name="connsiteX1" fmla="*/ 5676042 w 5676042"/>
              <a:gd name="connsiteY1" fmla="*/ 0 h 5055085"/>
              <a:gd name="connsiteX2" fmla="*/ 5676042 w 5676042"/>
              <a:gd name="connsiteY2" fmla="*/ 5055085 h 5055085"/>
              <a:gd name="connsiteX3" fmla="*/ 936217 w 5676042"/>
              <a:gd name="connsiteY3" fmla="*/ 3518116 h 5055085"/>
              <a:gd name="connsiteX4" fmla="*/ 12090 w 5676042"/>
              <a:gd name="connsiteY4" fmla="*/ 0 h 5055085"/>
              <a:gd name="connsiteX0" fmla="*/ 11246 w 5675198"/>
              <a:gd name="connsiteY0" fmla="*/ 0 h 5055085"/>
              <a:gd name="connsiteX1" fmla="*/ 5675198 w 5675198"/>
              <a:gd name="connsiteY1" fmla="*/ 0 h 5055085"/>
              <a:gd name="connsiteX2" fmla="*/ 5675198 w 5675198"/>
              <a:gd name="connsiteY2" fmla="*/ 5055085 h 5055085"/>
              <a:gd name="connsiteX3" fmla="*/ 935373 w 5675198"/>
              <a:gd name="connsiteY3" fmla="*/ 3518116 h 5055085"/>
              <a:gd name="connsiteX4" fmla="*/ 11246 w 5675198"/>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089497 w 5663952"/>
              <a:gd name="connsiteY3" fmla="*/ 3751580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60533"/>
              <a:gd name="connsiteX1" fmla="*/ 5663952 w 5663952"/>
              <a:gd name="connsiteY1" fmla="*/ 0 h 5060533"/>
              <a:gd name="connsiteX2" fmla="*/ 5663952 w 5663952"/>
              <a:gd name="connsiteY2" fmla="*/ 5055085 h 5060533"/>
              <a:gd name="connsiteX3" fmla="*/ 1235412 w 5663952"/>
              <a:gd name="connsiteY3" fmla="*/ 3946133 h 5060533"/>
              <a:gd name="connsiteX4" fmla="*/ 0 w 5663952"/>
              <a:gd name="connsiteY4" fmla="*/ 0 h 5060533"/>
              <a:gd name="connsiteX0" fmla="*/ 0 w 5663952"/>
              <a:gd name="connsiteY0" fmla="*/ 0 h 5059649"/>
              <a:gd name="connsiteX1" fmla="*/ 5663952 w 5663952"/>
              <a:gd name="connsiteY1" fmla="*/ 0 h 5059649"/>
              <a:gd name="connsiteX2" fmla="*/ 5663952 w 5663952"/>
              <a:gd name="connsiteY2" fmla="*/ 5055085 h 5059649"/>
              <a:gd name="connsiteX3" fmla="*/ 1235412 w 5663952"/>
              <a:gd name="connsiteY3" fmla="*/ 3946133 h 5059649"/>
              <a:gd name="connsiteX4" fmla="*/ 0 w 5663952"/>
              <a:gd name="connsiteY4" fmla="*/ 0 h 5059649"/>
              <a:gd name="connsiteX0" fmla="*/ 0 w 5663952"/>
              <a:gd name="connsiteY0" fmla="*/ 0 h 5058988"/>
              <a:gd name="connsiteX1" fmla="*/ 5663952 w 5663952"/>
              <a:gd name="connsiteY1" fmla="*/ 0 h 5058988"/>
              <a:gd name="connsiteX2" fmla="*/ 5663952 w 5663952"/>
              <a:gd name="connsiteY2" fmla="*/ 5055085 h 5058988"/>
              <a:gd name="connsiteX3" fmla="*/ 1235412 w 5663952"/>
              <a:gd name="connsiteY3" fmla="*/ 3946133 h 5058988"/>
              <a:gd name="connsiteX4" fmla="*/ 0 w 5663952"/>
              <a:gd name="connsiteY4" fmla="*/ 0 h 5058988"/>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0 w 5663952"/>
              <a:gd name="connsiteY0" fmla="*/ 0 h 5064199"/>
              <a:gd name="connsiteX1" fmla="*/ 5663952 w 5663952"/>
              <a:gd name="connsiteY1" fmla="*/ 0 h 5064199"/>
              <a:gd name="connsiteX2" fmla="*/ 5663952 w 5663952"/>
              <a:gd name="connsiteY2" fmla="*/ 5055085 h 5064199"/>
              <a:gd name="connsiteX3" fmla="*/ 0 w 5663952"/>
              <a:gd name="connsiteY3" fmla="*/ 0 h 5064199"/>
              <a:gd name="connsiteX0" fmla="*/ 0 w 5663952"/>
              <a:gd name="connsiteY0" fmla="*/ 0 h 5070500"/>
              <a:gd name="connsiteX1" fmla="*/ 5663952 w 5663952"/>
              <a:gd name="connsiteY1" fmla="*/ 0 h 5070500"/>
              <a:gd name="connsiteX2" fmla="*/ 5663952 w 5663952"/>
              <a:gd name="connsiteY2" fmla="*/ 5055085 h 5070500"/>
              <a:gd name="connsiteX3" fmla="*/ 0 w 5663952"/>
              <a:gd name="connsiteY3" fmla="*/ 0 h 5070500"/>
              <a:gd name="connsiteX0" fmla="*/ 0 w 5663952"/>
              <a:gd name="connsiteY0" fmla="*/ 0 h 5070646"/>
              <a:gd name="connsiteX1" fmla="*/ 5663952 w 5663952"/>
              <a:gd name="connsiteY1" fmla="*/ 0 h 5070646"/>
              <a:gd name="connsiteX2" fmla="*/ 5663952 w 5663952"/>
              <a:gd name="connsiteY2" fmla="*/ 5055085 h 5070646"/>
              <a:gd name="connsiteX3" fmla="*/ 0 w 5663952"/>
              <a:gd name="connsiteY3" fmla="*/ 0 h 5070646"/>
              <a:gd name="connsiteX0" fmla="*/ 0 w 5663952"/>
              <a:gd name="connsiteY0" fmla="*/ 0 h 5069090"/>
              <a:gd name="connsiteX1" fmla="*/ 5663952 w 5663952"/>
              <a:gd name="connsiteY1" fmla="*/ 0 h 5069090"/>
              <a:gd name="connsiteX2" fmla="*/ 5663952 w 5663952"/>
              <a:gd name="connsiteY2" fmla="*/ 5055085 h 5069090"/>
              <a:gd name="connsiteX3" fmla="*/ 0 w 5663952"/>
              <a:gd name="connsiteY3" fmla="*/ 0 h 5069090"/>
              <a:gd name="connsiteX0" fmla="*/ 0 w 5663952"/>
              <a:gd name="connsiteY0" fmla="*/ 0 h 5073756"/>
              <a:gd name="connsiteX1" fmla="*/ 5663952 w 5663952"/>
              <a:gd name="connsiteY1" fmla="*/ 0 h 5073756"/>
              <a:gd name="connsiteX2" fmla="*/ 5663952 w 5663952"/>
              <a:gd name="connsiteY2" fmla="*/ 5055085 h 5073756"/>
              <a:gd name="connsiteX3" fmla="*/ 0 w 5663952"/>
              <a:gd name="connsiteY3" fmla="*/ 0 h 5073756"/>
              <a:gd name="connsiteX0" fmla="*/ 0 w 5663952"/>
              <a:gd name="connsiteY0" fmla="*/ 0 h 5094353"/>
              <a:gd name="connsiteX1" fmla="*/ 5663952 w 5663952"/>
              <a:gd name="connsiteY1" fmla="*/ 0 h 5094353"/>
              <a:gd name="connsiteX2" fmla="*/ 5663952 w 5663952"/>
              <a:gd name="connsiteY2" fmla="*/ 5055085 h 5094353"/>
              <a:gd name="connsiteX3" fmla="*/ 0 w 5663952"/>
              <a:gd name="connsiteY3" fmla="*/ 0 h 5094353"/>
              <a:gd name="connsiteX0" fmla="*/ 20155 w 5684107"/>
              <a:gd name="connsiteY0" fmla="*/ 0 h 5089841"/>
              <a:gd name="connsiteX1" fmla="*/ 5684107 w 5684107"/>
              <a:gd name="connsiteY1" fmla="*/ 0 h 5089841"/>
              <a:gd name="connsiteX2" fmla="*/ 5684107 w 5684107"/>
              <a:gd name="connsiteY2" fmla="*/ 5055085 h 5089841"/>
              <a:gd name="connsiteX3" fmla="*/ 20155 w 5684107"/>
              <a:gd name="connsiteY3" fmla="*/ 0 h 5089841"/>
              <a:gd name="connsiteX0" fmla="*/ 4274 w 5668226"/>
              <a:gd name="connsiteY0" fmla="*/ 0 h 5088362"/>
              <a:gd name="connsiteX1" fmla="*/ 5668226 w 5668226"/>
              <a:gd name="connsiteY1" fmla="*/ 0 h 5088362"/>
              <a:gd name="connsiteX2" fmla="*/ 5668226 w 5668226"/>
              <a:gd name="connsiteY2" fmla="*/ 5055085 h 5088362"/>
              <a:gd name="connsiteX3" fmla="*/ 4274 w 5668226"/>
              <a:gd name="connsiteY3" fmla="*/ 0 h 5088362"/>
              <a:gd name="connsiteX0" fmla="*/ 0 w 5663952"/>
              <a:gd name="connsiteY0" fmla="*/ 0 h 5098351"/>
              <a:gd name="connsiteX1" fmla="*/ 5663952 w 5663952"/>
              <a:gd name="connsiteY1" fmla="*/ 0 h 5098351"/>
              <a:gd name="connsiteX2" fmla="*/ 5663952 w 5663952"/>
              <a:gd name="connsiteY2" fmla="*/ 5055085 h 5098351"/>
              <a:gd name="connsiteX3" fmla="*/ 0 w 5663952"/>
              <a:gd name="connsiteY3" fmla="*/ 0 h 5098351"/>
              <a:gd name="connsiteX0" fmla="*/ 0 w 5663952"/>
              <a:gd name="connsiteY0" fmla="*/ 0 h 5065455"/>
              <a:gd name="connsiteX1" fmla="*/ 5663952 w 5663952"/>
              <a:gd name="connsiteY1" fmla="*/ 0 h 5065455"/>
              <a:gd name="connsiteX2" fmla="*/ 5663952 w 5663952"/>
              <a:gd name="connsiteY2" fmla="*/ 5055085 h 5065455"/>
              <a:gd name="connsiteX3" fmla="*/ 0 w 5663952"/>
              <a:gd name="connsiteY3" fmla="*/ 0 h 5065455"/>
              <a:gd name="connsiteX0" fmla="*/ 0 w 5663952"/>
              <a:gd name="connsiteY0" fmla="*/ 0 h 5088966"/>
              <a:gd name="connsiteX1" fmla="*/ 5663952 w 5663952"/>
              <a:gd name="connsiteY1" fmla="*/ 0 h 5088966"/>
              <a:gd name="connsiteX2" fmla="*/ 5663952 w 5663952"/>
              <a:gd name="connsiteY2" fmla="*/ 5055085 h 5088966"/>
              <a:gd name="connsiteX3" fmla="*/ 0 w 5663952"/>
              <a:gd name="connsiteY3" fmla="*/ 0 h 5088966"/>
              <a:gd name="connsiteX0" fmla="*/ 18907 w 5682859"/>
              <a:gd name="connsiteY0" fmla="*/ 0 h 5083477"/>
              <a:gd name="connsiteX1" fmla="*/ 5682859 w 5682859"/>
              <a:gd name="connsiteY1" fmla="*/ 0 h 5083477"/>
              <a:gd name="connsiteX2" fmla="*/ 5682859 w 5682859"/>
              <a:gd name="connsiteY2" fmla="*/ 5055085 h 5083477"/>
              <a:gd name="connsiteX3" fmla="*/ 18907 w 5682859"/>
              <a:gd name="connsiteY3" fmla="*/ 0 h 5083477"/>
              <a:gd name="connsiteX0" fmla="*/ 18116 w 5682068"/>
              <a:gd name="connsiteY0" fmla="*/ 0 h 5103178"/>
              <a:gd name="connsiteX1" fmla="*/ 5682068 w 5682068"/>
              <a:gd name="connsiteY1" fmla="*/ 0 h 5103178"/>
              <a:gd name="connsiteX2" fmla="*/ 5682068 w 5682068"/>
              <a:gd name="connsiteY2" fmla="*/ 5055085 h 5103178"/>
              <a:gd name="connsiteX3" fmla="*/ 18116 w 5682068"/>
              <a:gd name="connsiteY3" fmla="*/ 0 h 5103178"/>
              <a:gd name="connsiteX0" fmla="*/ 17118 w 5806060"/>
              <a:gd name="connsiteY0" fmla="*/ 13157 h 5103421"/>
              <a:gd name="connsiteX1" fmla="*/ 5806060 w 5806060"/>
              <a:gd name="connsiteY1" fmla="*/ 0 h 5103421"/>
              <a:gd name="connsiteX2" fmla="*/ 5806060 w 5806060"/>
              <a:gd name="connsiteY2" fmla="*/ 5055085 h 5103421"/>
              <a:gd name="connsiteX3" fmla="*/ 17118 w 5806060"/>
              <a:gd name="connsiteY3" fmla="*/ 13157 h 5103421"/>
              <a:gd name="connsiteX0" fmla="*/ 3753 w 5792695"/>
              <a:gd name="connsiteY0" fmla="*/ 13157 h 5103421"/>
              <a:gd name="connsiteX1" fmla="*/ 5792695 w 5792695"/>
              <a:gd name="connsiteY1" fmla="*/ 0 h 5103421"/>
              <a:gd name="connsiteX2" fmla="*/ 5792695 w 5792695"/>
              <a:gd name="connsiteY2" fmla="*/ 5055085 h 5103421"/>
              <a:gd name="connsiteX3" fmla="*/ 3753 w 5792695"/>
              <a:gd name="connsiteY3" fmla="*/ 13157 h 5103421"/>
              <a:gd name="connsiteX0" fmla="*/ 0 w 5788942"/>
              <a:gd name="connsiteY0" fmla="*/ 13157 h 5103421"/>
              <a:gd name="connsiteX1" fmla="*/ 5788942 w 5788942"/>
              <a:gd name="connsiteY1" fmla="*/ 0 h 5103421"/>
              <a:gd name="connsiteX2" fmla="*/ 5788942 w 5788942"/>
              <a:gd name="connsiteY2" fmla="*/ 5055085 h 5103421"/>
              <a:gd name="connsiteX3" fmla="*/ 0 w 5788942"/>
              <a:gd name="connsiteY3" fmla="*/ 13157 h 5103421"/>
              <a:gd name="connsiteX0" fmla="*/ 0 w 5788942"/>
              <a:gd name="connsiteY0" fmla="*/ 13157 h 5068892"/>
              <a:gd name="connsiteX1" fmla="*/ 5788942 w 5788942"/>
              <a:gd name="connsiteY1" fmla="*/ 0 h 5068892"/>
              <a:gd name="connsiteX2" fmla="*/ 5788942 w 5788942"/>
              <a:gd name="connsiteY2" fmla="*/ 5055085 h 5068892"/>
              <a:gd name="connsiteX3" fmla="*/ 0 w 5788942"/>
              <a:gd name="connsiteY3" fmla="*/ 13157 h 5068892"/>
              <a:gd name="connsiteX0" fmla="*/ 0 w 5788942"/>
              <a:gd name="connsiteY0" fmla="*/ 13157 h 5055536"/>
              <a:gd name="connsiteX1" fmla="*/ 5788942 w 5788942"/>
              <a:gd name="connsiteY1" fmla="*/ 0 h 5055536"/>
              <a:gd name="connsiteX2" fmla="*/ 5788942 w 5788942"/>
              <a:gd name="connsiteY2" fmla="*/ 5055085 h 5055536"/>
              <a:gd name="connsiteX3" fmla="*/ 0 w 5788942"/>
              <a:gd name="connsiteY3" fmla="*/ 13157 h 5055536"/>
              <a:gd name="connsiteX0" fmla="*/ 0 w 5663952"/>
              <a:gd name="connsiteY0" fmla="*/ 0 h 5055533"/>
              <a:gd name="connsiteX1" fmla="*/ 5663952 w 5663952"/>
              <a:gd name="connsiteY1" fmla="*/ 0 h 5055533"/>
              <a:gd name="connsiteX2" fmla="*/ 5663952 w 5663952"/>
              <a:gd name="connsiteY2" fmla="*/ 5055085 h 5055533"/>
              <a:gd name="connsiteX3" fmla="*/ 0 w 5663952"/>
              <a:gd name="connsiteY3" fmla="*/ 0 h 5055533"/>
              <a:gd name="connsiteX0" fmla="*/ 0 w 5663952"/>
              <a:gd name="connsiteY0" fmla="*/ 0 h 5058282"/>
              <a:gd name="connsiteX1" fmla="*/ 5663952 w 5663952"/>
              <a:gd name="connsiteY1" fmla="*/ 0 h 5058282"/>
              <a:gd name="connsiteX2" fmla="*/ 5663952 w 5663952"/>
              <a:gd name="connsiteY2" fmla="*/ 5055085 h 5058282"/>
              <a:gd name="connsiteX3" fmla="*/ 0 w 5663952"/>
              <a:gd name="connsiteY3" fmla="*/ 0 h 5058282"/>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344810 w 6008762"/>
              <a:gd name="connsiteY0" fmla="*/ 0 h 5430195"/>
              <a:gd name="connsiteX1" fmla="*/ 6008762 w 6008762"/>
              <a:gd name="connsiteY1" fmla="*/ 0 h 5430195"/>
              <a:gd name="connsiteX2" fmla="*/ 6008762 w 6008762"/>
              <a:gd name="connsiteY2" fmla="*/ 5055085 h 5430195"/>
              <a:gd name="connsiteX3" fmla="*/ 1208094 w 6008762"/>
              <a:gd name="connsiteY3" fmla="*/ 4493059 h 5430195"/>
              <a:gd name="connsiteX4" fmla="*/ 344810 w 6008762"/>
              <a:gd name="connsiteY4" fmla="*/ 0 h 5430195"/>
              <a:gd name="connsiteX0" fmla="*/ 284568 w 5948520"/>
              <a:gd name="connsiteY0" fmla="*/ 0 h 5348386"/>
              <a:gd name="connsiteX1" fmla="*/ 5948520 w 5948520"/>
              <a:gd name="connsiteY1" fmla="*/ 0 h 5348386"/>
              <a:gd name="connsiteX2" fmla="*/ 5948520 w 5948520"/>
              <a:gd name="connsiteY2" fmla="*/ 5055085 h 5348386"/>
              <a:gd name="connsiteX3" fmla="*/ 1147852 w 5948520"/>
              <a:gd name="connsiteY3" fmla="*/ 4493059 h 5348386"/>
              <a:gd name="connsiteX4" fmla="*/ 284568 w 5948520"/>
              <a:gd name="connsiteY4" fmla="*/ 0 h 5348386"/>
              <a:gd name="connsiteX0" fmla="*/ 291305 w 5955257"/>
              <a:gd name="connsiteY0" fmla="*/ 0 h 5379905"/>
              <a:gd name="connsiteX1" fmla="*/ 5955257 w 5955257"/>
              <a:gd name="connsiteY1" fmla="*/ 0 h 5379905"/>
              <a:gd name="connsiteX2" fmla="*/ 5955257 w 5955257"/>
              <a:gd name="connsiteY2" fmla="*/ 5055085 h 5379905"/>
              <a:gd name="connsiteX3" fmla="*/ 1154589 w 5955257"/>
              <a:gd name="connsiteY3" fmla="*/ 4493059 h 5379905"/>
              <a:gd name="connsiteX4" fmla="*/ 291305 w 5955257"/>
              <a:gd name="connsiteY4" fmla="*/ 0 h 5379905"/>
              <a:gd name="connsiteX0" fmla="*/ 291305 w 5955257"/>
              <a:gd name="connsiteY0" fmla="*/ 0 h 5083562"/>
              <a:gd name="connsiteX1" fmla="*/ 5955257 w 5955257"/>
              <a:gd name="connsiteY1" fmla="*/ 0 h 5083562"/>
              <a:gd name="connsiteX2" fmla="*/ 5955257 w 5955257"/>
              <a:gd name="connsiteY2" fmla="*/ 5055085 h 5083562"/>
              <a:gd name="connsiteX3" fmla="*/ 1154589 w 5955257"/>
              <a:gd name="connsiteY3" fmla="*/ 4493059 h 5083562"/>
              <a:gd name="connsiteX4" fmla="*/ 291305 w 5955257"/>
              <a:gd name="connsiteY4" fmla="*/ 0 h 5083562"/>
              <a:gd name="connsiteX0" fmla="*/ 253594 w 5917546"/>
              <a:gd name="connsiteY0" fmla="*/ 0 h 5065217"/>
              <a:gd name="connsiteX1" fmla="*/ 5917546 w 5917546"/>
              <a:gd name="connsiteY1" fmla="*/ 0 h 5065217"/>
              <a:gd name="connsiteX2" fmla="*/ 5917546 w 5917546"/>
              <a:gd name="connsiteY2" fmla="*/ 5055085 h 5065217"/>
              <a:gd name="connsiteX3" fmla="*/ 1116878 w 5917546"/>
              <a:gd name="connsiteY3" fmla="*/ 4493059 h 5065217"/>
              <a:gd name="connsiteX4" fmla="*/ 253594 w 5917546"/>
              <a:gd name="connsiteY4" fmla="*/ 0 h 5065217"/>
              <a:gd name="connsiteX0" fmla="*/ 235998 w 5899950"/>
              <a:gd name="connsiteY0" fmla="*/ 0 h 5060531"/>
              <a:gd name="connsiteX1" fmla="*/ 5899950 w 5899950"/>
              <a:gd name="connsiteY1" fmla="*/ 0 h 5060531"/>
              <a:gd name="connsiteX2" fmla="*/ 5899950 w 5899950"/>
              <a:gd name="connsiteY2" fmla="*/ 5055085 h 5060531"/>
              <a:gd name="connsiteX3" fmla="*/ 1244007 w 5899950"/>
              <a:gd name="connsiteY3" fmla="*/ 4164138 h 5060531"/>
              <a:gd name="connsiteX4" fmla="*/ 235998 w 5899950"/>
              <a:gd name="connsiteY4" fmla="*/ 0 h 5060531"/>
              <a:gd name="connsiteX0" fmla="*/ 172359 w 5836311"/>
              <a:gd name="connsiteY0" fmla="*/ 0 h 5058452"/>
              <a:gd name="connsiteX1" fmla="*/ 5836311 w 5836311"/>
              <a:gd name="connsiteY1" fmla="*/ 0 h 5058452"/>
              <a:gd name="connsiteX2" fmla="*/ 5836311 w 5836311"/>
              <a:gd name="connsiteY2" fmla="*/ 5055085 h 5058452"/>
              <a:gd name="connsiteX3" fmla="*/ 1943464 w 5836311"/>
              <a:gd name="connsiteY3" fmla="*/ 3729962 h 5058452"/>
              <a:gd name="connsiteX4" fmla="*/ 172359 w 5836311"/>
              <a:gd name="connsiteY4" fmla="*/ 0 h 5058452"/>
              <a:gd name="connsiteX0" fmla="*/ 209438 w 5873390"/>
              <a:gd name="connsiteY0" fmla="*/ 0 h 5059132"/>
              <a:gd name="connsiteX1" fmla="*/ 5873390 w 5873390"/>
              <a:gd name="connsiteY1" fmla="*/ 0 h 5059132"/>
              <a:gd name="connsiteX2" fmla="*/ 5873390 w 5873390"/>
              <a:gd name="connsiteY2" fmla="*/ 5055085 h 5059132"/>
              <a:gd name="connsiteX3" fmla="*/ 1480583 w 5873390"/>
              <a:gd name="connsiteY3" fmla="*/ 3920736 h 5059132"/>
              <a:gd name="connsiteX4" fmla="*/ 209438 w 5873390"/>
              <a:gd name="connsiteY4" fmla="*/ 0 h 5059132"/>
              <a:gd name="connsiteX0" fmla="*/ 219757 w 5883709"/>
              <a:gd name="connsiteY0" fmla="*/ 0 h 5059887"/>
              <a:gd name="connsiteX1" fmla="*/ 5883709 w 5883709"/>
              <a:gd name="connsiteY1" fmla="*/ 0 h 5059887"/>
              <a:gd name="connsiteX2" fmla="*/ 5883709 w 5883709"/>
              <a:gd name="connsiteY2" fmla="*/ 5055085 h 5059887"/>
              <a:gd name="connsiteX3" fmla="*/ 1490902 w 5883709"/>
              <a:gd name="connsiteY3" fmla="*/ 3920736 h 5059887"/>
              <a:gd name="connsiteX4" fmla="*/ 219757 w 5883709"/>
              <a:gd name="connsiteY4" fmla="*/ 0 h 5059887"/>
              <a:gd name="connsiteX0" fmla="*/ 270508 w 5934460"/>
              <a:gd name="connsiteY0" fmla="*/ 0 h 5067682"/>
              <a:gd name="connsiteX1" fmla="*/ 5934460 w 5934460"/>
              <a:gd name="connsiteY1" fmla="*/ 0 h 5067682"/>
              <a:gd name="connsiteX2" fmla="*/ 5934460 w 5934460"/>
              <a:gd name="connsiteY2" fmla="*/ 5055085 h 5067682"/>
              <a:gd name="connsiteX3" fmla="*/ 1541653 w 5934460"/>
              <a:gd name="connsiteY3" fmla="*/ 3920736 h 5067682"/>
              <a:gd name="connsiteX4" fmla="*/ 270508 w 5934460"/>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0309"/>
              <a:gd name="connsiteX1" fmla="*/ 5663952 w 5663952"/>
              <a:gd name="connsiteY1" fmla="*/ 0 h 5060309"/>
              <a:gd name="connsiteX2" fmla="*/ 5663952 w 5663952"/>
              <a:gd name="connsiteY2" fmla="*/ 5055085 h 5060309"/>
              <a:gd name="connsiteX3" fmla="*/ 1271145 w 5663952"/>
              <a:gd name="connsiteY3" fmla="*/ 3920736 h 5060309"/>
              <a:gd name="connsiteX4" fmla="*/ 0 w 5663952"/>
              <a:gd name="connsiteY4" fmla="*/ 0 h 5060309"/>
              <a:gd name="connsiteX0" fmla="*/ 0 w 5663952"/>
              <a:gd name="connsiteY0" fmla="*/ 0 h 5057400"/>
              <a:gd name="connsiteX1" fmla="*/ 5663952 w 5663952"/>
              <a:gd name="connsiteY1" fmla="*/ 0 h 5057400"/>
              <a:gd name="connsiteX2" fmla="*/ 5663952 w 5663952"/>
              <a:gd name="connsiteY2" fmla="*/ 5055085 h 5057400"/>
              <a:gd name="connsiteX3" fmla="*/ 633039 w 5663952"/>
              <a:gd name="connsiteY3" fmla="*/ 2999757 h 5057400"/>
              <a:gd name="connsiteX4" fmla="*/ 0 w 5663952"/>
              <a:gd name="connsiteY4" fmla="*/ 0 h 5057400"/>
              <a:gd name="connsiteX0" fmla="*/ 0 w 5663952"/>
              <a:gd name="connsiteY0" fmla="*/ 0 h 5057355"/>
              <a:gd name="connsiteX1" fmla="*/ 5663952 w 5663952"/>
              <a:gd name="connsiteY1" fmla="*/ 0 h 5057355"/>
              <a:gd name="connsiteX2" fmla="*/ 5663952 w 5663952"/>
              <a:gd name="connsiteY2" fmla="*/ 5055085 h 5057355"/>
              <a:gd name="connsiteX3" fmla="*/ 633039 w 5663952"/>
              <a:gd name="connsiteY3" fmla="*/ 2999757 h 5057355"/>
              <a:gd name="connsiteX4" fmla="*/ 0 w 5663952"/>
              <a:gd name="connsiteY4" fmla="*/ 0 h 5057355"/>
              <a:gd name="connsiteX0" fmla="*/ 1077 w 5665029"/>
              <a:gd name="connsiteY0" fmla="*/ 0 h 5057355"/>
              <a:gd name="connsiteX1" fmla="*/ 5665029 w 5665029"/>
              <a:gd name="connsiteY1" fmla="*/ 0 h 5057355"/>
              <a:gd name="connsiteX2" fmla="*/ 5665029 w 5665029"/>
              <a:gd name="connsiteY2" fmla="*/ 5055085 h 5057355"/>
              <a:gd name="connsiteX3" fmla="*/ 634116 w 5665029"/>
              <a:gd name="connsiteY3" fmla="*/ 2999757 h 5057355"/>
              <a:gd name="connsiteX4" fmla="*/ 1077 w 5665029"/>
              <a:gd name="connsiteY4" fmla="*/ 0 h 5057355"/>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28 w 5663980"/>
              <a:gd name="connsiteY0" fmla="*/ 0 h 5055567"/>
              <a:gd name="connsiteX1" fmla="*/ 5663980 w 5663980"/>
              <a:gd name="connsiteY1" fmla="*/ 0 h 5055567"/>
              <a:gd name="connsiteX2" fmla="*/ 5663980 w 5663980"/>
              <a:gd name="connsiteY2" fmla="*/ 5055085 h 5055567"/>
              <a:gd name="connsiteX3" fmla="*/ 28 w 5663980"/>
              <a:gd name="connsiteY3" fmla="*/ 0 h 5055567"/>
              <a:gd name="connsiteX0" fmla="*/ 7593 w 5671545"/>
              <a:gd name="connsiteY0" fmla="*/ 0 h 5055673"/>
              <a:gd name="connsiteX1" fmla="*/ 5671545 w 5671545"/>
              <a:gd name="connsiteY1" fmla="*/ 0 h 5055673"/>
              <a:gd name="connsiteX2" fmla="*/ 5671545 w 5671545"/>
              <a:gd name="connsiteY2" fmla="*/ 5055085 h 5055673"/>
              <a:gd name="connsiteX3" fmla="*/ 7593 w 5671545"/>
              <a:gd name="connsiteY3" fmla="*/ 0 h 5055673"/>
              <a:gd name="connsiteX0" fmla="*/ 5572 w 5669524"/>
              <a:gd name="connsiteY0" fmla="*/ 0 h 5089758"/>
              <a:gd name="connsiteX1" fmla="*/ 5669524 w 5669524"/>
              <a:gd name="connsiteY1" fmla="*/ 0 h 5089758"/>
              <a:gd name="connsiteX2" fmla="*/ 5669524 w 5669524"/>
              <a:gd name="connsiteY2" fmla="*/ 5055085 h 5089758"/>
              <a:gd name="connsiteX3" fmla="*/ 5572 w 5669524"/>
              <a:gd name="connsiteY3" fmla="*/ 0 h 5089758"/>
              <a:gd name="connsiteX0" fmla="*/ 9361 w 5673313"/>
              <a:gd name="connsiteY0" fmla="*/ 0 h 5090240"/>
              <a:gd name="connsiteX1" fmla="*/ 5673313 w 5673313"/>
              <a:gd name="connsiteY1" fmla="*/ 0 h 5090240"/>
              <a:gd name="connsiteX2" fmla="*/ 5673313 w 5673313"/>
              <a:gd name="connsiteY2" fmla="*/ 5055085 h 5090240"/>
              <a:gd name="connsiteX3" fmla="*/ 9361 w 5673313"/>
              <a:gd name="connsiteY3" fmla="*/ 0 h 5090240"/>
            </a:gdLst>
            <a:ahLst/>
            <a:cxnLst>
              <a:cxn ang="0">
                <a:pos x="connsiteX0" y="connsiteY0"/>
              </a:cxn>
              <a:cxn ang="0">
                <a:pos x="connsiteX1" y="connsiteY1"/>
              </a:cxn>
              <a:cxn ang="0">
                <a:pos x="connsiteX2" y="connsiteY2"/>
              </a:cxn>
              <a:cxn ang="0">
                <a:pos x="connsiteX3" y="connsiteY3"/>
              </a:cxn>
            </a:cxnLst>
            <a:rect l="l" t="t" r="r" b="b"/>
            <a:pathLst>
              <a:path w="5673313" h="5090240">
                <a:moveTo>
                  <a:pt x="9361" y="0"/>
                </a:moveTo>
                <a:lnTo>
                  <a:pt x="5673313" y="0"/>
                </a:lnTo>
                <a:lnTo>
                  <a:pt x="5673313" y="5055085"/>
                </a:lnTo>
                <a:cubicBezTo>
                  <a:pt x="71802" y="5495839"/>
                  <a:pt x="-56424" y="1677973"/>
                  <a:pt x="9361" y="0"/>
                </a:cubicBezTo>
                <a:close/>
              </a:path>
            </a:pathLst>
          </a:custGeom>
        </p:spPr>
      </p:pic>
      <p:sp>
        <p:nvSpPr>
          <p:cNvPr id="9" name="TekstSylinder 8">
            <a:extLst>
              <a:ext uri="{FF2B5EF4-FFF2-40B4-BE49-F238E27FC236}">
                <a16:creationId xmlns:a16="http://schemas.microsoft.com/office/drawing/2014/main" id="{334D3E7E-76F6-D414-4FCE-7EEE057068D1}"/>
              </a:ext>
            </a:extLst>
          </p:cNvPr>
          <p:cNvSpPr txBox="1"/>
          <p:nvPr/>
        </p:nvSpPr>
        <p:spPr>
          <a:xfrm>
            <a:off x="1124207" y="2099768"/>
            <a:ext cx="4549107" cy="3539430"/>
          </a:xfrm>
          <a:prstGeom prst="rect">
            <a:avLst/>
          </a:prstGeom>
          <a:noFill/>
        </p:spPr>
        <p:txBody>
          <a:bodyPr wrap="square">
            <a:spAutoFit/>
          </a:bodyPr>
          <a:lstStyle/>
          <a:p>
            <a:pPr marL="342900" indent="-342900">
              <a:buFont typeface="Arial" panose="020B0604020202020204" pitchFamily="34" charset="0"/>
              <a:buChar char="•"/>
            </a:pPr>
            <a:r>
              <a:rPr lang="nb-NO" sz="2800" dirty="0">
                <a:latin typeface="Avenir Heavy"/>
              </a:rPr>
              <a:t>Nedsatt hørsel</a:t>
            </a:r>
          </a:p>
          <a:p>
            <a:pPr marL="342900" indent="-342900">
              <a:buFont typeface="Arial" panose="020B0604020202020204" pitchFamily="34" charset="0"/>
              <a:buChar char="•"/>
            </a:pPr>
            <a:r>
              <a:rPr lang="nb-NO" sz="2800" dirty="0">
                <a:latin typeface="Avenir Heavy"/>
              </a:rPr>
              <a:t>APD</a:t>
            </a:r>
          </a:p>
          <a:p>
            <a:pPr marL="342900" indent="-342900">
              <a:buFont typeface="Arial" panose="020B0604020202020204" pitchFamily="34" charset="0"/>
              <a:buChar char="•"/>
            </a:pPr>
            <a:r>
              <a:rPr lang="nb-NO" sz="2800" dirty="0">
                <a:latin typeface="Avenir Heavy"/>
              </a:rPr>
              <a:t>ADHD</a:t>
            </a:r>
          </a:p>
          <a:p>
            <a:pPr marL="342900" indent="-342900">
              <a:buFont typeface="Arial" panose="020B0604020202020204" pitchFamily="34" charset="0"/>
              <a:buChar char="•"/>
            </a:pPr>
            <a:r>
              <a:rPr lang="nb-NO" sz="2800" dirty="0">
                <a:latin typeface="Avenir Heavy"/>
              </a:rPr>
              <a:t>Konsentrasjonsutfordringer</a:t>
            </a:r>
          </a:p>
          <a:p>
            <a:pPr marL="342900" indent="-342900">
              <a:buFont typeface="Arial" panose="020B0604020202020204" pitchFamily="34" charset="0"/>
              <a:buChar char="•"/>
            </a:pPr>
            <a:r>
              <a:rPr lang="nb-NO" sz="2800" dirty="0">
                <a:latin typeface="Avenir Heavy"/>
              </a:rPr>
              <a:t>Dysleksi</a:t>
            </a:r>
          </a:p>
          <a:p>
            <a:pPr marL="342900" indent="-342900">
              <a:buFont typeface="Arial" panose="020B0604020202020204" pitchFamily="34" charset="0"/>
              <a:buChar char="•"/>
            </a:pPr>
            <a:r>
              <a:rPr lang="nb-NO" sz="2800" dirty="0">
                <a:latin typeface="Avenir Heavy"/>
              </a:rPr>
              <a:t>Flerspråklige</a:t>
            </a:r>
          </a:p>
          <a:p>
            <a:pPr marL="342900" indent="-342900">
              <a:buFont typeface="Arial" panose="020B0604020202020204" pitchFamily="34" charset="0"/>
              <a:buChar char="•"/>
            </a:pPr>
            <a:r>
              <a:rPr lang="nb-NO" sz="2800" dirty="0">
                <a:latin typeface="Avenir Heavy"/>
              </a:rPr>
              <a:t>Synsproblematikk</a:t>
            </a:r>
          </a:p>
          <a:p>
            <a:pPr marL="342900" indent="-342900">
              <a:buFont typeface="Arial" panose="020B0604020202020204" pitchFamily="34" charset="0"/>
              <a:buChar char="•"/>
            </a:pPr>
            <a:r>
              <a:rPr lang="nb-NO" sz="2800" dirty="0">
                <a:latin typeface="Avenir Heavy"/>
              </a:rPr>
              <a:t>Språkvansker</a:t>
            </a:r>
          </a:p>
        </p:txBody>
      </p:sp>
    </p:spTree>
    <p:extLst>
      <p:ext uri="{BB962C8B-B14F-4D97-AF65-F5344CB8AC3E}">
        <p14:creationId xmlns:p14="http://schemas.microsoft.com/office/powerpoint/2010/main" val="3515140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E202E94-619F-D6CE-E40F-CE10704A6A47}"/>
              </a:ext>
            </a:extLst>
          </p:cNvPr>
          <p:cNvSpPr>
            <a:spLocks noGrp="1"/>
          </p:cNvSpPr>
          <p:nvPr>
            <p:ph type="title" idx="4294967295"/>
          </p:nvPr>
        </p:nvSpPr>
        <p:spPr>
          <a:xfrm>
            <a:off x="454871" y="303787"/>
            <a:ext cx="11486920" cy="1325563"/>
          </a:xfrm>
        </p:spPr>
        <p:txBody>
          <a:bodyPr>
            <a:normAutofit fontScale="90000"/>
          </a:bodyPr>
          <a:lstStyle/>
          <a:p>
            <a:pPr>
              <a:lnSpc>
                <a:spcPct val="100000"/>
              </a:lnSpc>
              <a:spcBef>
                <a:spcPts val="0"/>
              </a:spcBef>
            </a:pPr>
            <a:r>
              <a:rPr lang="nb-NO" sz="4800" dirty="0">
                <a:solidFill>
                  <a:srgbClr val="144357"/>
                </a:solidFill>
                <a:latin typeface="Avenir Heavy"/>
                <a:cs typeface="David" panose="020E0502060401010101" pitchFamily="34" charset="-79"/>
              </a:rPr>
              <a:t>TEK 17, teknisk forskrift til plan- og bygningsloven</a:t>
            </a:r>
            <a:br>
              <a:rPr lang="nb-NO" sz="4800" dirty="0">
                <a:solidFill>
                  <a:srgbClr val="144357"/>
                </a:solidFill>
                <a:effectLst/>
                <a:latin typeface="Georgia" panose="02040502050405020303" pitchFamily="18" charset="0"/>
                <a:cs typeface="David" panose="020E0502060401010101" pitchFamily="34" charset="-79"/>
              </a:rPr>
            </a:br>
            <a:endParaRPr lang="nb-NO" sz="4800" dirty="0">
              <a:solidFill>
                <a:prstClr val="black"/>
              </a:solidFill>
              <a:latin typeface="Avenir Medium" panose="02000503020000020003" pitchFamily="2" charset="0"/>
              <a:ea typeface="+mn-ea"/>
              <a:cs typeface="+mn-cs"/>
            </a:endParaRPr>
          </a:p>
        </p:txBody>
      </p:sp>
      <p:sp>
        <p:nvSpPr>
          <p:cNvPr id="2" name="TekstSylinder 1" descr="Bildet viser er et tenkt eksempel på organisasjonskart som viser hvordan rådene kan plasseres i en kommune.Kommunestyret er øverste organ i kommunen. Til siden med stiplet linje vises kontrollkomiteen.  Under kommunestyret til venstre i bildet er formannskapet, og under formannskapet ligger administrasjonsutvalget, klagenemnda og valgstyret.  Under kommunestyret til høyre i bildet er de tre medvirkningsrådene; Rådet for personer med funksjonsnedsettelse, eldrerådet og ungdomsrådet. Under kommunestyret loddrett under er hovedutvalg for samfunnsutvikling, hovedutvalg for helse og omsorg og hovedutvalg for oppvekst og kultur.  ">
            <a:extLst>
              <a:ext uri="{FF2B5EF4-FFF2-40B4-BE49-F238E27FC236}">
                <a16:creationId xmlns:a16="http://schemas.microsoft.com/office/drawing/2014/main" id="{F16A2A7C-020B-571E-FD2E-18F20469A38F}"/>
              </a:ext>
            </a:extLst>
          </p:cNvPr>
          <p:cNvSpPr txBox="1"/>
          <p:nvPr/>
        </p:nvSpPr>
        <p:spPr>
          <a:xfrm>
            <a:off x="550406" y="1459386"/>
            <a:ext cx="10517928" cy="4893647"/>
          </a:xfrm>
          <a:prstGeom prst="rect">
            <a:avLst/>
          </a:prstGeom>
          <a:solidFill>
            <a:schemeClr val="bg1"/>
          </a:solidFill>
        </p:spPr>
        <p:txBody>
          <a:bodyPr wrap="square" rtlCol="0">
            <a:spAutoFit/>
          </a:bodyPr>
          <a:lstStyle/>
          <a:p>
            <a:pPr marL="0" indent="0">
              <a:buNone/>
            </a:pPr>
            <a:r>
              <a:rPr lang="nb-NO" altLang="zh-CN" sz="2400" b="1" dirty="0">
                <a:latin typeface="Avenir Next LT Pro" panose="020B0504020202020204" pitchFamily="34" charset="0"/>
                <a:cs typeface="Aparajita" panose="020B0502040204020203" pitchFamily="18" charset="0"/>
              </a:rPr>
              <a:t>§ 13-6. Lyd og vibrasjoner</a:t>
            </a:r>
          </a:p>
          <a:p>
            <a:pPr marL="0" indent="0">
              <a:buNone/>
            </a:pPr>
            <a:r>
              <a:rPr lang="nb-NO" sz="2400" dirty="0">
                <a:latin typeface="Avenir Next LT Pro" panose="020B0504020202020204" pitchFamily="34" charset="0"/>
                <a:cs typeface="Aparajita" panose="020B0502040204020203" pitchFamily="18" charset="0"/>
              </a:rPr>
              <a:t>(4) I byggverk for publikum og arbeidsbygning skal det være lyd- og taleoverføringsutstyr, med mindre det kan dokumenteres at dette er unødvendig for å oppnå god taleforståelse. Inngangen til rom med forsterket lyd- og taleoverføring skal være tydelig merket.</a:t>
            </a:r>
          </a:p>
          <a:p>
            <a:pPr marL="0" indent="0">
              <a:buNone/>
            </a:pPr>
            <a:endParaRPr lang="nb-NO" sz="2400" dirty="0">
              <a:latin typeface="Avenir Next LT Pro" panose="020B0504020202020204" pitchFamily="34" charset="0"/>
              <a:cs typeface="Aparajita" panose="020B0502040204020203" pitchFamily="18" charset="0"/>
            </a:endParaRPr>
          </a:p>
          <a:p>
            <a:pPr marL="0" indent="0">
              <a:buNone/>
            </a:pPr>
            <a:r>
              <a:rPr lang="nb-NO" sz="2400" b="1" dirty="0">
                <a:latin typeface="Avenir Next LT Pro" panose="020B0504020202020204" pitchFamily="34" charset="0"/>
                <a:cs typeface="Aparajita" panose="020B0502040204020203" pitchFamily="18" charset="0"/>
              </a:rPr>
              <a:t>VTEK</a:t>
            </a:r>
          </a:p>
          <a:p>
            <a:pPr marL="0" indent="0">
              <a:buNone/>
            </a:pPr>
            <a:r>
              <a:rPr lang="nb-NO" sz="2400" dirty="0">
                <a:latin typeface="Avenir Next LT Pro" panose="020B0504020202020204" pitchFamily="34" charset="0"/>
                <a:cs typeface="Aparajita" panose="020B0502040204020203" pitchFamily="18" charset="0"/>
              </a:rPr>
              <a:t>Rom der bruken forutsetter god taleforståelse er for eksempel større undervisningsrom og auditorier, konferanserom, kirkerom, teatersaler, kinoer, terminaler, idrettshaller og lignende. For å oppnå god taleforståelse på kort og lang avstand kan det være nødvendig med utstyr både for lydoverføring og lydutjevning, eventuelt med høyttalere med spesiell retningsvirkning.</a:t>
            </a:r>
          </a:p>
        </p:txBody>
      </p:sp>
    </p:spTree>
    <p:extLst>
      <p:ext uri="{BB962C8B-B14F-4D97-AF65-F5344CB8AC3E}">
        <p14:creationId xmlns:p14="http://schemas.microsoft.com/office/powerpoint/2010/main" val="1886336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0FF33AA-BF70-A908-F44C-ADECABFB6F4B}"/>
              </a:ext>
            </a:extLst>
          </p:cNvPr>
          <p:cNvSpPr>
            <a:spLocks noGrp="1"/>
          </p:cNvSpPr>
          <p:nvPr>
            <p:ph type="title" idx="4294967295"/>
          </p:nvPr>
        </p:nvSpPr>
        <p:spPr>
          <a:xfrm>
            <a:off x="4953589" y="49932"/>
            <a:ext cx="6879020" cy="1325563"/>
          </a:xfrm>
        </p:spPr>
        <p:txBody>
          <a:bodyPr/>
          <a:lstStyle/>
          <a:p>
            <a:r>
              <a:rPr lang="nb-NO" sz="3600" b="1" dirty="0">
                <a:latin typeface="Avenir Heavy"/>
              </a:rPr>
              <a:t>Kommuner som fjerner barrierer</a:t>
            </a:r>
          </a:p>
        </p:txBody>
      </p:sp>
      <p:sp>
        <p:nvSpPr>
          <p:cNvPr id="5" name="Tittel 1">
            <a:extLst>
              <a:ext uri="{FF2B5EF4-FFF2-40B4-BE49-F238E27FC236}">
                <a16:creationId xmlns:a16="http://schemas.microsoft.com/office/drawing/2014/main" id="{C4FB453B-3888-B9FF-A4ED-C912F6FC9D04}"/>
              </a:ext>
            </a:extLst>
          </p:cNvPr>
          <p:cNvSpPr txBox="1">
            <a:spLocks/>
          </p:cNvSpPr>
          <p:nvPr/>
        </p:nvSpPr>
        <p:spPr>
          <a:xfrm>
            <a:off x="5172502" y="1100994"/>
            <a:ext cx="6660107" cy="503895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800">
              <a:latin typeface="Avenir Heavy"/>
            </a:endParaRPr>
          </a:p>
          <a:p>
            <a:endParaRPr lang="nb-NO" sz="2800">
              <a:latin typeface="Avenir Heavy"/>
            </a:endParaRPr>
          </a:p>
          <a:p>
            <a:r>
              <a:rPr lang="nb-NO" sz="2800">
                <a:latin typeface="Avenir Heavy"/>
              </a:rPr>
              <a:t>I 2021 fikk seks skoler i Oslo installert lydutjevningsanlegg i alle undervisningsrom. Prosjektet ble kalt «Forbedret lydmiljø i Oslo-skolen». Dette i tillegg til oppgradering av romakustiske forhold.</a:t>
            </a:r>
          </a:p>
          <a:p>
            <a:endParaRPr lang="nb-NO" sz="2800">
              <a:latin typeface="Avenir Heavy"/>
            </a:endParaRPr>
          </a:p>
          <a:p>
            <a:r>
              <a:rPr lang="nb-NO" sz="2800">
                <a:latin typeface="Avenir Heavy"/>
                <a:hlinkClick r:id="rId3"/>
              </a:rPr>
              <a:t>Resultatet</a:t>
            </a:r>
            <a:r>
              <a:rPr lang="nb-NO" sz="2800">
                <a:latin typeface="Avenir Heavy"/>
              </a:rPr>
              <a:t> var bedre læringsmiljø og mindre stigmatisering for blant annet andre hørselshemmede</a:t>
            </a:r>
          </a:p>
          <a:p>
            <a:endParaRPr lang="nb-NO" sz="2800">
              <a:latin typeface="Avenir Heavy"/>
            </a:endParaRPr>
          </a:p>
          <a:p>
            <a:r>
              <a:rPr lang="nb-NO" sz="2800">
                <a:latin typeface="Avenir Heavy"/>
              </a:rPr>
              <a:t>I forbindelse med prosjektet ble det laget en </a:t>
            </a:r>
            <a:r>
              <a:rPr lang="nb-NO" sz="2800">
                <a:latin typeface="Avenir Heavy"/>
                <a:hlinkClick r:id="rId4"/>
              </a:rPr>
              <a:t> veileder for installering av lydutjevningsanlegg i skolen</a:t>
            </a:r>
            <a:r>
              <a:rPr lang="nb-NO" sz="2800">
                <a:latin typeface="Avenir Heavy"/>
              </a:rPr>
              <a:t> </a:t>
            </a: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2" name="Bilde 1">
            <a:extLst>
              <a:ext uri="{FF2B5EF4-FFF2-40B4-BE49-F238E27FC236}">
                <a16:creationId xmlns:a16="http://schemas.microsoft.com/office/drawing/2014/main" id="{BAAE99C9-DFD8-4CB0-F4FA-6F13ED3AED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 y="0"/>
            <a:ext cx="4846212" cy="6858000"/>
          </a:xfrm>
          <a:prstGeom prst="rect">
            <a:avLst/>
          </a:prstGeom>
        </p:spPr>
      </p:pic>
      <p:pic>
        <p:nvPicPr>
          <p:cNvPr id="9" name="Bilde 8">
            <a:extLst>
              <a:ext uri="{FF2B5EF4-FFF2-40B4-BE49-F238E27FC236}">
                <a16:creationId xmlns:a16="http://schemas.microsoft.com/office/drawing/2014/main" id="{A937020A-D254-8B90-3FC3-6CFB2A1A779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9157" y="730380"/>
            <a:ext cx="4266127" cy="5371553"/>
          </a:xfrm>
          <a:prstGeom prst="rect">
            <a:avLst/>
          </a:prstGeom>
        </p:spPr>
      </p:pic>
    </p:spTree>
    <p:extLst>
      <p:ext uri="{BB962C8B-B14F-4D97-AF65-F5344CB8AC3E}">
        <p14:creationId xmlns:p14="http://schemas.microsoft.com/office/powerpoint/2010/main" val="282514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8D0E789-E16E-01E6-4E36-09DFD89892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71873" y="253118"/>
            <a:ext cx="572015" cy="572015"/>
          </a:xfrm>
          <a:prstGeom prst="rect">
            <a:avLst/>
          </a:prstGeom>
        </p:spPr>
      </p:pic>
      <p:sp>
        <p:nvSpPr>
          <p:cNvPr id="5" name="Tittel 4">
            <a:extLst>
              <a:ext uri="{FF2B5EF4-FFF2-40B4-BE49-F238E27FC236}">
                <a16:creationId xmlns:a16="http://schemas.microsoft.com/office/drawing/2014/main" id="{D3BA3EDB-9AAF-16A4-9634-77C822EB46BD}"/>
              </a:ext>
            </a:extLst>
          </p:cNvPr>
          <p:cNvSpPr>
            <a:spLocks noGrp="1"/>
          </p:cNvSpPr>
          <p:nvPr>
            <p:ph type="title" idx="4294967295"/>
          </p:nvPr>
        </p:nvSpPr>
        <p:spPr>
          <a:xfrm>
            <a:off x="714774" y="1262448"/>
            <a:ext cx="10515600" cy="1325563"/>
          </a:xfrm>
        </p:spPr>
        <p:txBody>
          <a:bodyPr>
            <a:normAutofit fontScale="90000"/>
          </a:bodyPr>
          <a:lstStyle/>
          <a:p>
            <a:pPr>
              <a:lnSpc>
                <a:spcPct val="100000"/>
              </a:lnSpc>
              <a:spcBef>
                <a:spcPts val="0"/>
              </a:spcBef>
            </a:pPr>
            <a:r>
              <a:rPr lang="nb-NO" sz="4000" dirty="0">
                <a:solidFill>
                  <a:srgbClr val="134357"/>
                </a:solidFill>
                <a:effectLst/>
                <a:latin typeface="Avenir Heavy"/>
                <a:ea typeface="Times New Roman" panose="02020603050405020304" pitchFamily="18" charset="0"/>
                <a:cs typeface="Times New Roman" panose="02020603050405020304" pitchFamily="18" charset="0"/>
              </a:rPr>
              <a:t>«Nemnda har nå slått fast at manglende teleslynge brøt med regelverket for universell utforming, og har pålagt kommunen å rette opp i manglene.»</a:t>
            </a:r>
            <a:br>
              <a:rPr lang="nb-NO" sz="4800" dirty="0">
                <a:latin typeface="+mj-lt"/>
              </a:rPr>
            </a:br>
            <a:endParaRPr lang="nb-NO" sz="4800" dirty="0">
              <a:solidFill>
                <a:prstClr val="black"/>
              </a:solidFill>
              <a:latin typeface="Avenir Medium" panose="02000503020000020003" pitchFamily="2" charset="0"/>
              <a:ea typeface="+mn-ea"/>
              <a:cs typeface="+mn-cs"/>
            </a:endParaRPr>
          </a:p>
        </p:txBody>
      </p:sp>
      <p:sp>
        <p:nvSpPr>
          <p:cNvPr id="4" name="Tittel 1">
            <a:extLst>
              <a:ext uri="{FF2B5EF4-FFF2-40B4-BE49-F238E27FC236}">
                <a16:creationId xmlns:a16="http://schemas.microsoft.com/office/drawing/2014/main" id="{EEF078D0-648E-5485-C2DB-7C27A1F8522A}"/>
              </a:ext>
            </a:extLst>
          </p:cNvPr>
          <p:cNvSpPr txBox="1">
            <a:spLocks/>
          </p:cNvSpPr>
          <p:nvPr/>
        </p:nvSpPr>
        <p:spPr>
          <a:xfrm>
            <a:off x="843888" y="2588011"/>
            <a:ext cx="4819934" cy="40168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tabLst>
                <a:tab pos="1433195" algn="l"/>
              </a:tabLst>
            </a:pPr>
            <a:r>
              <a:rPr lang="nb-NO" sz="2400">
                <a:solidFill>
                  <a:srgbClr val="134357"/>
                </a:solidFill>
                <a:effectLst/>
                <a:latin typeface="Avenir Next LT Pro" panose="020B0504020202020204" pitchFamily="34" charset="0"/>
                <a:ea typeface="Times New Roman" panose="02020603050405020304" pitchFamily="18" charset="0"/>
                <a:cs typeface="Times New Roman" panose="02020603050405020304" pitchFamily="18" charset="0"/>
              </a:rPr>
              <a:t>Flere bygg rettet mot publikum i Melhus kommune hadde ikke teleslynge, og kommunen ble </a:t>
            </a:r>
            <a:r>
              <a:rPr lang="nb-NO" sz="2400">
                <a:solidFill>
                  <a:srgbClr val="134357"/>
                </a:solidFill>
                <a:effectLst/>
                <a:latin typeface="Avenir Next LT Pro" panose="020B0504020202020204" pitchFamily="34" charset="0"/>
                <a:ea typeface="Times New Roman" panose="02020603050405020304" pitchFamily="18" charset="0"/>
                <a:cs typeface="Times New Roman" panose="02020603050405020304" pitchFamily="18" charset="0"/>
                <a:hlinkClick r:id="rId3"/>
              </a:rPr>
              <a:t>klaget inn til Diskrimineringsnemda</a:t>
            </a:r>
            <a:r>
              <a:rPr lang="nb-NO" sz="2400">
                <a:solidFill>
                  <a:srgbClr val="134357"/>
                </a:solidFill>
                <a:effectLst/>
                <a:latin typeface="Avenir Next LT Pro" panose="020B0504020202020204" pitchFamily="34" charset="0"/>
                <a:ea typeface="Times New Roman" panose="02020603050405020304" pitchFamily="18" charset="0"/>
                <a:cs typeface="Times New Roman" panose="02020603050405020304" pitchFamily="18" charset="0"/>
              </a:rPr>
              <a:t>. </a:t>
            </a:r>
          </a:p>
          <a:p>
            <a:endParaRPr lang="nb-NO" sz="3600">
              <a:latin typeface="Avenir Medium" panose="02000503020000020003" pitchFamily="2" charset="0"/>
            </a:endParaRPr>
          </a:p>
        </p:txBody>
      </p:sp>
      <p:pic>
        <p:nvPicPr>
          <p:cNvPr id="2" name="Plassholder for bilde 12" descr="Et bilde som inneholder klær, person, utendørs, konstruksjon&#10;&#10;Automatisk generert beskrivelse">
            <a:hlinkClick r:id="rId4"/>
            <a:extLst>
              <a:ext uri="{FF2B5EF4-FFF2-40B4-BE49-F238E27FC236}">
                <a16:creationId xmlns:a16="http://schemas.microsoft.com/office/drawing/2014/main" id="{359E2411-3733-A9F6-8869-926060D5E3A6}"/>
              </a:ext>
            </a:extLst>
          </p:cNvPr>
          <p:cNvPicPr>
            <a:picLocks noChangeAspect="1"/>
          </p:cNvPicPr>
          <p:nvPr/>
        </p:nvPicPr>
        <p:blipFill>
          <a:blip r:embed="rId5"/>
          <a:srcRect t="112" b="112"/>
          <a:stretch>
            <a:fillRect/>
          </a:stretch>
        </p:blipFill>
        <p:spPr>
          <a:xfrm>
            <a:off x="6723327" y="2426525"/>
            <a:ext cx="5095875" cy="4248150"/>
          </a:xfrm>
          <a:prstGeom prst="rect">
            <a:avLst/>
          </a:prstGeom>
        </p:spPr>
      </p:pic>
    </p:spTree>
    <p:extLst>
      <p:ext uri="{BB962C8B-B14F-4D97-AF65-F5344CB8AC3E}">
        <p14:creationId xmlns:p14="http://schemas.microsoft.com/office/powerpoint/2010/main" val="1880061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B47C75-E1FD-458B-6EFD-417D4EAF2C90}"/>
              </a:ext>
            </a:extLst>
          </p:cNvPr>
          <p:cNvSpPr>
            <a:spLocks noGrp="1"/>
          </p:cNvSpPr>
          <p:nvPr>
            <p:ph type="title" idx="4294967295"/>
          </p:nvPr>
        </p:nvSpPr>
        <p:spPr>
          <a:xfrm>
            <a:off x="982640" y="782110"/>
            <a:ext cx="10515600" cy="1325563"/>
          </a:xfrm>
        </p:spPr>
        <p:txBody>
          <a:bodyPr/>
          <a:lstStyle/>
          <a:p>
            <a:pPr lvl="0">
              <a:lnSpc>
                <a:spcPct val="100000"/>
              </a:lnSpc>
              <a:spcBef>
                <a:spcPts val="0"/>
              </a:spcBef>
            </a:pPr>
            <a:r>
              <a:rPr lang="nb-NO" sz="4800" b="1" dirty="0">
                <a:solidFill>
                  <a:srgbClr val="6198B0"/>
                </a:solidFill>
                <a:latin typeface="Avenir Black" panose="02000503020000020003" pitchFamily="2" charset="0"/>
                <a:ea typeface="+mn-ea"/>
                <a:cs typeface="+mn-cs"/>
              </a:rPr>
              <a:t>Universelle lydløsninger</a:t>
            </a:r>
          </a:p>
        </p:txBody>
      </p:sp>
      <p:sp>
        <p:nvSpPr>
          <p:cNvPr id="4" name="TekstSylinder 3">
            <a:extLst>
              <a:ext uri="{FF2B5EF4-FFF2-40B4-BE49-F238E27FC236}">
                <a16:creationId xmlns:a16="http://schemas.microsoft.com/office/drawing/2014/main" id="{6F04AF0C-8724-99EB-DD3D-C0819C8B4DB7}"/>
              </a:ext>
            </a:extLst>
          </p:cNvPr>
          <p:cNvSpPr txBox="1"/>
          <p:nvPr/>
        </p:nvSpPr>
        <p:spPr>
          <a:xfrm>
            <a:off x="1228299" y="2811336"/>
            <a:ext cx="5691116" cy="1938992"/>
          </a:xfrm>
          <a:prstGeom prst="rect">
            <a:avLst/>
          </a:prstGeom>
          <a:noFill/>
        </p:spPr>
        <p:txBody>
          <a:bodyPr wrap="square">
            <a:spAutoFit/>
          </a:bodyPr>
          <a:lstStyle/>
          <a:p>
            <a:r>
              <a:rPr lang="nb-NO" sz="3600">
                <a:solidFill>
                  <a:schemeClr val="tx2">
                    <a:lumMod val="60000"/>
                    <a:lumOff val="40000"/>
                  </a:schemeClr>
                </a:solidFill>
                <a:latin typeface="Avenir Book" panose="02000503020000020003" pitchFamily="2" charset="0"/>
              </a:rPr>
              <a:t>• </a:t>
            </a:r>
            <a:r>
              <a:rPr lang="nb-NO" sz="2800">
                <a:latin typeface="Avenir Heavy"/>
              </a:rPr>
              <a:t>Uavhengig av høreapparat</a:t>
            </a:r>
          </a:p>
          <a:p>
            <a:r>
              <a:rPr lang="nb-NO" sz="2800">
                <a:solidFill>
                  <a:schemeClr val="tx2">
                    <a:lumMod val="60000"/>
                    <a:lumOff val="40000"/>
                  </a:schemeClr>
                </a:solidFill>
                <a:latin typeface="Avenir Heavy"/>
              </a:rPr>
              <a:t>• </a:t>
            </a:r>
            <a:r>
              <a:rPr lang="nb-NO" sz="2800">
                <a:latin typeface="Avenir Heavy"/>
              </a:rPr>
              <a:t>Høyttalerlyd for alle</a:t>
            </a:r>
          </a:p>
          <a:p>
            <a:r>
              <a:rPr lang="nb-NO" sz="2800">
                <a:solidFill>
                  <a:schemeClr val="tx2">
                    <a:lumMod val="60000"/>
                    <a:lumOff val="40000"/>
                  </a:schemeClr>
                </a:solidFill>
                <a:latin typeface="Avenir Heavy"/>
              </a:rPr>
              <a:t>• </a:t>
            </a:r>
            <a:r>
              <a:rPr lang="nb-NO" sz="2800">
                <a:latin typeface="Avenir Heavy"/>
              </a:rPr>
              <a:t>Trådløs overføring til høreapparat</a:t>
            </a:r>
          </a:p>
          <a:p>
            <a:r>
              <a:rPr lang="nb-NO" sz="2800">
                <a:solidFill>
                  <a:schemeClr val="tx2">
                    <a:lumMod val="60000"/>
                    <a:lumOff val="40000"/>
                  </a:schemeClr>
                </a:solidFill>
                <a:latin typeface="Avenir Heavy"/>
              </a:rPr>
              <a:t>• </a:t>
            </a:r>
            <a:r>
              <a:rPr lang="nb-NO" sz="2800">
                <a:latin typeface="Avenir Heavy"/>
              </a:rPr>
              <a:t>Tilpasset kommunikasjonsformen </a:t>
            </a:r>
          </a:p>
        </p:txBody>
      </p:sp>
      <p:sp>
        <p:nvSpPr>
          <p:cNvPr id="6" name="TekstSylinder 5">
            <a:extLst>
              <a:ext uri="{FF2B5EF4-FFF2-40B4-BE49-F238E27FC236}">
                <a16:creationId xmlns:a16="http://schemas.microsoft.com/office/drawing/2014/main" id="{503416E0-E6E5-9F24-0634-F01B4256B13E}"/>
              </a:ext>
            </a:extLst>
          </p:cNvPr>
          <p:cNvSpPr txBox="1"/>
          <p:nvPr/>
        </p:nvSpPr>
        <p:spPr>
          <a:xfrm>
            <a:off x="1228299" y="5269325"/>
            <a:ext cx="6134668" cy="369332"/>
          </a:xfrm>
          <a:prstGeom prst="rect">
            <a:avLst/>
          </a:prstGeom>
          <a:noFill/>
        </p:spPr>
        <p:txBody>
          <a:bodyPr wrap="square">
            <a:spAutoFit/>
          </a:bodyPr>
          <a:lstStyle/>
          <a:p>
            <a:pPr marL="1800" indent="0">
              <a:buNone/>
            </a:pPr>
            <a:r>
              <a:rPr lang="nb-NO" sz="1800">
                <a:latin typeface="Avenir Next LT Pro" panose="020B0504020202020204" pitchFamily="34" charset="0"/>
                <a:hlinkClick r:id="rId3"/>
              </a:rPr>
              <a:t>NS 8179 Lydtekniske løsninger for universell utforming</a:t>
            </a:r>
            <a:endParaRPr lang="nb-NO" sz="1800">
              <a:latin typeface="Avenir Next LT Pro" panose="020B0504020202020204" pitchFamily="34" charset="0"/>
            </a:endParaRPr>
          </a:p>
        </p:txBody>
      </p:sp>
      <p:pic>
        <p:nvPicPr>
          <p:cNvPr id="14" name="Bilde 13">
            <a:extLst>
              <a:ext uri="{FF2B5EF4-FFF2-40B4-BE49-F238E27FC236}">
                <a16:creationId xmlns:a16="http://schemas.microsoft.com/office/drawing/2014/main" id="{3BC1E2BD-1247-430B-C94A-2E052E27932E}"/>
              </a:ext>
              <a:ext uri="{C183D7F6-B498-43B3-948B-1728B52AA6E4}">
                <adec:decorative xmlns:adec="http://schemas.microsoft.com/office/drawing/2017/decorative" val="1"/>
              </a:ext>
            </a:extLst>
          </p:cNvPr>
          <p:cNvPicPr>
            <a:picLocks noChangeAspect="1"/>
          </p:cNvPicPr>
          <p:nvPr/>
        </p:nvPicPr>
        <p:blipFill rotWithShape="1">
          <a:blip r:embed="rId4"/>
          <a:srcRect l="73525"/>
          <a:stretch/>
        </p:blipFill>
        <p:spPr>
          <a:xfrm>
            <a:off x="10008296" y="1019788"/>
            <a:ext cx="2259486" cy="4800600"/>
          </a:xfrm>
          <a:prstGeom prst="rect">
            <a:avLst/>
          </a:prstGeom>
        </p:spPr>
      </p:pic>
    </p:spTree>
    <p:extLst>
      <p:ext uri="{BB962C8B-B14F-4D97-AF65-F5344CB8AC3E}">
        <p14:creationId xmlns:p14="http://schemas.microsoft.com/office/powerpoint/2010/main" val="2281451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6375" y="2961738"/>
            <a:ext cx="572015" cy="572015"/>
          </a:xfrm>
          <a:prstGeom prst="rect">
            <a:avLst/>
          </a:prstGeom>
        </p:spPr>
      </p:pic>
      <p:sp>
        <p:nvSpPr>
          <p:cNvPr id="5" name="TekstSylinder 4">
            <a:extLst>
              <a:ext uri="{FF2B5EF4-FFF2-40B4-BE49-F238E27FC236}">
                <a16:creationId xmlns:a16="http://schemas.microsoft.com/office/drawing/2014/main" id="{2D255864-AD8C-04AB-53BC-943764202137}"/>
              </a:ext>
            </a:extLst>
          </p:cNvPr>
          <p:cNvSpPr txBox="1"/>
          <p:nvPr/>
        </p:nvSpPr>
        <p:spPr>
          <a:xfrm>
            <a:off x="1887372" y="3029555"/>
            <a:ext cx="8417256" cy="584775"/>
          </a:xfrm>
          <a:prstGeom prst="rect">
            <a:avLst/>
          </a:prstGeom>
          <a:noFill/>
        </p:spPr>
        <p:txBody>
          <a:bodyPr wrap="square">
            <a:spAutoFit/>
          </a:bodyPr>
          <a:lstStyle/>
          <a:p>
            <a:pPr marL="0" indent="0">
              <a:buNone/>
            </a:pPr>
            <a:r>
              <a:rPr lang="nb-NO" altLang="nb-NO" sz="3200"/>
              <a:t>Les mer i vår </a:t>
            </a:r>
            <a:r>
              <a:rPr lang="nb-NO" altLang="nb-NO" sz="3200">
                <a:hlinkClick r:id="rId3"/>
              </a:rPr>
              <a:t>Universell utformingsguide [hlf.no]. </a:t>
            </a:r>
          </a:p>
        </p:txBody>
      </p:sp>
    </p:spTree>
    <p:extLst>
      <p:ext uri="{BB962C8B-B14F-4D97-AF65-F5344CB8AC3E}">
        <p14:creationId xmlns:p14="http://schemas.microsoft.com/office/powerpoint/2010/main" val="202282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stort 1-tall. &#10;&#10;">
            <a:extLst>
              <a:ext uri="{FF2B5EF4-FFF2-40B4-BE49-F238E27FC236}">
                <a16:creationId xmlns:a16="http://schemas.microsoft.com/office/drawing/2014/main" id="{01608788-4CAF-E4B6-9594-E2D93C53A84C}"/>
              </a:ext>
            </a:extLst>
          </p:cNvPr>
          <p:cNvPicPr>
            <a:picLocks noChangeAspect="1"/>
          </p:cNvPicPr>
          <p:nvPr/>
        </p:nvPicPr>
        <p:blipFill>
          <a:blip r:embed="rId3"/>
          <a:stretch>
            <a:fillRect/>
          </a:stretch>
        </p:blipFill>
        <p:spPr>
          <a:xfrm>
            <a:off x="0" y="21488"/>
            <a:ext cx="11482810" cy="6836512"/>
          </a:xfrm>
          <a:prstGeom prst="rect">
            <a:avLst/>
          </a:prstGeom>
        </p:spPr>
      </p:pic>
      <p:sp>
        <p:nvSpPr>
          <p:cNvPr id="2" name="Tittel 1">
            <a:extLst>
              <a:ext uri="{FF2B5EF4-FFF2-40B4-BE49-F238E27FC236}">
                <a16:creationId xmlns:a16="http://schemas.microsoft.com/office/drawing/2014/main" id="{EC36592F-A67C-E0C0-D922-DBC7D22F59E4}"/>
              </a:ext>
            </a:extLst>
          </p:cNvPr>
          <p:cNvSpPr>
            <a:spLocks noGrp="1"/>
          </p:cNvSpPr>
          <p:nvPr>
            <p:ph type="title" idx="4294967295"/>
          </p:nvPr>
        </p:nvSpPr>
        <p:spPr>
          <a:xfrm>
            <a:off x="4282044" y="2657063"/>
            <a:ext cx="6892462" cy="1325563"/>
          </a:xfrm>
        </p:spPr>
        <p:txBody>
          <a:bodyPr>
            <a:normAutofit fontScale="90000"/>
          </a:bodyPr>
          <a:lstStyle/>
          <a:p>
            <a:pPr lvl="0">
              <a:lnSpc>
                <a:spcPct val="100000"/>
              </a:lnSpc>
              <a:spcBef>
                <a:spcPts val="0"/>
              </a:spcBef>
            </a:pPr>
            <a:r>
              <a:rPr lang="nb-NO" sz="6000" dirty="0">
                <a:solidFill>
                  <a:prstClr val="black"/>
                </a:solidFill>
                <a:latin typeface="Avenir Medium" panose="02000503020000020003" pitchFamily="2" charset="0"/>
                <a:ea typeface="+mn-ea"/>
                <a:cs typeface="+mn-cs"/>
              </a:rPr>
              <a:t>Om universell utforming</a:t>
            </a:r>
            <a:br>
              <a:rPr lang="nb-NO" sz="6000" dirty="0">
                <a:solidFill>
                  <a:prstClr val="black"/>
                </a:solidFill>
                <a:latin typeface="Avenir Medium" panose="02000503020000020003" pitchFamily="2" charset="0"/>
                <a:ea typeface="+mn-ea"/>
                <a:cs typeface="+mn-cs"/>
              </a:rPr>
            </a:br>
            <a:endParaRPr lang="nb-NO" sz="6000" dirty="0">
              <a:solidFill>
                <a:prstClr val="black"/>
              </a:solidFill>
              <a:latin typeface="Avenir Medium" panose="02000503020000020003" pitchFamily="2" charset="0"/>
              <a:ea typeface="+mn-ea"/>
              <a:cs typeface="+mn-cs"/>
            </a:endParaRPr>
          </a:p>
        </p:txBody>
      </p:sp>
      <p:sp>
        <p:nvSpPr>
          <p:cNvPr id="3" name="TekstSylinder 2">
            <a:extLst>
              <a:ext uri="{FF2B5EF4-FFF2-40B4-BE49-F238E27FC236}">
                <a16:creationId xmlns:a16="http://schemas.microsoft.com/office/drawing/2014/main" id="{0845823B-3D74-21AF-FF05-9BF84F1623AA}"/>
              </a:ext>
            </a:extLst>
          </p:cNvPr>
          <p:cNvSpPr txBox="1"/>
          <p:nvPr/>
        </p:nvSpPr>
        <p:spPr>
          <a:xfrm>
            <a:off x="4557486" y="4847771"/>
            <a:ext cx="5637762" cy="1107996"/>
          </a:xfrm>
          <a:prstGeom prst="rect">
            <a:avLst/>
          </a:prstGeom>
          <a:noFill/>
        </p:spPr>
        <p:txBody>
          <a:bodyPr wrap="none" rtlCol="0">
            <a:spAutoFit/>
          </a:bodyPr>
          <a:lstStyle/>
          <a:p>
            <a:r>
              <a:rPr lang="nb-NO" sz="2400">
                <a:latin typeface="Avenir Heavy"/>
              </a:rPr>
              <a:t>Cato Lie, seniorrådgiver i FFO</a:t>
            </a:r>
          </a:p>
          <a:p>
            <a:r>
              <a:rPr lang="nb-NO" sz="2400">
                <a:latin typeface="Avenir Heavy"/>
              </a:rPr>
              <a:t>Berit Therese Larsen, Interessepolitisk leder</a:t>
            </a:r>
          </a:p>
          <a:p>
            <a:endParaRPr lang="nb-NO"/>
          </a:p>
        </p:txBody>
      </p:sp>
    </p:spTree>
    <p:extLst>
      <p:ext uri="{BB962C8B-B14F-4D97-AF65-F5344CB8AC3E}">
        <p14:creationId xmlns:p14="http://schemas.microsoft.com/office/powerpoint/2010/main" val="231681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et stort 2-tall.">
            <a:extLst>
              <a:ext uri="{FF2B5EF4-FFF2-40B4-BE49-F238E27FC236}">
                <a16:creationId xmlns:a16="http://schemas.microsoft.com/office/drawing/2014/main" id="{23F5B7B8-84A9-A339-2111-8016E69E0D1F}"/>
              </a:ext>
            </a:extLst>
          </p:cNvPr>
          <p:cNvPicPr>
            <a:picLocks noChangeAspect="1"/>
          </p:cNvPicPr>
          <p:nvPr/>
        </p:nvPicPr>
        <p:blipFill rotWithShape="1">
          <a:blip r:embed="rId2"/>
          <a:srcRect r="67630"/>
          <a:stretch/>
        </p:blipFill>
        <p:spPr>
          <a:xfrm>
            <a:off x="-77313" y="0"/>
            <a:ext cx="3722387" cy="6831422"/>
          </a:xfrm>
          <a:prstGeom prst="rect">
            <a:avLst/>
          </a:prstGeom>
        </p:spPr>
      </p:pic>
      <p:sp>
        <p:nvSpPr>
          <p:cNvPr id="2" name="Tittel 1">
            <a:extLst>
              <a:ext uri="{FF2B5EF4-FFF2-40B4-BE49-F238E27FC236}">
                <a16:creationId xmlns:a16="http://schemas.microsoft.com/office/drawing/2014/main" id="{96633F42-AC3D-DAEF-65FA-8EBF6F96A41C}"/>
              </a:ext>
            </a:extLst>
          </p:cNvPr>
          <p:cNvSpPr>
            <a:spLocks noGrp="1"/>
          </p:cNvSpPr>
          <p:nvPr>
            <p:ph type="title"/>
          </p:nvPr>
        </p:nvSpPr>
        <p:spPr>
          <a:xfrm>
            <a:off x="4276024" y="1073143"/>
            <a:ext cx="6448865" cy="1736715"/>
          </a:xfrm>
        </p:spPr>
        <p:txBody>
          <a:bodyPr>
            <a:normAutofit fontScale="90000"/>
          </a:bodyPr>
          <a:lstStyle/>
          <a:p>
            <a:pPr lvl="0">
              <a:lnSpc>
                <a:spcPct val="100000"/>
              </a:lnSpc>
              <a:spcBef>
                <a:spcPts val="0"/>
              </a:spcBef>
            </a:pPr>
            <a:r>
              <a:rPr lang="nb-NO" sz="6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Hvordan bruke kommunale planer for å fremme universell utforming?</a:t>
            </a:r>
            <a:endParaRPr lang="nb-NO" sz="6000" dirty="0">
              <a:solidFill>
                <a:prstClr val="black"/>
              </a:solidFill>
              <a:latin typeface="Avenir Medium" panose="02000503020000020003" pitchFamily="2" charset="0"/>
              <a:ea typeface="+mn-ea"/>
              <a:cs typeface="+mn-cs"/>
            </a:endParaRPr>
          </a:p>
        </p:txBody>
      </p:sp>
      <p:sp>
        <p:nvSpPr>
          <p:cNvPr id="7" name="TekstSylinder 6">
            <a:extLst>
              <a:ext uri="{FF2B5EF4-FFF2-40B4-BE49-F238E27FC236}">
                <a16:creationId xmlns:a16="http://schemas.microsoft.com/office/drawing/2014/main" id="{DD7395CD-40F9-7015-EDBD-4B318F45DE35}"/>
              </a:ext>
            </a:extLst>
          </p:cNvPr>
          <p:cNvSpPr txBox="1"/>
          <p:nvPr/>
        </p:nvSpPr>
        <p:spPr>
          <a:xfrm>
            <a:off x="4462818" y="4367284"/>
            <a:ext cx="6693371" cy="461665"/>
          </a:xfrm>
          <a:prstGeom prst="rect">
            <a:avLst/>
          </a:prstGeom>
          <a:noFill/>
        </p:spPr>
        <p:txBody>
          <a:bodyPr wrap="none" rtlCol="0">
            <a:spAutoFit/>
          </a:bodyPr>
          <a:lstStyle/>
          <a:p>
            <a:r>
              <a:rPr lang="nb-NO" sz="2400"/>
              <a:t>Kommunale planer, parkering og uteområder - tilsyn</a:t>
            </a:r>
          </a:p>
        </p:txBody>
      </p:sp>
      <p:sp>
        <p:nvSpPr>
          <p:cNvPr id="4" name="TekstSylinder 3">
            <a:extLst>
              <a:ext uri="{FF2B5EF4-FFF2-40B4-BE49-F238E27FC236}">
                <a16:creationId xmlns:a16="http://schemas.microsoft.com/office/drawing/2014/main" id="{90A94BB5-00E0-5FA4-C2FA-69530122D031}"/>
              </a:ext>
            </a:extLst>
          </p:cNvPr>
          <p:cNvSpPr txBox="1"/>
          <p:nvPr/>
        </p:nvSpPr>
        <p:spPr>
          <a:xfrm>
            <a:off x="4462818" y="4978990"/>
            <a:ext cx="6093724" cy="923330"/>
          </a:xfrm>
          <a:prstGeom prst="rect">
            <a:avLst/>
          </a:prstGeom>
          <a:noFill/>
        </p:spPr>
        <p:txBody>
          <a:bodyPr wrap="square">
            <a:spAutoFit/>
          </a:bodyPr>
          <a:lstStyle/>
          <a:p>
            <a:pPr algn="l"/>
            <a:r>
              <a:rPr lang="nb-NO"/>
              <a:t>Kristian Lian</a:t>
            </a:r>
          </a:p>
          <a:p>
            <a:pPr algn="l"/>
            <a:r>
              <a:rPr lang="nb-NO"/>
              <a:t>SAFO/</a:t>
            </a:r>
            <a:br>
              <a:rPr lang="nb-NO"/>
            </a:br>
            <a:r>
              <a:rPr lang="nb-NO"/>
              <a:t>Interessepolitisk rådgiver i NHF </a:t>
            </a:r>
          </a:p>
        </p:txBody>
      </p:sp>
    </p:spTree>
    <p:extLst>
      <p:ext uri="{BB962C8B-B14F-4D97-AF65-F5344CB8AC3E}">
        <p14:creationId xmlns:p14="http://schemas.microsoft.com/office/powerpoint/2010/main" val="2940103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184CA5E2-0581-F8AE-E2C3-915EC4573AB3}"/>
              </a:ext>
            </a:extLst>
          </p:cNvPr>
          <p:cNvSpPr txBox="1"/>
          <p:nvPr/>
        </p:nvSpPr>
        <p:spPr>
          <a:xfrm>
            <a:off x="495869" y="1815153"/>
            <a:ext cx="2867195" cy="830997"/>
          </a:xfrm>
          <a:prstGeom prst="rect">
            <a:avLst/>
          </a:prstGeom>
          <a:noFill/>
        </p:spPr>
        <p:txBody>
          <a:bodyPr wrap="none" rtlCol="0">
            <a:spAutoFit/>
          </a:bodyPr>
          <a:lstStyle/>
          <a:p>
            <a:r>
              <a:rPr lang="nb-NO" sz="4800">
                <a:latin typeface="Avenir Heavy"/>
              </a:rPr>
              <a:t>Planverket</a:t>
            </a:r>
            <a:r>
              <a:rPr lang="nb-NO">
                <a:solidFill>
                  <a:srgbClr val="FFFFFF"/>
                </a:solidFill>
              </a:rPr>
              <a:t> </a:t>
            </a:r>
            <a:endParaRPr lang="nb-NO"/>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4572000" y="409434"/>
            <a:ext cx="7124131" cy="611519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Plan og bygningsloven, forskrifter (TEK) og  </a:t>
            </a:r>
          </a:p>
          <a:p>
            <a:pPr>
              <a:lnSpc>
                <a:spcPct val="150000"/>
              </a:lnSpc>
            </a:pPr>
            <a:r>
              <a:rPr lang="nb-NO" sz="2800">
                <a:latin typeface="Avenir Book" panose="02000503020000020003" pitchFamily="2" charset="0"/>
              </a:rPr>
              <a:t>  </a:t>
            </a:r>
            <a:r>
              <a:rPr lang="nb-NO" sz="2800">
                <a:effectLst/>
                <a:latin typeface="Avenir Book" panose="02000503020000020003" pitchFamily="2" charset="0"/>
              </a:rPr>
              <a:t>veileder  </a:t>
            </a:r>
          </a:p>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latin typeface="Avenir Book" panose="02000503020000020003" pitchFamily="2" charset="0"/>
              </a:rPr>
              <a:t> K</a:t>
            </a:r>
            <a:r>
              <a:rPr lang="nb-NO" sz="2800">
                <a:effectLst/>
                <a:latin typeface="Avenir Book" panose="02000503020000020003" pitchFamily="2" charset="0"/>
              </a:rPr>
              <a:t>ommuneplanens samfunnsdel</a:t>
            </a: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Kommuneplanens arealdel</a:t>
            </a:r>
          </a:p>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Reguleringsplaner</a:t>
            </a:r>
          </a:p>
          <a:p>
            <a:pPr>
              <a:lnSpc>
                <a:spcPct val="150000"/>
              </a:lnSpc>
            </a:pPr>
            <a:r>
              <a:rPr lang="nb-NO" sz="2800">
                <a:solidFill>
                  <a:schemeClr val="tx2">
                    <a:lumMod val="60000"/>
                    <a:lumOff val="40000"/>
                  </a:schemeClr>
                </a:solidFill>
                <a:effectLst/>
                <a:latin typeface="Avenir Book" panose="02000503020000020003" pitchFamily="2" charset="0"/>
              </a:rPr>
              <a:t>• </a:t>
            </a:r>
            <a:r>
              <a:rPr lang="nb-NO" sz="2800">
                <a:effectLst/>
                <a:latin typeface="Avenir Book" panose="02000503020000020003" pitchFamily="2" charset="0"/>
              </a:rPr>
              <a:t>Temaplaner/ sektorplaner</a:t>
            </a:r>
          </a:p>
          <a:p>
            <a:pPr>
              <a:lnSpc>
                <a:spcPct val="150000"/>
              </a:lnSpc>
            </a:pPr>
            <a:r>
              <a:rPr lang="nb-NO" sz="2800">
                <a:solidFill>
                  <a:schemeClr val="tx2">
                    <a:lumMod val="60000"/>
                    <a:lumOff val="40000"/>
                  </a:schemeClr>
                </a:solidFill>
                <a:effectLst/>
                <a:latin typeface="Avenir Book" panose="02000503020000020003" pitchFamily="2" charset="0"/>
              </a:rPr>
              <a:t>• </a:t>
            </a:r>
            <a:r>
              <a:rPr lang="nb-NO" sz="2800">
                <a:effectLst/>
                <a:latin typeface="Avenir Book" panose="02000503020000020003" pitchFamily="2" charset="0"/>
              </a:rPr>
              <a:t>Kommunedelplan/områdeplan</a:t>
            </a:r>
          </a:p>
          <a:p>
            <a:endParaRPr lang="nb-NO" sz="2800">
              <a:solidFill>
                <a:schemeClr val="tx2">
                  <a:lumMod val="60000"/>
                  <a:lumOff val="40000"/>
                </a:schemeClr>
              </a:solidFill>
              <a:latin typeface="Avenir Book" panose="02000503020000020003" pitchFamily="2" charset="0"/>
            </a:endParaRPr>
          </a:p>
          <a:p>
            <a:endParaRPr lang="nb-NO" sz="2800">
              <a:solidFill>
                <a:schemeClr val="tx2">
                  <a:lumMod val="60000"/>
                  <a:lumOff val="40000"/>
                </a:schemeClr>
              </a:solidFill>
              <a:latin typeface="Avenir Book" panose="02000503020000020003" pitchFamily="2" charset="0"/>
            </a:endParaRPr>
          </a:p>
          <a:p>
            <a:r>
              <a:rPr lang="nb-NO" sz="2800">
                <a:solidFill>
                  <a:schemeClr val="tx2">
                    <a:lumMod val="60000"/>
                    <a:lumOff val="40000"/>
                  </a:schemeClr>
                </a:solidFill>
                <a:effectLst/>
                <a:latin typeface="Avenir Book" panose="02000503020000020003" pitchFamily="2" charset="0"/>
              </a:rPr>
              <a:t>• </a:t>
            </a:r>
            <a:r>
              <a:rPr lang="nb-NO" sz="2800" b="1"/>
              <a:t>Alle kommuner må vedta en planstrategi i  </a:t>
            </a:r>
          </a:p>
          <a:p>
            <a:r>
              <a:rPr lang="nb-NO" sz="2800" b="1"/>
              <a:t>   perioden</a:t>
            </a:r>
          </a:p>
          <a:p>
            <a:endParaRPr lang="nb-NO" sz="2800" b="0" i="0">
              <a:effectLst/>
              <a:latin typeface="Open Sans" panose="020B0606030504020204" pitchFamily="34" charset="0"/>
            </a:endParaRPr>
          </a:p>
          <a:p>
            <a:r>
              <a:rPr lang="nb-NO" sz="2800">
                <a:solidFill>
                  <a:schemeClr val="tx2">
                    <a:lumMod val="60000"/>
                    <a:lumOff val="40000"/>
                  </a:schemeClr>
                </a:solidFill>
                <a:effectLst/>
                <a:latin typeface="Avenir Book" panose="02000503020000020003" pitchFamily="2" charset="0"/>
              </a:rPr>
              <a:t>• </a:t>
            </a:r>
            <a:r>
              <a:rPr lang="nb-NO" sz="2800" b="0" i="0">
                <a:effectLst/>
                <a:latin typeface="Open Sans" panose="020B0606030504020204" pitchFamily="34" charset="0"/>
              </a:rPr>
              <a:t>PBL § 10-1 sier at kommunen bør legge  </a:t>
            </a:r>
          </a:p>
          <a:p>
            <a:r>
              <a:rPr lang="nb-NO" sz="2800">
                <a:latin typeface="Open Sans" panose="020B0606030504020204" pitchFamily="34" charset="0"/>
              </a:rPr>
              <a:t>  </a:t>
            </a:r>
            <a:r>
              <a:rPr lang="nb-NO" sz="2800" b="0" i="0">
                <a:effectLst/>
                <a:latin typeface="Open Sans" panose="020B0606030504020204" pitchFamily="34" charset="0"/>
              </a:rPr>
              <a:t>opp til bred medvirkning og debatt for </a:t>
            </a:r>
          </a:p>
          <a:p>
            <a:r>
              <a:rPr lang="nb-NO" sz="2800">
                <a:latin typeface="Open Sans" panose="020B0606030504020204" pitchFamily="34" charset="0"/>
              </a:rPr>
              <a:t>  </a:t>
            </a:r>
            <a:r>
              <a:rPr lang="nb-NO" sz="2800" b="0" i="0">
                <a:effectLst/>
                <a:latin typeface="Open Sans" panose="020B0606030504020204" pitchFamily="34" charset="0"/>
              </a:rPr>
              <a:t>allmennheten som grunnlag for  </a:t>
            </a:r>
          </a:p>
          <a:p>
            <a:r>
              <a:rPr lang="nb-NO" sz="2800">
                <a:latin typeface="Open Sans" panose="020B0606030504020204" pitchFamily="34" charset="0"/>
              </a:rPr>
              <a:t>  </a:t>
            </a:r>
            <a:r>
              <a:rPr lang="nb-NO" sz="2800" b="0" i="0">
                <a:effectLst/>
                <a:latin typeface="Open Sans" panose="020B0606030504020204" pitchFamily="34" charset="0"/>
              </a:rPr>
              <a:t>behandlingen.</a:t>
            </a:r>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3835022" cy="6858000"/>
          </a:xfrm>
          <a:prstGeom prst="rect">
            <a:avLst/>
          </a:prstGeom>
        </p:spPr>
      </p:pic>
    </p:spTree>
    <p:extLst>
      <p:ext uri="{BB962C8B-B14F-4D97-AF65-F5344CB8AC3E}">
        <p14:creationId xmlns:p14="http://schemas.microsoft.com/office/powerpoint/2010/main" val="2922874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Her vises fire ulike bilder av ulike planer. Temaplan for universell utforming, Stavanger kommune, Strategi for universell utforming i Halden, Plan for HC-parkering i Trondheim og Universell utforming i historiske bymiljø- løsninger for brusteindekke i gater og veier - Trondheim kommune.">
            <a:extLst>
              <a:ext uri="{FF2B5EF4-FFF2-40B4-BE49-F238E27FC236}">
                <a16:creationId xmlns:a16="http://schemas.microsoft.com/office/drawing/2014/main" id="{37002901-6CB0-8792-1457-5FE38C948034}"/>
              </a:ext>
            </a:extLst>
          </p:cNvPr>
          <p:cNvPicPr>
            <a:picLocks noChangeAspect="1"/>
          </p:cNvPicPr>
          <p:nvPr/>
        </p:nvPicPr>
        <p:blipFill>
          <a:blip r:embed="rId3"/>
          <a:stretch>
            <a:fillRect/>
          </a:stretch>
        </p:blipFill>
        <p:spPr>
          <a:xfrm>
            <a:off x="6468013" y="150524"/>
            <a:ext cx="5130467" cy="3080327"/>
          </a:xfrm>
          <a:prstGeom prst="rect">
            <a:avLst/>
          </a:prstGeom>
          <a:ln>
            <a:solidFill>
              <a:schemeClr val="tx1"/>
            </a:solidFill>
          </a:ln>
        </p:spPr>
      </p:pic>
      <p:pic>
        <p:nvPicPr>
          <p:cNvPr id="7" name="Bilde 6">
            <a:extLst>
              <a:ext uri="{FF2B5EF4-FFF2-40B4-BE49-F238E27FC236}">
                <a16:creationId xmlns:a16="http://schemas.microsoft.com/office/drawing/2014/main" id="{BCD9A22E-BC9E-9590-8F61-78FF461045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678196">
            <a:off x="8415676" y="3041505"/>
            <a:ext cx="3115235" cy="3627149"/>
          </a:xfrm>
          <a:prstGeom prst="rect">
            <a:avLst/>
          </a:prstGeom>
          <a:ln>
            <a:solidFill>
              <a:schemeClr val="tx1"/>
            </a:solidFill>
          </a:ln>
        </p:spPr>
      </p:pic>
      <p:pic>
        <p:nvPicPr>
          <p:cNvPr id="9" name="Bilde 8">
            <a:extLst>
              <a:ext uri="{FF2B5EF4-FFF2-40B4-BE49-F238E27FC236}">
                <a16:creationId xmlns:a16="http://schemas.microsoft.com/office/drawing/2014/main" id="{B43B5C42-D7F7-8501-30E4-BC96F55701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349462">
            <a:off x="8813" y="-59032"/>
            <a:ext cx="5169769" cy="3638994"/>
          </a:xfrm>
          <a:prstGeom prst="rect">
            <a:avLst/>
          </a:prstGeom>
          <a:ln>
            <a:solidFill>
              <a:schemeClr val="tx1"/>
            </a:solidFill>
          </a:ln>
        </p:spPr>
      </p:pic>
      <p:pic>
        <p:nvPicPr>
          <p:cNvPr id="11" name="Bilde 10">
            <a:extLst>
              <a:ext uri="{FF2B5EF4-FFF2-40B4-BE49-F238E27FC236}">
                <a16:creationId xmlns:a16="http://schemas.microsoft.com/office/drawing/2014/main" id="{DDD1C5BA-247A-01B4-93B3-0F9CF8309D3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719180" y="2227496"/>
            <a:ext cx="4560039" cy="4630503"/>
          </a:xfrm>
          <a:prstGeom prst="rect">
            <a:avLst/>
          </a:prstGeom>
          <a:ln>
            <a:solidFill>
              <a:schemeClr val="tx1"/>
            </a:solidFill>
          </a:ln>
        </p:spPr>
      </p:pic>
    </p:spTree>
    <p:extLst>
      <p:ext uri="{BB962C8B-B14F-4D97-AF65-F5344CB8AC3E}">
        <p14:creationId xmlns:p14="http://schemas.microsoft.com/office/powerpoint/2010/main" val="4092693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1606378" y="365125"/>
            <a:ext cx="9747422" cy="1325563"/>
          </a:xfrm>
        </p:spPr>
        <p:txBody>
          <a:bodyPr>
            <a:normAutofit/>
          </a:bodyPr>
          <a:lstStyle/>
          <a:p>
            <a:r>
              <a:rPr lang="nb-NO" sz="4800" dirty="0"/>
              <a:t>Bruke planverket</a:t>
            </a:r>
            <a:endParaRPr lang="nb-NO" sz="4800" dirty="0">
              <a:latin typeface="Avenir Medium" panose="02000503020000020003" pitchFamily="2" charset="0"/>
            </a:endParaRPr>
          </a:p>
        </p:txBody>
      </p:sp>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690433"/>
            <a:ext cx="572015" cy="572015"/>
          </a:xfrm>
          <a:prstGeom prst="rect">
            <a:avLst/>
          </a:prstGeom>
        </p:spPr>
      </p:pic>
      <p:sp>
        <p:nvSpPr>
          <p:cNvPr id="7" name="Tittel 1">
            <a:extLst>
              <a:ext uri="{FF2B5EF4-FFF2-40B4-BE49-F238E27FC236}">
                <a16:creationId xmlns:a16="http://schemas.microsoft.com/office/drawing/2014/main" id="{F9DADDB8-C441-9F60-6F8D-9BA29E94B88A}"/>
              </a:ext>
            </a:extLst>
          </p:cNvPr>
          <p:cNvSpPr txBox="1">
            <a:spLocks/>
          </p:cNvSpPr>
          <p:nvPr/>
        </p:nvSpPr>
        <p:spPr>
          <a:xfrm>
            <a:off x="1410215" y="1690688"/>
            <a:ext cx="9308845" cy="4398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l">
              <a:buNone/>
            </a:pPr>
            <a:r>
              <a:rPr lang="nb-NO" sz="2400" b="0" i="0">
                <a:solidFill>
                  <a:srgbClr val="333333"/>
                </a:solidFill>
                <a:effectLst/>
                <a:latin typeface="Avenir Heavy"/>
              </a:rPr>
              <a:t>Planbestemmelser kan ikke stille strengere krav til tekniske løsninger i det enkelte bygg enn de minimumskrav som fremgår av </a:t>
            </a:r>
            <a:r>
              <a:rPr lang="nb-NO" sz="2400" b="0" i="0" err="1">
                <a:solidFill>
                  <a:srgbClr val="333333"/>
                </a:solidFill>
                <a:effectLst/>
                <a:latin typeface="Avenir Heavy"/>
              </a:rPr>
              <a:t>byggteknisk</a:t>
            </a:r>
            <a:r>
              <a:rPr lang="nb-NO" sz="2400" b="0" i="0">
                <a:solidFill>
                  <a:srgbClr val="333333"/>
                </a:solidFill>
                <a:effectLst/>
                <a:latin typeface="Avenir Heavy"/>
              </a:rPr>
              <a:t> forskrift.</a:t>
            </a:r>
          </a:p>
          <a:p>
            <a:pPr marL="0" indent="0">
              <a:buNone/>
            </a:pPr>
            <a:endParaRPr lang="nb-NO" sz="2400">
              <a:latin typeface="Avenir Heavy"/>
            </a:endParaRPr>
          </a:p>
          <a:p>
            <a:pPr marL="0" indent="0">
              <a:buNone/>
            </a:pPr>
            <a:r>
              <a:rPr lang="nb-NO" sz="2400">
                <a:latin typeface="Avenir Heavy"/>
              </a:rPr>
              <a:t>Det er adgang til å stille krav om at en viss andel eller et visst antall boenheter i planområdet må oppfylle tilgjengelighetskravene i TEK.</a:t>
            </a:r>
          </a:p>
          <a:p>
            <a:pPr marL="0" indent="0">
              <a:buNone/>
            </a:pPr>
            <a:r>
              <a:rPr lang="nb-NO" sz="2400">
                <a:latin typeface="Avenir Heavy"/>
              </a:rPr>
              <a:t> </a:t>
            </a:r>
          </a:p>
          <a:p>
            <a:pPr marL="0" indent="0">
              <a:buNone/>
            </a:pPr>
            <a:r>
              <a:rPr lang="nb-NO" sz="2400" b="1">
                <a:latin typeface="Avenir Heavy"/>
              </a:rPr>
              <a:t>Bodø, KPA</a:t>
            </a:r>
            <a:r>
              <a:rPr lang="nb-NO" sz="2400" b="1" i="1">
                <a:latin typeface="Avenir Heavy"/>
              </a:rPr>
              <a:t>: </a:t>
            </a:r>
            <a:r>
              <a:rPr lang="nb-NO" sz="2400" i="1">
                <a:latin typeface="Avenir Heavy"/>
              </a:rPr>
              <a:t>For boligprosjekter og i reguleringsplaner for boligbebyggelse med 10 boenheter eller flere, skal minimum 10 % av boenhetene være tilgjengelig for personer med funksjonsnedsettelse, jf. byggeteknisk forskrift (TEK). I prosjekter/områder med færre enn 10 boenheter skal minimum 1 boenhet være tilgjengelig for personer med funksjonsnedsettelse.</a:t>
            </a:r>
            <a:endParaRPr lang="nb-NO" sz="2400">
              <a:latin typeface="Avenir Heavy"/>
            </a:endParaRPr>
          </a:p>
        </p:txBody>
      </p:sp>
    </p:spTree>
    <p:extLst>
      <p:ext uri="{BB962C8B-B14F-4D97-AF65-F5344CB8AC3E}">
        <p14:creationId xmlns:p14="http://schemas.microsoft.com/office/powerpoint/2010/main" val="2819198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4107976" cy="6858000"/>
          </a:xfrm>
          <a:prstGeom prst="rect">
            <a:avLst/>
          </a:prstGeom>
        </p:spPr>
      </p:pic>
      <p:sp>
        <p:nvSpPr>
          <p:cNvPr id="3" name="TekstSylinder 2">
            <a:extLst>
              <a:ext uri="{FF2B5EF4-FFF2-40B4-BE49-F238E27FC236}">
                <a16:creationId xmlns:a16="http://schemas.microsoft.com/office/drawing/2014/main" id="{184CA5E2-0581-F8AE-E2C3-915EC4573AB3}"/>
              </a:ext>
            </a:extLst>
          </p:cNvPr>
          <p:cNvSpPr txBox="1"/>
          <p:nvPr/>
        </p:nvSpPr>
        <p:spPr>
          <a:xfrm>
            <a:off x="575481" y="522983"/>
            <a:ext cx="3095767" cy="4832092"/>
          </a:xfrm>
          <a:prstGeom prst="rect">
            <a:avLst/>
          </a:prstGeom>
          <a:noFill/>
        </p:spPr>
        <p:txBody>
          <a:bodyPr wrap="square" rtlCol="0">
            <a:spAutoFit/>
          </a:bodyPr>
          <a:lstStyle/>
          <a:p>
            <a:r>
              <a:rPr lang="nb-NO" sz="4400">
                <a:latin typeface="Avenir Heavy"/>
              </a:rPr>
              <a:t>§ 8-2. </a:t>
            </a:r>
          </a:p>
          <a:p>
            <a:r>
              <a:rPr lang="nb-NO" sz="4400">
                <a:latin typeface="Avenir Heavy"/>
              </a:rPr>
              <a:t>Opparbeidet uteareal med krav om universell utforming</a:t>
            </a:r>
            <a:r>
              <a:rPr lang="nb-NO" sz="4400">
                <a:solidFill>
                  <a:srgbClr val="FFFFFF"/>
                </a:solidFill>
              </a:rPr>
              <a:t> </a:t>
            </a:r>
            <a:endParaRPr lang="nb-NO" sz="4400"/>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4572000" y="409434"/>
            <a:ext cx="7124131" cy="6115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nb-NO" sz="3200"/>
              <a:t>(1) Følgende opparbeidet uteareal skal være universelt utformet slik det følger av bestemmelser i forskriften: </a:t>
            </a:r>
          </a:p>
          <a:p>
            <a:pPr marL="0" indent="0">
              <a:buNone/>
            </a:pPr>
            <a:endParaRPr lang="nb-NO" sz="3200"/>
          </a:p>
          <a:p>
            <a:pPr marL="514350" indent="-514350">
              <a:buAutoNum type="alphaLcParenR"/>
            </a:pPr>
            <a:r>
              <a:rPr lang="nb-NO" sz="3200"/>
              <a:t>uteareal for allmennheten </a:t>
            </a:r>
          </a:p>
          <a:p>
            <a:pPr marL="514350" indent="-514350">
              <a:buAutoNum type="alphaLcParenR"/>
            </a:pPr>
            <a:r>
              <a:rPr lang="nb-NO" sz="3200"/>
              <a:t>uteareal for boligbygning med krav om heis </a:t>
            </a:r>
          </a:p>
          <a:p>
            <a:pPr marL="514350" indent="-514350">
              <a:buAutoNum type="alphaLcParenR"/>
            </a:pPr>
            <a:r>
              <a:rPr lang="nb-NO" sz="3200"/>
              <a:t>uteareal for byggverk for publikum </a:t>
            </a:r>
          </a:p>
          <a:p>
            <a:pPr marL="514350" indent="-514350">
              <a:buAutoNum type="alphaLcParenR"/>
            </a:pPr>
            <a:r>
              <a:rPr lang="nb-NO" sz="3200"/>
              <a:t>uteareal for arbeidsbygning</a:t>
            </a:r>
            <a:r>
              <a:rPr lang="nb-NO" sz="2400"/>
              <a:t>.</a:t>
            </a:r>
            <a:endParaRPr lang="nb-NO" sz="240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3804744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4107976" cy="6858000"/>
          </a:xfrm>
          <a:prstGeom prst="rect">
            <a:avLst/>
          </a:prstGeom>
        </p:spPr>
      </p:pic>
      <p:sp>
        <p:nvSpPr>
          <p:cNvPr id="3" name="TekstSylinder 2">
            <a:extLst>
              <a:ext uri="{FF2B5EF4-FFF2-40B4-BE49-F238E27FC236}">
                <a16:creationId xmlns:a16="http://schemas.microsoft.com/office/drawing/2014/main" id="{184CA5E2-0581-F8AE-E2C3-915EC4573AB3}"/>
              </a:ext>
            </a:extLst>
          </p:cNvPr>
          <p:cNvSpPr txBox="1"/>
          <p:nvPr/>
        </p:nvSpPr>
        <p:spPr>
          <a:xfrm>
            <a:off x="390098" y="1050984"/>
            <a:ext cx="3327779" cy="4832092"/>
          </a:xfrm>
          <a:prstGeom prst="rect">
            <a:avLst/>
          </a:prstGeom>
          <a:noFill/>
        </p:spPr>
        <p:txBody>
          <a:bodyPr wrap="square" rtlCol="0">
            <a:spAutoFit/>
          </a:bodyPr>
          <a:lstStyle/>
          <a:p>
            <a:r>
              <a:rPr lang="nb-NO" sz="4400">
                <a:latin typeface="Avenir Heavy"/>
              </a:rPr>
              <a:t>§ 8-7. Gangatkomst til uteoppholdsareal med krav om universell utforming</a:t>
            </a:r>
            <a:endParaRPr lang="nb-NO" sz="4400"/>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4572000" y="409434"/>
            <a:ext cx="7124131" cy="61151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Both"/>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rPr>
              <a:t>Gangatkomster til uteoppholdsareal med krav om universell utforming skal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arenR"/>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rPr>
              <a:t>være trinnfrie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arenR"/>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rPr>
              <a:t>ha stigning som ikke er brattere enn 1:15, unntatt strekninger inntil 5,0 m som kan ha stigning som ikke er brattere enn 1:12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arenR"/>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rPr>
              <a:t>ha hvileplan på minimum 1,6 m x 1,6 m for hver 1,0 m høydeforskjell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lphaLcParenR"/>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rPr>
              <a:t>ha fri bredde minimum 1,8 m, unntatt for strekninger inntil 5,0 m som kan ha fri bredde minimum 1,4 m</a:t>
            </a: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2162477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BCC226-78D3-8300-4142-9DC7D2904561}"/>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36E15337-15DE-6441-E249-4A4632875D0A}"/>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D7D70E77-D6F5-FCB4-0072-2C9A7FAA5B8C}"/>
              </a:ext>
            </a:extLst>
          </p:cNvPr>
          <p:cNvPicPr>
            <a:picLocks noChangeAspect="1"/>
          </p:cNvPicPr>
          <p:nvPr/>
        </p:nvPicPr>
        <p:blipFill>
          <a:blip r:embed="rId2"/>
          <a:stretch>
            <a:fillRect/>
          </a:stretch>
        </p:blipFill>
        <p:spPr>
          <a:xfrm>
            <a:off x="150837" y="0"/>
            <a:ext cx="12146095" cy="6858000"/>
          </a:xfrm>
          <a:prstGeom prst="rect">
            <a:avLst/>
          </a:prstGeom>
        </p:spPr>
      </p:pic>
    </p:spTree>
    <p:extLst>
      <p:ext uri="{BB962C8B-B14F-4D97-AF65-F5344CB8AC3E}">
        <p14:creationId xmlns:p14="http://schemas.microsoft.com/office/powerpoint/2010/main" val="4027771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1606378" y="365125"/>
            <a:ext cx="9747422" cy="1325563"/>
          </a:xfrm>
        </p:spPr>
        <p:txBody>
          <a:bodyPr>
            <a:normAutofit/>
          </a:bodyPr>
          <a:lstStyle/>
          <a:p>
            <a:r>
              <a:rPr lang="nb-NO" sz="4800" dirty="0"/>
              <a:t>Lillehammer, KPA</a:t>
            </a:r>
            <a:endParaRPr lang="nb-NO" sz="4800" dirty="0">
              <a:latin typeface="Avenir Medium" panose="02000503020000020003" pitchFamily="2" charset="0"/>
            </a:endParaRPr>
          </a:p>
        </p:txBody>
      </p:sp>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690433"/>
            <a:ext cx="572015" cy="572015"/>
          </a:xfrm>
          <a:prstGeom prst="rect">
            <a:avLst/>
          </a:prstGeom>
        </p:spPr>
      </p:pic>
      <p:sp>
        <p:nvSpPr>
          <p:cNvPr id="7" name="Tittel 1">
            <a:extLst>
              <a:ext uri="{FF2B5EF4-FFF2-40B4-BE49-F238E27FC236}">
                <a16:creationId xmlns:a16="http://schemas.microsoft.com/office/drawing/2014/main" id="{F9DADDB8-C441-9F60-6F8D-9BA29E94B88A}"/>
              </a:ext>
            </a:extLst>
          </p:cNvPr>
          <p:cNvSpPr txBox="1">
            <a:spLocks/>
          </p:cNvSpPr>
          <p:nvPr/>
        </p:nvSpPr>
        <p:spPr>
          <a:xfrm>
            <a:off x="1410215" y="1690688"/>
            <a:ext cx="9308845" cy="4398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n-NO" sz="2800" b="1" i="0" u="none" strike="noStrike" kern="1200" cap="none" spc="0" normalizeH="0" baseline="0" noProof="0">
                <a:ln>
                  <a:noFill/>
                </a:ln>
                <a:solidFill>
                  <a:prstClr val="black"/>
                </a:solidFill>
                <a:effectLst/>
                <a:uLnTx/>
                <a:uFillTx/>
                <a:latin typeface="Calibri" panose="020F0502020204030204"/>
                <a:ea typeface="+mn-ea"/>
                <a:cs typeface="+mn-cs"/>
              </a:rPr>
              <a:t>Felles </a:t>
            </a:r>
            <a:r>
              <a:rPr kumimoji="0" lang="nn-NO" sz="2800" b="1" i="0" u="none" strike="noStrike" kern="1200" cap="none" spc="0" normalizeH="0" baseline="0" noProof="0" err="1">
                <a:ln>
                  <a:noFill/>
                </a:ln>
                <a:solidFill>
                  <a:prstClr val="black"/>
                </a:solidFill>
                <a:effectLst/>
                <a:uLnTx/>
                <a:uFillTx/>
                <a:latin typeface="Calibri" panose="020F0502020204030204"/>
                <a:ea typeface="+mn-ea"/>
                <a:cs typeface="+mn-cs"/>
              </a:rPr>
              <a:t>uteoppholdsareal</a:t>
            </a:r>
            <a:r>
              <a:rPr kumimoji="0" lang="nn-NO" sz="28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rPr>
              <a:t>Felles uteoppholdsareal, inkludert minst 1 adkomst, skal være universelt utformet.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rPr>
              <a:t>Leke- og aktivitetsplasser skal, så langt det er mulig, følge prinsipper om universell utforming. Minst ett lekeapparat skal være funksjonsåpent og universelt tilgjengelig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hlinkClick r:id="rId3"/>
              </a:rPr>
              <a:t>kpa-bestemmelser-og-retningslinjer-sist-endret-230123.pdf (lillehammer.kommune.no)</a:t>
            </a:r>
            <a:endParaRPr kumimoji="0" lang="nb-NO"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528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DA89CC-6971-D89D-768C-366E670E6CDF}"/>
              </a:ext>
            </a:extLst>
          </p:cNvPr>
          <p:cNvSpPr>
            <a:spLocks noGrp="1"/>
          </p:cNvSpPr>
          <p:nvPr>
            <p:ph type="title"/>
          </p:nvPr>
        </p:nvSpPr>
        <p:spPr>
          <a:xfrm>
            <a:off x="1017916" y="847725"/>
            <a:ext cx="10335883" cy="1325563"/>
          </a:xfrm>
        </p:spPr>
        <p:txBody>
          <a:bodyPr>
            <a:normAutofit fontScale="90000"/>
          </a:bodyPr>
          <a:lstStyle/>
          <a:p>
            <a:r>
              <a:rPr lang="nb-NO" b="0" i="0" dirty="0">
                <a:solidFill>
                  <a:srgbClr val="202020"/>
                </a:solidFill>
                <a:effectLst/>
                <a:latin typeface="Avenir Heavy" panose="02000503020000020003"/>
              </a:rPr>
              <a:t>§8-3  (3) Uteoppholdsarealer skal utformes slik at personer ikke utsettes for farer. Følgende skal minst være oppfylt:</a:t>
            </a:r>
            <a:endParaRPr lang="nb-NO" dirty="0">
              <a:latin typeface="Avenir Heavy" panose="02000503020000020003"/>
            </a:endParaRPr>
          </a:p>
        </p:txBody>
      </p:sp>
      <p:sp>
        <p:nvSpPr>
          <p:cNvPr id="3" name="Plassholder for innhold 2">
            <a:extLst>
              <a:ext uri="{FF2B5EF4-FFF2-40B4-BE49-F238E27FC236}">
                <a16:creationId xmlns:a16="http://schemas.microsoft.com/office/drawing/2014/main" id="{52C5F851-D3DD-A140-D860-B8889D47A2BB}"/>
              </a:ext>
            </a:extLst>
          </p:cNvPr>
          <p:cNvSpPr>
            <a:spLocks noGrp="1"/>
          </p:cNvSpPr>
          <p:nvPr>
            <p:ph idx="1"/>
          </p:nvPr>
        </p:nvSpPr>
        <p:spPr>
          <a:xfrm>
            <a:off x="838200" y="2978939"/>
            <a:ext cx="10515600" cy="3031336"/>
          </a:xfrm>
        </p:spPr>
        <p:txBody>
          <a:bodyPr/>
          <a:lstStyle/>
          <a:p>
            <a:pPr marL="0" indent="0" algn="l">
              <a:buNone/>
            </a:pPr>
            <a:r>
              <a:rPr lang="nb-NO" b="0" i="0">
                <a:solidFill>
                  <a:srgbClr val="202020"/>
                </a:solidFill>
                <a:effectLst/>
                <a:latin typeface="PPMori"/>
              </a:rPr>
              <a:t>(5) Følgende gjelder i tillegg for uteoppholdsarealer med krav om universell utforming:</a:t>
            </a:r>
          </a:p>
          <a:p>
            <a:pPr marL="0" indent="0" algn="l">
              <a:buNone/>
            </a:pPr>
            <a:r>
              <a:rPr lang="nb-NO" b="0" i="0">
                <a:solidFill>
                  <a:srgbClr val="202020"/>
                </a:solidFill>
                <a:effectLst/>
                <a:latin typeface="PPMori"/>
              </a:rPr>
              <a:t>	a) Opparbeidet areal avsatt til lek og rekreasjon skal ha et 	horisontalt felt med fast dekke på minimum 1,6 m x 1,6 m som 	muliggjør deltakelse og likestilt bruk.</a:t>
            </a:r>
            <a:endParaRPr lang="nb-NO"/>
          </a:p>
        </p:txBody>
      </p:sp>
      <p:pic>
        <p:nvPicPr>
          <p:cNvPr id="4" name="Bilde 3">
            <a:extLst>
              <a:ext uri="{FF2B5EF4-FFF2-40B4-BE49-F238E27FC236}">
                <a16:creationId xmlns:a16="http://schemas.microsoft.com/office/drawing/2014/main" id="{D956666F-8671-B509-02D1-F64A9A20D2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353800" y="5724267"/>
            <a:ext cx="572015" cy="572015"/>
          </a:xfrm>
          <a:prstGeom prst="rect">
            <a:avLst/>
          </a:prstGeom>
        </p:spPr>
      </p:pic>
    </p:spTree>
    <p:extLst>
      <p:ext uri="{BB962C8B-B14F-4D97-AF65-F5344CB8AC3E}">
        <p14:creationId xmlns:p14="http://schemas.microsoft.com/office/powerpoint/2010/main" val="1591596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40630F-73AE-55EF-A43E-F436BDDD6A99}"/>
              </a:ext>
            </a:extLst>
          </p:cNvPr>
          <p:cNvSpPr>
            <a:spLocks noGrp="1"/>
          </p:cNvSpPr>
          <p:nvPr>
            <p:ph type="title"/>
          </p:nvPr>
        </p:nvSpPr>
        <p:spPr>
          <a:xfrm>
            <a:off x="838200" y="36038"/>
            <a:ext cx="10515600" cy="1325563"/>
          </a:xfrm>
        </p:spPr>
        <p:txBody>
          <a:bodyPr/>
          <a:lstStyle/>
          <a:p>
            <a:r>
              <a:rPr lang="nb-NO" dirty="0"/>
              <a:t>Om planforslag i KPA</a:t>
            </a:r>
          </a:p>
        </p:txBody>
      </p:sp>
      <p:sp>
        <p:nvSpPr>
          <p:cNvPr id="3" name="Plassholder for innhold 2">
            <a:extLst>
              <a:ext uri="{FF2B5EF4-FFF2-40B4-BE49-F238E27FC236}">
                <a16:creationId xmlns:a16="http://schemas.microsoft.com/office/drawing/2014/main" id="{EEAE7E74-3842-81A1-B251-A5FF9A1644AC}"/>
              </a:ext>
            </a:extLst>
          </p:cNvPr>
          <p:cNvSpPr>
            <a:spLocks noGrp="1"/>
          </p:cNvSpPr>
          <p:nvPr>
            <p:ph idx="1"/>
          </p:nvPr>
        </p:nvSpPr>
        <p:spPr>
          <a:xfrm>
            <a:off x="838200" y="1361601"/>
            <a:ext cx="10515600" cy="4351338"/>
          </a:xfrm>
        </p:spPr>
        <p:txBody>
          <a:bodyPr>
            <a:noAutofit/>
          </a:bodyPr>
          <a:lstStyle/>
          <a:p>
            <a:pPr marL="0" indent="0">
              <a:buNone/>
            </a:pPr>
            <a:r>
              <a:rPr lang="nb-NO" sz="2000">
                <a:effectLst/>
                <a:latin typeface="Avenir Heavy" panose="02000503020000020003"/>
                <a:ea typeface="Calibri" panose="020F0502020204030204" pitchFamily="34" charset="0"/>
              </a:rPr>
              <a:t>Hamar: Ved utarbeidelse av reguleringsplaner skal det tas inn bestemmelser som sikrer universell utforming. I alle plan- og byggesaker skal det redegjøres for hvordan universell utforming er ivaretatt, i henhold til de til enhver tid gjeldende krav og retningslinjer. Arbeid som er nevnt i plan- og bygningslovens § 20-1 og 20-2 kan ikke settes i gang før tilfredsstillende løsninger for universell utforming er dokumentert, </a:t>
            </a:r>
            <a:r>
              <a:rPr lang="nb-NO" sz="2000" err="1">
                <a:effectLst/>
                <a:latin typeface="Avenir Heavy" panose="02000503020000020003"/>
                <a:ea typeface="Calibri" panose="020F0502020204030204" pitchFamily="34" charset="0"/>
              </a:rPr>
              <a:t>jf</a:t>
            </a:r>
            <a:r>
              <a:rPr lang="nb-NO" sz="2000">
                <a:effectLst/>
                <a:latin typeface="Avenir Heavy" panose="02000503020000020003"/>
                <a:ea typeface="Calibri" panose="020F0502020204030204" pitchFamily="34" charset="0"/>
              </a:rPr>
              <a:t> § 5-4 i byggesakforskriften</a:t>
            </a:r>
          </a:p>
          <a:p>
            <a:pPr marL="0" indent="0">
              <a:buNone/>
            </a:pPr>
            <a:endParaRPr lang="nb-NO" sz="2000" i="1">
              <a:latin typeface="Avenir Heavy" panose="02000503020000020003"/>
              <a:ea typeface="Calibri" panose="020F0502020204030204" pitchFamily="34" charset="0"/>
            </a:endParaRPr>
          </a:p>
          <a:p>
            <a:pPr marL="0" indent="0">
              <a:buNone/>
            </a:pPr>
            <a:r>
              <a:rPr lang="nb-NO" sz="2000" i="1">
                <a:effectLst/>
                <a:latin typeface="Avenir Heavy" panose="02000503020000020003"/>
                <a:ea typeface="Calibri" panose="020F0502020204030204" pitchFamily="34" charset="0"/>
              </a:rPr>
              <a:t>Forslag i Trondhe</a:t>
            </a:r>
            <a:r>
              <a:rPr lang="nb-NO" sz="2000" i="1">
                <a:latin typeface="Avenir Heavy" panose="02000503020000020003"/>
                <a:ea typeface="Calibri" panose="020F0502020204030204" pitchFamily="34" charset="0"/>
              </a:rPr>
              <a:t>im: </a:t>
            </a:r>
            <a:r>
              <a:rPr lang="nb-NO" sz="2000" i="1">
                <a:effectLst/>
                <a:latin typeface="Avenir Heavy" panose="02000503020000020003"/>
                <a:ea typeface="Calibri" panose="020F0502020204030204" pitchFamily="34" charset="0"/>
              </a:rPr>
              <a:t>Alle planforslag skal redegjøre for universell utforming i planområdet og i sammenheng med omgivelsene. Der det kan oppstå konflikt mellom ulike hensyn, skal planarbeidet avveie alternative løsninger basert på prinsippet om inkludering og likestilt bruk, og hensynet til universell utforming skal veie tungt.</a:t>
            </a:r>
            <a:endParaRPr lang="nb-NO" sz="2000">
              <a:effectLst/>
              <a:latin typeface="Avenir Heavy" panose="02000503020000020003"/>
              <a:ea typeface="Calibri" panose="020F0502020204030204" pitchFamily="34" charset="0"/>
            </a:endParaRPr>
          </a:p>
          <a:p>
            <a:pPr marL="0" indent="0">
              <a:buNone/>
            </a:pPr>
            <a:endParaRPr lang="nb-NO" sz="2000">
              <a:latin typeface="Avenir Heavy" panose="02000503020000020003"/>
            </a:endParaRPr>
          </a:p>
          <a:p>
            <a:pPr marL="0" indent="0">
              <a:buNone/>
            </a:pPr>
            <a:r>
              <a:rPr lang="nb-NO" sz="2000">
                <a:latin typeface="Avenir Heavy" panose="02000503020000020003"/>
              </a:rPr>
              <a:t>Gjøvik: Planbeskrivelsen skal avklare hvordan planforslaget ivaretar hensynet til universell utforming. Det skal redegjøres for hvorfor valgte terreng- og planløsninger og arkitektoniske grep sikrer likestilt tilgjengelighet og høy brukskvalitet for flest mulig borgere/brukere, uavhengig av individuelle og demografiske forutsetninger som alder og funksjonsevne. </a:t>
            </a:r>
          </a:p>
        </p:txBody>
      </p:sp>
    </p:spTree>
    <p:extLst>
      <p:ext uri="{BB962C8B-B14F-4D97-AF65-F5344CB8AC3E}">
        <p14:creationId xmlns:p14="http://schemas.microsoft.com/office/powerpoint/2010/main" val="241007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2E755A-2CC3-42E7-C1C1-F99C8B7319C1}"/>
              </a:ext>
            </a:extLst>
          </p:cNvPr>
          <p:cNvSpPr>
            <a:spLocks noGrp="1"/>
          </p:cNvSpPr>
          <p:nvPr>
            <p:ph type="title" idx="4294967295"/>
          </p:nvPr>
        </p:nvSpPr>
        <p:spPr>
          <a:xfrm>
            <a:off x="80448" y="0"/>
            <a:ext cx="12564982" cy="1325563"/>
          </a:xfrm>
        </p:spPr>
        <p:txBody>
          <a:bodyPr>
            <a:normAutofit/>
          </a:bodyPr>
          <a:lstStyle/>
          <a:p>
            <a:pPr>
              <a:lnSpc>
                <a:spcPct val="107000"/>
              </a:lnSpc>
              <a:spcAft>
                <a:spcPts val="800"/>
              </a:spcAft>
            </a:pPr>
            <a:r>
              <a:rPr lang="nb-NO" sz="3200" dirty="0">
                <a:effectLst/>
                <a:latin typeface="Arial" panose="020B0604020202020204" pitchFamily="34" charset="0"/>
                <a:ea typeface="Calibri" panose="020F0502020204030204" pitchFamily="34" charset="0"/>
                <a:cs typeface="Arial" panose="020B0604020202020204" pitchFamily="34" charset="0"/>
              </a:rPr>
              <a:t>Universell utforming </a:t>
            </a:r>
            <a:r>
              <a:rPr lang="nb-NO" sz="2400" dirty="0">
                <a:effectLst/>
                <a:latin typeface="Arial" panose="020B0604020202020204" pitchFamily="34" charset="0"/>
                <a:ea typeface="Calibri" panose="020F0502020204030204" pitchFamily="34" charset="0"/>
                <a:cs typeface="Arial" panose="020B0604020202020204" pitchFamily="34" charset="0"/>
              </a:rPr>
              <a:t>(</a:t>
            </a:r>
            <a:r>
              <a:rPr lang="nb-NO" sz="2400" dirty="0" err="1">
                <a:effectLst/>
                <a:latin typeface="Arial" panose="020B0604020202020204" pitchFamily="34" charset="0"/>
                <a:ea typeface="Calibri" panose="020F0502020204030204" pitchFamily="34" charset="0"/>
                <a:cs typeface="Arial" panose="020B0604020202020204" pitchFamily="34" charset="0"/>
              </a:rPr>
              <a:t>Uu</a:t>
            </a:r>
            <a:r>
              <a:rPr lang="nb-NO" sz="2400" dirty="0">
                <a:effectLst/>
                <a:latin typeface="Arial" panose="020B0604020202020204" pitchFamily="34" charset="0"/>
                <a:ea typeface="Calibri" panose="020F0502020204030204" pitchFamily="34" charset="0"/>
                <a:cs typeface="Arial" panose="020B0604020202020204" pitchFamily="34" charset="0"/>
              </a:rPr>
              <a:t>) -</a:t>
            </a:r>
            <a:r>
              <a:rPr lang="nb-NO" sz="3200" dirty="0">
                <a:effectLst/>
                <a:latin typeface="Arial" panose="020B0604020202020204" pitchFamily="34" charset="0"/>
                <a:ea typeface="Calibri" panose="020F0502020204030204" pitchFamily="34" charset="0"/>
                <a:cs typeface="Arial" panose="020B0604020202020204" pitchFamily="34" charset="0"/>
              </a:rPr>
              <a:t>et eget fagfelt som er stort og omfattende </a:t>
            </a:r>
            <a:endParaRPr lang="nb-NO" sz="3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kstSylinder 6">
            <a:extLst>
              <a:ext uri="{FF2B5EF4-FFF2-40B4-BE49-F238E27FC236}">
                <a16:creationId xmlns:a16="http://schemas.microsoft.com/office/drawing/2014/main" id="{6C982F43-7F53-A86C-717D-A380CE52268B}"/>
              </a:ext>
            </a:extLst>
          </p:cNvPr>
          <p:cNvSpPr txBox="1"/>
          <p:nvPr/>
        </p:nvSpPr>
        <p:spPr>
          <a:xfrm>
            <a:off x="155989" y="987275"/>
            <a:ext cx="11897710" cy="5835508"/>
          </a:xfrm>
          <a:prstGeom prst="rect">
            <a:avLst/>
          </a:prstGeom>
          <a:noFill/>
        </p:spPr>
        <p:txBody>
          <a:bodyPr wrap="square">
            <a:spAutoFit/>
          </a:bodyPr>
          <a:lstStyle/>
          <a:p>
            <a:pPr>
              <a:lnSpc>
                <a:spcPct val="107000"/>
              </a:lnSpc>
              <a:spcAft>
                <a:spcPts val="800"/>
              </a:spcAft>
            </a:pPr>
            <a:r>
              <a:rPr lang="nb-NO" sz="1800" dirty="0">
                <a:effectLst/>
                <a:latin typeface="Arial" panose="020B0604020202020204" pitchFamily="34" charset="0"/>
                <a:ea typeface="Calibri" panose="020F0502020204030204" pitchFamily="34" charset="0"/>
                <a:cs typeface="Arial" panose="020B0604020202020204" pitchFamily="34" charset="0"/>
              </a:rPr>
              <a:t>Det finnes flere definisjoner på </a:t>
            </a:r>
            <a:r>
              <a:rPr lang="nb-NO" sz="1800" dirty="0" err="1">
                <a:effectLst/>
                <a:latin typeface="Arial" panose="020B0604020202020204" pitchFamily="34" charset="0"/>
                <a:ea typeface="Calibri" panose="020F0502020204030204" pitchFamily="34" charset="0"/>
                <a:cs typeface="Arial" panose="020B0604020202020204" pitchFamily="34" charset="0"/>
              </a:rPr>
              <a:t>uu</a:t>
            </a:r>
            <a:r>
              <a:rPr lang="nb-NO" sz="1800" dirty="0">
                <a:effectLst/>
                <a:latin typeface="Arial" panose="020B0604020202020204" pitchFamily="34" charset="0"/>
                <a:ea typeface="Calibri" panose="020F0502020204030204" pitchFamily="34" charset="0"/>
                <a:cs typeface="Arial" panose="020B0604020202020204" pitchFamily="34" charset="0"/>
              </a:rPr>
              <a:t>. I tillegg er det også i stadig utvikling, etter hvert som samfunnet utvikler seg – som ved syntetisk tale, og andre nye ikt-løsninger.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Arial" panose="020B0604020202020204" pitchFamily="34" charset="0"/>
              </a:rPr>
              <a:t>Gode råd-</a:t>
            </a:r>
            <a:r>
              <a:rPr lang="nb-NO" sz="1800" dirty="0" err="1">
                <a:effectLst/>
                <a:latin typeface="Arial" panose="020B0604020202020204" pitchFamily="34" charset="0"/>
                <a:ea typeface="Calibri" panose="020F0502020204030204" pitchFamily="34" charset="0"/>
                <a:cs typeface="Arial" panose="020B0604020202020204" pitchFamily="34" charset="0"/>
              </a:rPr>
              <a:t>webinaret</a:t>
            </a:r>
            <a:r>
              <a:rPr lang="nb-NO" sz="1800" dirty="0">
                <a:effectLst/>
                <a:latin typeface="Arial" panose="020B0604020202020204" pitchFamily="34" charset="0"/>
                <a:ea typeface="Calibri" panose="020F0502020204030204" pitchFamily="34" charset="0"/>
                <a:cs typeface="Arial" panose="020B0604020202020204" pitchFamily="34" charset="0"/>
              </a:rPr>
              <a:t> er ment som en hjelp i jobben i kommunale og fylkeskommunale råd for å gjøre det litt mer universelt utformet der dere bor. Vi vil gi en innføring i hva universell utforming er, og konkrete tips til jobbingen.</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Arial" panose="020B0604020202020204" pitchFamily="34" charset="0"/>
              </a:rPr>
              <a:t>Universell utforming handler egentlig ikke om de ulike funksjonsnedsettelsene, og hvordan vi kan tilrettelegge for en med høreapparat eller rullestol.  Det handler om hvordan vi kan lage et samfunn der alle kan delta, og der vi ikke ekskluderer gjennom løsningene vi velger og lager nye barrierer.</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Arial" panose="020B0604020202020204" pitchFamily="34" charset="0"/>
              </a:rPr>
              <a:t>Når et miljø er universelt utformet er det sømløst og funksjonsnedsettelsen blir mer uvesentlig. Noen vil ha behov for hjelpemidler i tillegg, eller assistanse.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effectLst/>
                <a:latin typeface="Arial" panose="020B0604020202020204" pitchFamily="34" charset="0"/>
                <a:ea typeface="Calibri" panose="020F0502020204030204" pitchFamily="34" charset="0"/>
                <a:cs typeface="Arial" panose="020B0604020202020204" pitchFamily="34" charset="0"/>
              </a:rPr>
              <a:t>Det er likevel vanskelig å ha et </a:t>
            </a:r>
            <a:r>
              <a:rPr lang="nb-NO" sz="1800" dirty="0" err="1">
                <a:effectLst/>
                <a:latin typeface="Arial" panose="020B0604020202020204" pitchFamily="34" charset="0"/>
                <a:ea typeface="Calibri" panose="020F0502020204030204" pitchFamily="34" charset="0"/>
                <a:cs typeface="Arial" panose="020B0604020202020204" pitchFamily="34" charset="0"/>
              </a:rPr>
              <a:t>webinar</a:t>
            </a:r>
            <a:r>
              <a:rPr lang="nb-NO" sz="1800" dirty="0">
                <a:effectLst/>
                <a:latin typeface="Arial" panose="020B0604020202020204" pitchFamily="34" charset="0"/>
                <a:ea typeface="Calibri" panose="020F0502020204030204" pitchFamily="34" charset="0"/>
                <a:cs typeface="Arial" panose="020B0604020202020204" pitchFamily="34" charset="0"/>
              </a:rPr>
              <a:t> om dette uten å snakke om hva man bør tenke på rundt god universell utforming for ulike funksjonsnedsettelser. Vi har derfor invitert organisasjoner som representerer noen av gruppene for å snakke om dette. De er syn, hørsel, kognisjon og bevegelse. </a:t>
            </a:r>
            <a:endParaRPr lang="nb-NO"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800" dirty="0">
                <a:effectLst/>
                <a:latin typeface="Arial" panose="020B0604020202020204" pitchFamily="34" charset="0"/>
                <a:ea typeface="Calibri" panose="020F0502020204030204" pitchFamily="34" charset="0"/>
                <a:cs typeface="Arial" panose="020B0604020202020204" pitchFamily="34" charset="0"/>
              </a:rPr>
              <a:t>Men det er viktig å huske at dette ikke er alle. Det gjelder for eksempel også mennesker med miljøhemming, det vil si intoleranser for noe i miljøet rundt seg – som tepper, beplantning, nøtter og parfyme. Det finnes gode veiledere og kartleggingsverktøy som dekker dette godt. </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800" dirty="0">
                <a:effectLst/>
                <a:latin typeface="Arial" panose="020B0604020202020204" pitchFamily="34" charset="0"/>
                <a:ea typeface="Calibri" panose="020F0502020204030204" pitchFamily="34" charset="0"/>
                <a:cs typeface="Arial" panose="020B0604020202020204" pitchFamily="34" charset="0"/>
              </a:rPr>
              <a:t>Om man gjør noe fullt ut universelt utformet, vil noen ha behov for hjelpemidler og/eller assistanse i tillegg. </a:t>
            </a:r>
          </a:p>
          <a:p>
            <a:pPr marL="0" marR="0" lvl="0" indent="0" algn="l" defTabSz="914400" rtl="0" eaLnBrk="1" fontAlgn="auto" latinLnBrk="0" hangingPunct="1">
              <a:lnSpc>
                <a:spcPct val="107000"/>
              </a:lnSpc>
              <a:spcBef>
                <a:spcPts val="0"/>
              </a:spcBef>
              <a:spcAft>
                <a:spcPts val="800"/>
              </a:spcAft>
              <a:buClrTx/>
              <a:buSzTx/>
              <a:buFontTx/>
              <a:buNone/>
              <a:tabLst/>
              <a:defRPr/>
            </a:pPr>
            <a:r>
              <a:rPr lang="nb-NO" dirty="0">
                <a:latin typeface="Arial" panose="020B0604020202020204" pitchFamily="34" charset="0"/>
                <a:ea typeface="Calibri" panose="020F0502020204030204" pitchFamily="34" charset="0"/>
                <a:cs typeface="Arial" panose="020B0604020202020204" pitchFamily="34" charset="0"/>
              </a:rPr>
              <a:t>(Muntlig innledning av Berit Therese Larsen)</a:t>
            </a:r>
            <a:endParaRPr lang="nb-NO"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2297382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690433"/>
            <a:ext cx="572015" cy="572015"/>
          </a:xfrm>
          <a:prstGeom prst="rect">
            <a:avLst/>
          </a:prstGeom>
        </p:spPr>
      </p:pic>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1778906" y="454470"/>
            <a:ext cx="3603977" cy="1325563"/>
          </a:xfrm>
        </p:spPr>
        <p:txBody>
          <a:bodyPr>
            <a:normAutofit/>
          </a:bodyPr>
          <a:lstStyle/>
          <a:p>
            <a:r>
              <a:rPr lang="nb-NO" sz="5400" dirty="0">
                <a:latin typeface="Avenir Heavy"/>
              </a:rPr>
              <a:t>Parkering</a:t>
            </a:r>
          </a:p>
        </p:txBody>
      </p:sp>
      <p:pic>
        <p:nvPicPr>
          <p:cNvPr id="3" name="Bilde 2" descr="Et bilde som viser en stor bil med utgang til siden med rullestolheis, og utgang bak med rampe for rullestol.">
            <a:extLst>
              <a:ext uri="{FF2B5EF4-FFF2-40B4-BE49-F238E27FC236}">
                <a16:creationId xmlns:a16="http://schemas.microsoft.com/office/drawing/2014/main" id="{7F5773D8-04AD-02B9-F856-4F7C878AE5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0371" y="1299945"/>
            <a:ext cx="8041629" cy="5317852"/>
          </a:xfrm>
          <a:prstGeom prst="rect">
            <a:avLst/>
          </a:prstGeom>
        </p:spPr>
      </p:pic>
    </p:spTree>
    <p:extLst>
      <p:ext uri="{BB962C8B-B14F-4D97-AF65-F5344CB8AC3E}">
        <p14:creationId xmlns:p14="http://schemas.microsoft.com/office/powerpoint/2010/main" val="2172881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DDCF9BB-6C36-9AC5-179A-4B9F9B36D857}"/>
              </a:ext>
            </a:extLst>
          </p:cNvPr>
          <p:cNvSpPr>
            <a:spLocks noGrp="1"/>
          </p:cNvSpPr>
          <p:nvPr>
            <p:ph type="title" idx="4294967295"/>
          </p:nvPr>
        </p:nvSpPr>
        <p:spPr>
          <a:xfrm>
            <a:off x="1676400" y="313658"/>
            <a:ext cx="10515600" cy="1325563"/>
          </a:xfrm>
        </p:spPr>
        <p:txBody>
          <a:bodyPr>
            <a:normAutofit/>
          </a:bodyPr>
          <a:lstStyle/>
          <a:p>
            <a:pPr lvl="0">
              <a:lnSpc>
                <a:spcPct val="100000"/>
              </a:lnSpc>
              <a:spcBef>
                <a:spcPts val="0"/>
              </a:spcBef>
            </a:pPr>
            <a:r>
              <a:rPr lang="nb-NO" sz="5400" dirty="0">
                <a:solidFill>
                  <a:prstClr val="black"/>
                </a:solidFill>
                <a:latin typeface="Avenir Medium" panose="02000503020000020003" pitchFamily="2" charset="0"/>
                <a:ea typeface="+mn-ea"/>
                <a:cs typeface="+mn-cs"/>
              </a:rPr>
              <a:t>Parkering</a:t>
            </a:r>
          </a:p>
        </p:txBody>
      </p:sp>
      <p:pic>
        <p:nvPicPr>
          <p:cNvPr id="3" name="Bilde 2">
            <a:extLst>
              <a:ext uri="{FF2B5EF4-FFF2-40B4-BE49-F238E27FC236}">
                <a16:creationId xmlns:a16="http://schemas.microsoft.com/office/drawing/2014/main" id="{210CFC09-1CAC-A356-5429-80AC6889CE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8" name="TekstSylinder 7">
            <a:extLst>
              <a:ext uri="{FF2B5EF4-FFF2-40B4-BE49-F238E27FC236}">
                <a16:creationId xmlns:a16="http://schemas.microsoft.com/office/drawing/2014/main" id="{5951553C-E8F4-D0DF-3D41-74CFE1FACEC5}"/>
              </a:ext>
            </a:extLst>
          </p:cNvPr>
          <p:cNvSpPr txBox="1"/>
          <p:nvPr/>
        </p:nvSpPr>
        <p:spPr>
          <a:xfrm>
            <a:off x="1280350" y="1947043"/>
            <a:ext cx="4044654" cy="3785652"/>
          </a:xfrm>
          <a:prstGeom prst="rect">
            <a:avLst/>
          </a:prstGeom>
          <a:noFill/>
        </p:spPr>
        <p:txBody>
          <a:bodyPr wrap="square" rtlCol="0">
            <a:spAutoFit/>
          </a:bodyPr>
          <a:lstStyle/>
          <a:p>
            <a:pPr marL="0" indent="0">
              <a:buNone/>
            </a:pPr>
            <a:r>
              <a:rPr lang="nb-NO" sz="2400" b="1">
                <a:solidFill>
                  <a:schemeClr val="accent3">
                    <a:lumMod val="50000"/>
                  </a:schemeClr>
                </a:solidFill>
              </a:rPr>
              <a:t>TEK 10</a:t>
            </a:r>
          </a:p>
          <a:p>
            <a:r>
              <a:rPr lang="nb-NO" sz="2400">
                <a:solidFill>
                  <a:schemeClr val="accent3">
                    <a:lumMod val="50000"/>
                  </a:schemeClr>
                </a:solidFill>
              </a:rPr>
              <a:t>Bygning med boenhet med krav om heis og byggverk med krav om universell utforming skal ha tilstrekkelig antall parkeringsplasser for forflytningshemmede og tilstrekkelig annen oppstillingsplass for rullestol, barnevogn mv.</a:t>
            </a:r>
          </a:p>
        </p:txBody>
      </p:sp>
      <p:sp>
        <p:nvSpPr>
          <p:cNvPr id="9" name="TekstSylinder 8">
            <a:extLst>
              <a:ext uri="{FF2B5EF4-FFF2-40B4-BE49-F238E27FC236}">
                <a16:creationId xmlns:a16="http://schemas.microsoft.com/office/drawing/2014/main" id="{4570CA59-F970-2336-A2D5-69AD6AA095CE}"/>
              </a:ext>
            </a:extLst>
          </p:cNvPr>
          <p:cNvSpPr txBox="1"/>
          <p:nvPr/>
        </p:nvSpPr>
        <p:spPr>
          <a:xfrm>
            <a:off x="6437161" y="313658"/>
            <a:ext cx="5393768" cy="6217087"/>
          </a:xfrm>
          <a:prstGeom prst="rect">
            <a:avLst/>
          </a:prstGeom>
          <a:noFill/>
        </p:spPr>
        <p:txBody>
          <a:bodyPr wrap="square" rtlCol="0">
            <a:spAutoFit/>
          </a:bodyPr>
          <a:lstStyle/>
          <a:p>
            <a:pPr marL="0" indent="0">
              <a:buNone/>
            </a:pPr>
            <a:r>
              <a:rPr lang="nb-NO" sz="2200" b="1"/>
              <a:t>TEK 17</a:t>
            </a:r>
          </a:p>
          <a:p>
            <a:pPr marL="0" indent="0">
              <a:buNone/>
            </a:pPr>
            <a:r>
              <a:rPr lang="nb-NO" sz="2200"/>
              <a:t>Bygning med boenhet med krav om heis, byggverk med krav om universell utforming og uteareal for allmennheten, skal ha tilstrekkelig antall parkeringsplasser for forflytningshemmede </a:t>
            </a:r>
            <a:r>
              <a:rPr lang="nb-NO" sz="2200" u="sng"/>
              <a:t>der det er stilt krav om parkering i eller i medhold av plan- og bygningsloven. </a:t>
            </a:r>
          </a:p>
          <a:p>
            <a:pPr marL="0" indent="0">
              <a:buNone/>
            </a:pPr>
            <a:endParaRPr lang="nb-NO" sz="2200"/>
          </a:p>
          <a:p>
            <a:pPr marL="0" indent="0">
              <a:buNone/>
            </a:pPr>
            <a:r>
              <a:rPr lang="nb-NO" sz="2200"/>
              <a:t>For disse parkeringsplassene gjelder følgende:</a:t>
            </a:r>
          </a:p>
          <a:p>
            <a:r>
              <a:rPr lang="nb-NO" sz="2400">
                <a:solidFill>
                  <a:schemeClr val="tx2">
                    <a:lumMod val="60000"/>
                    <a:lumOff val="40000"/>
                  </a:schemeClr>
                </a:solidFill>
                <a:effectLst/>
                <a:latin typeface="Avenir Book" panose="02000503020000020003" pitchFamily="2" charset="0"/>
              </a:rPr>
              <a:t>•</a:t>
            </a:r>
            <a:r>
              <a:rPr lang="nb-NO" sz="2400">
                <a:effectLst/>
                <a:latin typeface="Avenir Book" panose="02000503020000020003" pitchFamily="2" charset="0"/>
              </a:rPr>
              <a:t> </a:t>
            </a:r>
            <a:r>
              <a:rPr lang="nb-NO" sz="2200"/>
              <a:t>Parkeringsplassen skal være nær   </a:t>
            </a:r>
          </a:p>
          <a:p>
            <a:r>
              <a:rPr lang="nb-NO" sz="2200"/>
              <a:t>   hovedinngang.</a:t>
            </a:r>
          </a:p>
          <a:p>
            <a:pPr marL="0" indent="0">
              <a:buNone/>
            </a:pPr>
            <a:endParaRPr lang="nb-NO" sz="2200"/>
          </a:p>
          <a:p>
            <a:pPr marL="0" indent="0">
              <a:buNone/>
            </a:pPr>
            <a:r>
              <a:rPr lang="nb-NO" sz="2200"/>
              <a:t>Veiledning:</a:t>
            </a:r>
          </a:p>
          <a:p>
            <a:pPr marL="0" indent="0">
              <a:buNone/>
            </a:pPr>
            <a:r>
              <a:rPr lang="nb-NO" sz="2200"/>
              <a:t>Det må være </a:t>
            </a:r>
            <a:r>
              <a:rPr lang="nb-NO" sz="2200" u="sng"/>
              <a:t>tilstrekkelig, </a:t>
            </a:r>
            <a:r>
              <a:rPr lang="nb-NO" sz="2200"/>
              <a:t>men alltid minst én parkeringsplass for forflytningshemmede </a:t>
            </a:r>
            <a:r>
              <a:rPr lang="nb-NO" sz="2200" u="sng"/>
              <a:t>der det anlegges parkeringsplasser.</a:t>
            </a:r>
          </a:p>
        </p:txBody>
      </p:sp>
      <p:pic>
        <p:nvPicPr>
          <p:cNvPr id="12" name="Bilde 11">
            <a:extLst>
              <a:ext uri="{FF2B5EF4-FFF2-40B4-BE49-F238E27FC236}">
                <a16:creationId xmlns:a16="http://schemas.microsoft.com/office/drawing/2014/main" id="{F185A34B-ABD0-3A7D-FAA7-95F7040CFB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4903899" y="3941814"/>
            <a:ext cx="2384200" cy="149953"/>
          </a:xfrm>
          <a:prstGeom prst="rect">
            <a:avLst/>
          </a:prstGeom>
        </p:spPr>
      </p:pic>
      <p:pic>
        <p:nvPicPr>
          <p:cNvPr id="13" name="Bilde 12">
            <a:extLst>
              <a:ext uri="{FF2B5EF4-FFF2-40B4-BE49-F238E27FC236}">
                <a16:creationId xmlns:a16="http://schemas.microsoft.com/office/drawing/2014/main" id="{3C0BC9A4-D275-70E8-78D9-931F9E38EEA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10713806" y="3941814"/>
            <a:ext cx="2384200" cy="149953"/>
          </a:xfrm>
          <a:prstGeom prst="rect">
            <a:avLst/>
          </a:prstGeom>
        </p:spPr>
      </p:pic>
      <p:pic>
        <p:nvPicPr>
          <p:cNvPr id="2" name="Bilde 1">
            <a:extLst>
              <a:ext uri="{FF2B5EF4-FFF2-40B4-BE49-F238E27FC236}">
                <a16:creationId xmlns:a16="http://schemas.microsoft.com/office/drawing/2014/main" id="{7BDA992D-D38D-6BC3-0171-B553EEAA9D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526628" y="3941813"/>
            <a:ext cx="2384200" cy="149953"/>
          </a:xfrm>
          <a:prstGeom prst="rect">
            <a:avLst/>
          </a:prstGeom>
        </p:spPr>
      </p:pic>
    </p:spTree>
    <p:extLst>
      <p:ext uri="{BB962C8B-B14F-4D97-AF65-F5344CB8AC3E}">
        <p14:creationId xmlns:p14="http://schemas.microsoft.com/office/powerpoint/2010/main" val="4093585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9EABA-AC94-2B50-CA4E-18DE8013EE35}"/>
              </a:ext>
            </a:extLst>
          </p:cNvPr>
          <p:cNvSpPr>
            <a:spLocks noGrp="1"/>
          </p:cNvSpPr>
          <p:nvPr>
            <p:ph type="title"/>
          </p:nvPr>
        </p:nvSpPr>
        <p:spPr>
          <a:xfrm>
            <a:off x="1481958" y="365125"/>
            <a:ext cx="9871841" cy="1325563"/>
          </a:xfrm>
        </p:spPr>
        <p:txBody>
          <a:bodyPr/>
          <a:lstStyle/>
          <a:p>
            <a:r>
              <a:rPr lang="nb-NO" dirty="0">
                <a:latin typeface="Avenir Heavy"/>
              </a:rPr>
              <a:t>Antall plasser</a:t>
            </a:r>
          </a:p>
        </p:txBody>
      </p:sp>
      <p:sp>
        <p:nvSpPr>
          <p:cNvPr id="3" name="Plassholder for innhold 2">
            <a:extLst>
              <a:ext uri="{FF2B5EF4-FFF2-40B4-BE49-F238E27FC236}">
                <a16:creationId xmlns:a16="http://schemas.microsoft.com/office/drawing/2014/main" id="{143EF658-6AED-402A-0364-851024149AEB}"/>
              </a:ext>
            </a:extLst>
          </p:cNvPr>
          <p:cNvSpPr>
            <a:spLocks noGrp="1"/>
          </p:cNvSpPr>
          <p:nvPr>
            <p:ph idx="1"/>
          </p:nvPr>
        </p:nvSpPr>
        <p:spPr>
          <a:xfrm>
            <a:off x="838200" y="1529255"/>
            <a:ext cx="10515599" cy="4647708"/>
          </a:xfrm>
        </p:spPr>
        <p:txBody>
          <a:bodyPr>
            <a:normAutofit/>
          </a:bodyPr>
          <a:lstStyle/>
          <a:p>
            <a:pPr marL="0" indent="0" algn="l">
              <a:buNone/>
            </a:pPr>
            <a:endParaRPr lang="nb-NO" b="0" i="0" u="sng">
              <a:solidFill>
                <a:srgbClr val="0059A3"/>
              </a:solidFill>
              <a:effectLst/>
              <a:latin typeface="Avenir Heavy" panose="02000503020000020003"/>
              <a:hlinkClick r:id="rId2"/>
            </a:endParaRPr>
          </a:p>
          <a:p>
            <a:pPr marL="0" indent="0" algn="l">
              <a:buNone/>
            </a:pPr>
            <a:r>
              <a:rPr lang="nb-NO" b="0" i="0" u="sng">
                <a:solidFill>
                  <a:srgbClr val="0059A3"/>
                </a:solidFill>
                <a:effectLst/>
                <a:latin typeface="Avenir Heavy" panose="02000503020000020003"/>
                <a:hlinkClick r:id="rId2"/>
              </a:rPr>
              <a:t>I Parkeringsforskriften § 61</a:t>
            </a:r>
            <a:r>
              <a:rPr lang="nb-NO" b="0" i="0">
                <a:solidFill>
                  <a:srgbClr val="000000"/>
                </a:solidFill>
                <a:effectLst/>
                <a:latin typeface="Avenir Heavy" panose="02000503020000020003"/>
              </a:rPr>
              <a:t> som gjelder </a:t>
            </a:r>
            <a:r>
              <a:rPr lang="nb-NO">
                <a:solidFill>
                  <a:srgbClr val="000000"/>
                </a:solidFill>
                <a:latin typeface="Avenir Heavy" panose="02000503020000020003"/>
              </a:rPr>
              <a:t>vilkårsparkering (</a:t>
            </a:r>
            <a:r>
              <a:rPr lang="nb-NO" b="0" i="0">
                <a:solidFill>
                  <a:srgbClr val="000000"/>
                </a:solidFill>
                <a:effectLst/>
                <a:latin typeface="Avenir Heavy" panose="02000503020000020003"/>
              </a:rPr>
              <a:t>betalingsparkering), tolkes «tilstrekkelig» med «at det i alminnelighet til enhver tid er en ledig reservert plass».</a:t>
            </a:r>
          </a:p>
          <a:p>
            <a:pPr marL="0" indent="0" algn="l">
              <a:buNone/>
            </a:pPr>
            <a:endParaRPr lang="nb-NO" b="0" i="0">
              <a:solidFill>
                <a:srgbClr val="000000"/>
              </a:solidFill>
              <a:effectLst/>
              <a:latin typeface="Avenir Heavy" panose="02000503020000020003"/>
            </a:endParaRPr>
          </a:p>
          <a:p>
            <a:pPr marL="0" indent="0" algn="l">
              <a:buNone/>
            </a:pPr>
            <a:r>
              <a:rPr lang="nb-NO" b="0" i="0">
                <a:solidFill>
                  <a:srgbClr val="333333"/>
                </a:solidFill>
                <a:effectLst/>
                <a:latin typeface="Avenir Heavy" panose="02000503020000020003"/>
              </a:rPr>
              <a:t>På parkeringsområder med 50 plasser eller mer, er virksomheten likevel ikke forpliktet til å reservere mer enn fire prosent av plassene til forflytningshemmede med parkeringstillatelse. På parkeringsområder med opptil 50 plasser, er virksomheten ikke forpliktet til å reservere mer enn to plasser.</a:t>
            </a:r>
            <a:endParaRPr lang="nb-NO" b="0" i="0">
              <a:solidFill>
                <a:srgbClr val="000000"/>
              </a:solidFill>
              <a:effectLst/>
              <a:latin typeface="Avenir Heavy" panose="02000503020000020003"/>
            </a:endParaRPr>
          </a:p>
          <a:p>
            <a:endParaRPr lang="nb-NO"/>
          </a:p>
        </p:txBody>
      </p:sp>
      <p:pic>
        <p:nvPicPr>
          <p:cNvPr id="4" name="Bilde 3">
            <a:extLst>
              <a:ext uri="{FF2B5EF4-FFF2-40B4-BE49-F238E27FC236}">
                <a16:creationId xmlns:a16="http://schemas.microsoft.com/office/drawing/2014/main" id="{AD08CABF-FB25-EF15-7B9B-F45ADD9F35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Tree>
    <p:extLst>
      <p:ext uri="{BB962C8B-B14F-4D97-AF65-F5344CB8AC3E}">
        <p14:creationId xmlns:p14="http://schemas.microsoft.com/office/powerpoint/2010/main" val="2326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9EABA-AC94-2B50-CA4E-18DE8013EE35}"/>
              </a:ext>
            </a:extLst>
          </p:cNvPr>
          <p:cNvSpPr>
            <a:spLocks noGrp="1"/>
          </p:cNvSpPr>
          <p:nvPr>
            <p:ph type="title"/>
          </p:nvPr>
        </p:nvSpPr>
        <p:spPr>
          <a:xfrm>
            <a:off x="1481958" y="365125"/>
            <a:ext cx="9871841" cy="1325563"/>
          </a:xfrm>
        </p:spPr>
        <p:txBody>
          <a:bodyPr/>
          <a:lstStyle/>
          <a:p>
            <a:r>
              <a:rPr lang="nb-NO" dirty="0">
                <a:latin typeface="Avenir Heavy"/>
              </a:rPr>
              <a:t>Antall plasser</a:t>
            </a:r>
          </a:p>
        </p:txBody>
      </p:sp>
      <p:sp>
        <p:nvSpPr>
          <p:cNvPr id="3" name="Plassholder for innhold 2">
            <a:extLst>
              <a:ext uri="{FF2B5EF4-FFF2-40B4-BE49-F238E27FC236}">
                <a16:creationId xmlns:a16="http://schemas.microsoft.com/office/drawing/2014/main" id="{143EF658-6AED-402A-0364-851024149AEB}"/>
              </a:ext>
            </a:extLst>
          </p:cNvPr>
          <p:cNvSpPr>
            <a:spLocks noGrp="1"/>
          </p:cNvSpPr>
          <p:nvPr>
            <p:ph idx="1"/>
          </p:nvPr>
        </p:nvSpPr>
        <p:spPr>
          <a:xfrm>
            <a:off x="838200" y="1529255"/>
            <a:ext cx="10515599" cy="4647708"/>
          </a:xfrm>
        </p:spPr>
        <p:txBody>
          <a:bodyPr>
            <a:normAutofit/>
          </a:bodyPr>
          <a:lstStyle/>
          <a:p>
            <a:pPr marL="0" indent="0" algn="l">
              <a:buNone/>
            </a:pPr>
            <a:endParaRPr lang="nb-NO" b="0" i="0" u="sng">
              <a:solidFill>
                <a:srgbClr val="0059A3"/>
              </a:solidFill>
              <a:effectLst/>
              <a:latin typeface="Avenir Heavy" panose="02000503020000020003"/>
              <a:hlinkClick r:id="rId2"/>
            </a:endParaRPr>
          </a:p>
          <a:p>
            <a:pPr marL="0" indent="0">
              <a:buNone/>
            </a:pPr>
            <a:r>
              <a:rPr lang="nb-NO">
                <a:solidFill>
                  <a:srgbClr val="000000"/>
                </a:solidFill>
                <a:latin typeface="Avenir Heavy" panose="02000503020000020003"/>
              </a:rPr>
              <a:t>NHF mener minst 5 %, og minimum 2 plasser, av parkeringsplassene skal være reservert forflytningshemmede.</a:t>
            </a:r>
          </a:p>
          <a:p>
            <a:pPr marL="0" indent="0">
              <a:buNone/>
            </a:pPr>
            <a:endParaRPr lang="nb-NO" u="sng">
              <a:solidFill>
                <a:srgbClr val="0059A3"/>
              </a:solidFill>
              <a:latin typeface="Avenir Heavy" panose="02000503020000020003"/>
              <a:hlinkClick r:id="" action="ppaction://noaction"/>
            </a:endParaRPr>
          </a:p>
          <a:p>
            <a:pPr marL="0" indent="0">
              <a:buNone/>
            </a:pPr>
            <a:r>
              <a:rPr lang="nb-NO" u="sng">
                <a:solidFill>
                  <a:srgbClr val="0059A3"/>
                </a:solidFill>
                <a:latin typeface="Avenir Heavy" panose="02000503020000020003"/>
                <a:hlinkClick r:id="" action="ppaction://noaction"/>
              </a:rPr>
              <a:t>Statens Vegvesen Håndbok V129</a:t>
            </a:r>
            <a:r>
              <a:rPr lang="nb-NO">
                <a:solidFill>
                  <a:srgbClr val="000000"/>
                </a:solidFill>
                <a:latin typeface="Avenir Heavy" panose="02000503020000020003"/>
              </a:rPr>
              <a:t> har følgende anbefaling:</a:t>
            </a:r>
          </a:p>
          <a:p>
            <a:pPr marL="0" indent="0">
              <a:buNone/>
            </a:pPr>
            <a:r>
              <a:rPr lang="nb-NO">
                <a:solidFill>
                  <a:srgbClr val="000000"/>
                </a:solidFill>
                <a:latin typeface="Avenir Heavy" panose="02000503020000020003"/>
              </a:rPr>
              <a:t>  Antallet vurderes i hvert enkelt tilfelle, men ved mindre anlegg (inntil 50 – 100 plasser) anbefales minimum 10 % av plassene reservert. For større anlegg (over 100 plasser) reserveres ca. 5 % av plassene for forflytningshemmede.</a:t>
            </a:r>
          </a:p>
          <a:p>
            <a:endParaRPr lang="nb-NO"/>
          </a:p>
        </p:txBody>
      </p:sp>
      <p:pic>
        <p:nvPicPr>
          <p:cNvPr id="4" name="Bilde 3">
            <a:extLst>
              <a:ext uri="{FF2B5EF4-FFF2-40B4-BE49-F238E27FC236}">
                <a16:creationId xmlns:a16="http://schemas.microsoft.com/office/drawing/2014/main" id="{AD08CABF-FB25-EF15-7B9B-F45ADD9F35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Tree>
    <p:extLst>
      <p:ext uri="{BB962C8B-B14F-4D97-AF65-F5344CB8AC3E}">
        <p14:creationId xmlns:p14="http://schemas.microsoft.com/office/powerpoint/2010/main" val="2314197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1CBDF5-04BD-835F-781C-60BEE205D6A7}"/>
              </a:ext>
            </a:extLst>
          </p:cNvPr>
          <p:cNvSpPr>
            <a:spLocks noGrp="1"/>
          </p:cNvSpPr>
          <p:nvPr>
            <p:ph type="title"/>
          </p:nvPr>
        </p:nvSpPr>
        <p:spPr/>
        <p:txBody>
          <a:bodyPr/>
          <a:lstStyle/>
          <a:p>
            <a:r>
              <a:rPr lang="nb-NO" dirty="0">
                <a:latin typeface="Avenir Heavy" panose="02000503020000020003"/>
              </a:rPr>
              <a:t>Kommuneplanens Arealdel </a:t>
            </a:r>
          </a:p>
        </p:txBody>
      </p:sp>
      <p:sp>
        <p:nvSpPr>
          <p:cNvPr id="3" name="Plassholder for innhold 2">
            <a:extLst>
              <a:ext uri="{FF2B5EF4-FFF2-40B4-BE49-F238E27FC236}">
                <a16:creationId xmlns:a16="http://schemas.microsoft.com/office/drawing/2014/main" id="{369A98C2-C49E-EF5F-F66C-B2CCFA243687}"/>
              </a:ext>
            </a:extLst>
          </p:cNvPr>
          <p:cNvSpPr>
            <a:spLocks noGrp="1"/>
          </p:cNvSpPr>
          <p:nvPr>
            <p:ph idx="1"/>
          </p:nvPr>
        </p:nvSpPr>
        <p:spPr/>
        <p:txBody>
          <a:bodyPr/>
          <a:lstStyle/>
          <a:p>
            <a:pPr marL="0" indent="0">
              <a:buNone/>
            </a:pPr>
            <a:r>
              <a:rPr lang="nb-NO">
                <a:latin typeface="Avenir Heavy" panose="02000503020000020003"/>
              </a:rPr>
              <a:t>Trondheim og Molde: 5% </a:t>
            </a:r>
            <a:br>
              <a:rPr lang="nb-NO">
                <a:latin typeface="Avenir Heavy" panose="02000503020000020003"/>
              </a:rPr>
            </a:br>
            <a:endParaRPr lang="nb-NO">
              <a:latin typeface="Avenir Heavy" panose="02000503020000020003"/>
            </a:endParaRPr>
          </a:p>
          <a:p>
            <a:pPr marL="0" indent="0">
              <a:buNone/>
            </a:pPr>
            <a:r>
              <a:rPr lang="nb-NO">
                <a:latin typeface="Avenir Heavy" panose="02000503020000020003"/>
              </a:rPr>
              <a:t>Bergen og Lillehammer:</a:t>
            </a:r>
            <a:br>
              <a:rPr lang="nb-NO">
                <a:latin typeface="Avenir Heavy" panose="02000503020000020003"/>
              </a:rPr>
            </a:br>
            <a:r>
              <a:rPr lang="nb-NO">
                <a:latin typeface="Avenir Heavy" panose="02000503020000020003"/>
              </a:rPr>
              <a:t>Minimum 10 % av parkeringsplassene skal være utformet og reservert for bevegelseshemmede. </a:t>
            </a:r>
          </a:p>
        </p:txBody>
      </p:sp>
      <p:pic>
        <p:nvPicPr>
          <p:cNvPr id="4" name="Bilde 3">
            <a:extLst>
              <a:ext uri="{FF2B5EF4-FFF2-40B4-BE49-F238E27FC236}">
                <a16:creationId xmlns:a16="http://schemas.microsoft.com/office/drawing/2014/main" id="{43E27373-E038-B373-7966-718E792852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46069" y="5890955"/>
            <a:ext cx="572015" cy="572015"/>
          </a:xfrm>
          <a:prstGeom prst="rect">
            <a:avLst/>
          </a:prstGeom>
        </p:spPr>
      </p:pic>
    </p:spTree>
    <p:extLst>
      <p:ext uri="{BB962C8B-B14F-4D97-AF65-F5344CB8AC3E}">
        <p14:creationId xmlns:p14="http://schemas.microsoft.com/office/powerpoint/2010/main" val="1523706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latin typeface="Avenir Heavy"/>
              </a:rPr>
              <a:t>Parkeringsforskriften § 63.</a:t>
            </a:r>
            <a:br>
              <a:rPr lang="nb-NO" b="1" dirty="0">
                <a:latin typeface="Avenir Heavy"/>
              </a:rPr>
            </a:br>
            <a:r>
              <a:rPr lang="nb-NO" b="1" i="1" dirty="0">
                <a:latin typeface="Avenir Heavy"/>
              </a:rPr>
              <a:t>Størrelse, utforming og plassering av plasser</a:t>
            </a:r>
            <a:endParaRPr lang="nb-NO" dirty="0">
              <a:latin typeface="Avenir Heavy"/>
            </a:endParaRPr>
          </a:p>
        </p:txBody>
      </p:sp>
      <p:sp>
        <p:nvSpPr>
          <p:cNvPr id="3" name="Plassholder for innhold 2"/>
          <p:cNvSpPr>
            <a:spLocks noGrp="1"/>
          </p:cNvSpPr>
          <p:nvPr>
            <p:ph idx="1"/>
          </p:nvPr>
        </p:nvSpPr>
        <p:spPr>
          <a:xfrm>
            <a:off x="735169" y="2379417"/>
            <a:ext cx="10515600" cy="4351338"/>
          </a:xfrm>
        </p:spPr>
        <p:txBody>
          <a:bodyPr>
            <a:normAutofit/>
          </a:bodyPr>
          <a:lstStyle/>
          <a:p>
            <a:r>
              <a:rPr lang="nb-NO" sz="3600" dirty="0">
                <a:latin typeface="Avenir Heavy"/>
              </a:rPr>
              <a:t>Plass tilrettelagt for forflytningshemmet, jf. § 61, skal som hovedregel være minst </a:t>
            </a:r>
            <a:r>
              <a:rPr lang="nb-NO" sz="3600" u="sng" dirty="0">
                <a:latin typeface="Avenir Heavy"/>
              </a:rPr>
              <a:t>4,5 </a:t>
            </a:r>
            <a:r>
              <a:rPr lang="nb-NO" sz="3600" u="sng" dirty="0" err="1">
                <a:latin typeface="Avenir Heavy"/>
              </a:rPr>
              <a:t>X</a:t>
            </a:r>
            <a:r>
              <a:rPr lang="nb-NO" sz="3600" u="sng" dirty="0">
                <a:latin typeface="Avenir Heavy"/>
              </a:rPr>
              <a:t> 6 meter</a:t>
            </a:r>
            <a:r>
              <a:rPr lang="nb-NO" sz="3600" dirty="0">
                <a:latin typeface="Avenir Heavy"/>
              </a:rPr>
              <a:t>. Langsgående plass på offentlig ferdselsåre kan likevel ha alminnelig bredde. Der forholdene er slik at det på annen måte sikres tilgjengelighet for side- og </a:t>
            </a:r>
            <a:r>
              <a:rPr lang="nb-NO" sz="3600" dirty="0" err="1">
                <a:latin typeface="Avenir Heavy"/>
              </a:rPr>
              <a:t>bakmontert</a:t>
            </a:r>
            <a:r>
              <a:rPr lang="nb-NO" sz="3600" dirty="0">
                <a:latin typeface="Avenir Heavy"/>
              </a:rPr>
              <a:t> rullestolheis kan også plassen i andre tilfeller være mindre.</a:t>
            </a:r>
          </a:p>
          <a:p>
            <a:endParaRPr lang="nb-NO" dirty="0"/>
          </a:p>
        </p:txBody>
      </p:sp>
      <p:pic>
        <p:nvPicPr>
          <p:cNvPr id="4" name="Bilde 3">
            <a:extLst>
              <a:ext uri="{FF2B5EF4-FFF2-40B4-BE49-F238E27FC236}">
                <a16:creationId xmlns:a16="http://schemas.microsoft.com/office/drawing/2014/main" id="{ED8213FB-F472-DAC1-15FD-8FA0AAB4A3D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50769" y="5780596"/>
            <a:ext cx="572015" cy="572015"/>
          </a:xfrm>
          <a:prstGeom prst="rect">
            <a:avLst/>
          </a:prstGeom>
        </p:spPr>
      </p:pic>
    </p:spTree>
    <p:extLst>
      <p:ext uri="{BB962C8B-B14F-4D97-AF65-F5344CB8AC3E}">
        <p14:creationId xmlns:p14="http://schemas.microsoft.com/office/powerpoint/2010/main" val="1287228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descr="Bilde av parkert, stor bil med åpning bak for rullestolheis. Viser behovet for plass som må til bak bilen for å komme ut med rullestol."/>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0" y="0"/>
            <a:ext cx="12192000" cy="6858000"/>
          </a:xfrm>
        </p:spPr>
      </p:pic>
    </p:spTree>
    <p:extLst>
      <p:ext uri="{BB962C8B-B14F-4D97-AF65-F5344CB8AC3E}">
        <p14:creationId xmlns:p14="http://schemas.microsoft.com/office/powerpoint/2010/main" val="3327359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00AAF9-2DC0-3780-3DB4-A0989AA36A02}"/>
              </a:ext>
            </a:extLst>
          </p:cNvPr>
          <p:cNvSpPr>
            <a:spLocks noGrp="1"/>
          </p:cNvSpPr>
          <p:nvPr>
            <p:ph type="title"/>
          </p:nvPr>
        </p:nvSpPr>
        <p:spPr/>
        <p:txBody>
          <a:bodyPr/>
          <a:lstStyle/>
          <a:p>
            <a:r>
              <a:rPr lang="nb-NO" dirty="0">
                <a:latin typeface="Avenir Heavy"/>
              </a:rPr>
              <a:t>Trondheim kommune parkeringsplan</a:t>
            </a:r>
          </a:p>
        </p:txBody>
      </p:sp>
      <p:sp>
        <p:nvSpPr>
          <p:cNvPr id="3" name="Plassholder for innhold 2">
            <a:extLst>
              <a:ext uri="{FF2B5EF4-FFF2-40B4-BE49-F238E27FC236}">
                <a16:creationId xmlns:a16="http://schemas.microsoft.com/office/drawing/2014/main" id="{F85488D4-4AD2-4D89-47BB-D1CB265F44BE}"/>
              </a:ext>
            </a:extLst>
          </p:cNvPr>
          <p:cNvSpPr>
            <a:spLocks noGrp="1"/>
          </p:cNvSpPr>
          <p:nvPr>
            <p:ph idx="1"/>
          </p:nvPr>
        </p:nvSpPr>
        <p:spPr/>
        <p:txBody>
          <a:bodyPr/>
          <a:lstStyle/>
          <a:p>
            <a:pPr marL="0" indent="0">
              <a:buNone/>
            </a:pPr>
            <a:r>
              <a:rPr lang="nb-NO">
                <a:latin typeface="Avenir Heavy" panose="02000503020000020003"/>
              </a:rPr>
              <a:t>«Lengden på langsgående HC-parkeringsplasser bør være noe lengre enn 6 meter, for å sikre manøvreringsareal og plass til biler som har heis bak. Her skal bredden på parkeringsplassen økes med 2 meter.»</a:t>
            </a:r>
          </a:p>
          <a:p>
            <a:pPr marL="0" indent="0">
              <a:buNone/>
            </a:pPr>
            <a:endParaRPr lang="nb-NO">
              <a:latin typeface="Avenir Heavy" panose="02000503020000020003"/>
            </a:endParaRPr>
          </a:p>
          <a:p>
            <a:pPr marL="0" indent="0">
              <a:buNone/>
            </a:pPr>
            <a:r>
              <a:rPr lang="nb-NO">
                <a:latin typeface="Avenir Heavy" panose="02000503020000020003"/>
              </a:rPr>
              <a:t>Trondheim, KPA</a:t>
            </a:r>
          </a:p>
          <a:p>
            <a:pPr marL="0" indent="0">
              <a:buNone/>
            </a:pPr>
            <a:r>
              <a:rPr lang="nb-NO">
                <a:latin typeface="Avenir Heavy" panose="02000503020000020003"/>
              </a:rPr>
              <a:t>«Det bør sikres fri høyde på minst 2,6 meter på HC-parkeringsplass ved hovedinngang eller heis.»</a:t>
            </a:r>
          </a:p>
        </p:txBody>
      </p:sp>
      <p:pic>
        <p:nvPicPr>
          <p:cNvPr id="4" name="Bilde 3">
            <a:extLst>
              <a:ext uri="{FF2B5EF4-FFF2-40B4-BE49-F238E27FC236}">
                <a16:creationId xmlns:a16="http://schemas.microsoft.com/office/drawing/2014/main" id="{6011A674-1139-7A23-5D5A-6C0D49F92C3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50769" y="5780596"/>
            <a:ext cx="572015" cy="572015"/>
          </a:xfrm>
          <a:prstGeom prst="rect">
            <a:avLst/>
          </a:prstGeom>
        </p:spPr>
      </p:pic>
    </p:spTree>
    <p:extLst>
      <p:ext uri="{BB962C8B-B14F-4D97-AF65-F5344CB8AC3E}">
        <p14:creationId xmlns:p14="http://schemas.microsoft.com/office/powerpoint/2010/main" val="2947638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043ECA-8285-91D5-B836-C867FB31945F}"/>
              </a:ext>
            </a:extLst>
          </p:cNvPr>
          <p:cNvSpPr>
            <a:spLocks noGrp="1"/>
          </p:cNvSpPr>
          <p:nvPr>
            <p:ph type="title"/>
          </p:nvPr>
        </p:nvSpPr>
        <p:spPr/>
        <p:txBody>
          <a:bodyPr/>
          <a:lstStyle/>
          <a:p>
            <a:r>
              <a:rPr lang="nb-NO" b="1" dirty="0">
                <a:latin typeface="Avenir Heavy" panose="02000503020000020003"/>
              </a:rPr>
              <a:t>Antall HC plasser boligbebyggelse</a:t>
            </a:r>
            <a:br>
              <a:rPr lang="nb-NO" b="1" dirty="0">
                <a:latin typeface="Avenir Heavy" panose="02000503020000020003"/>
              </a:rPr>
            </a:br>
            <a:r>
              <a:rPr lang="nb-NO" b="1" dirty="0">
                <a:latin typeface="Avenir Heavy" panose="02000503020000020003"/>
              </a:rPr>
              <a:t> -  Ny KPA, Trondheim </a:t>
            </a:r>
          </a:p>
        </p:txBody>
      </p:sp>
      <p:sp>
        <p:nvSpPr>
          <p:cNvPr id="3" name="Plassholder for innhold 2">
            <a:extLst>
              <a:ext uri="{FF2B5EF4-FFF2-40B4-BE49-F238E27FC236}">
                <a16:creationId xmlns:a16="http://schemas.microsoft.com/office/drawing/2014/main" id="{07FC1C3F-126A-A69E-B0C9-5C1539D44ADB}"/>
              </a:ext>
            </a:extLst>
          </p:cNvPr>
          <p:cNvSpPr>
            <a:spLocks noGrp="1"/>
          </p:cNvSpPr>
          <p:nvPr>
            <p:ph idx="1"/>
          </p:nvPr>
        </p:nvSpPr>
        <p:spPr/>
        <p:txBody>
          <a:bodyPr/>
          <a:lstStyle/>
          <a:p>
            <a:pPr marL="0" indent="0">
              <a:buNone/>
            </a:pPr>
            <a:endParaRPr lang="nb-NO">
              <a:latin typeface="Avenir Heavy" panose="02000503020000020003"/>
            </a:endParaRPr>
          </a:p>
          <a:p>
            <a:pPr marL="0" indent="0">
              <a:buNone/>
            </a:pPr>
            <a:r>
              <a:rPr lang="nb-NO">
                <a:latin typeface="Avenir Heavy" panose="02000503020000020003"/>
              </a:rPr>
              <a:t>§ 14.1 Antall parkeringsplasser for boligbebyggelse</a:t>
            </a:r>
          </a:p>
          <a:p>
            <a:pPr marL="0" indent="0">
              <a:buNone/>
            </a:pPr>
            <a:r>
              <a:rPr lang="nb-NO">
                <a:latin typeface="Avenir Heavy" panose="02000503020000020003"/>
              </a:rPr>
              <a:t>Byggesone 2:    </a:t>
            </a:r>
            <a:r>
              <a:rPr lang="nb-NO" u="sng">
                <a:latin typeface="Avenir Heavy" panose="02000503020000020003"/>
              </a:rPr>
              <a:t>maks 0,6 </a:t>
            </a:r>
            <a:r>
              <a:rPr lang="nb-NO">
                <a:latin typeface="Avenir Heavy" panose="02000503020000020003"/>
              </a:rPr>
              <a:t>(60% av boenhetene skal ha en P-plass)</a:t>
            </a:r>
          </a:p>
          <a:p>
            <a:pPr marL="0" indent="0">
              <a:buNone/>
            </a:pPr>
            <a:endParaRPr lang="nb-NO">
              <a:latin typeface="Avenir Heavy" panose="02000503020000020003"/>
            </a:endParaRPr>
          </a:p>
          <a:p>
            <a:pPr marL="0" indent="0">
              <a:buNone/>
            </a:pPr>
            <a:r>
              <a:rPr lang="nb-NO">
                <a:latin typeface="Avenir Heavy" panose="02000503020000020003"/>
              </a:rPr>
              <a:t>«Siden det i henhold til ny KPA skal oppføres færre bilparkeringsplasser er det satt at det nye kravet til antall plasser for forflytningshemmede skal være den høyeste verdien av enten 5 prosent av alle bilparkeringsplasser eller 1 bilparkeringsplass pr. 3000 m»</a:t>
            </a:r>
          </a:p>
          <a:p>
            <a:endParaRPr lang="nb-NO">
              <a:latin typeface="Avenir Heavy" panose="02000503020000020003"/>
            </a:endParaRPr>
          </a:p>
          <a:p>
            <a:pPr marL="0" indent="0">
              <a:buNone/>
            </a:pPr>
            <a:endParaRPr lang="nb-NO"/>
          </a:p>
        </p:txBody>
      </p:sp>
    </p:spTree>
    <p:extLst>
      <p:ext uri="{BB962C8B-B14F-4D97-AF65-F5344CB8AC3E}">
        <p14:creationId xmlns:p14="http://schemas.microsoft.com/office/powerpoint/2010/main" val="1967734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A160FE-FD91-F315-FC2F-CCFAE8B983B2}"/>
              </a:ext>
            </a:extLst>
          </p:cNvPr>
          <p:cNvSpPr>
            <a:spLocks noGrp="1"/>
          </p:cNvSpPr>
          <p:nvPr>
            <p:ph type="title"/>
          </p:nvPr>
        </p:nvSpPr>
        <p:spPr>
          <a:xfrm>
            <a:off x="1410215" y="313658"/>
            <a:ext cx="10515600" cy="1325563"/>
          </a:xfrm>
        </p:spPr>
        <p:txBody>
          <a:bodyPr/>
          <a:lstStyle/>
          <a:p>
            <a:r>
              <a:rPr lang="nb-NO" b="1" dirty="0"/>
              <a:t>Parkering i borettslag og sameier </a:t>
            </a:r>
            <a:br>
              <a:rPr lang="nb-NO" b="1" dirty="0"/>
            </a:br>
            <a:r>
              <a:rPr lang="nb-NO" b="1" dirty="0"/>
              <a:t>              – du har ikke krav på å få en HC plass</a:t>
            </a:r>
          </a:p>
        </p:txBody>
      </p:sp>
      <p:sp>
        <p:nvSpPr>
          <p:cNvPr id="3" name="Plassholder for innhold 2">
            <a:extLst>
              <a:ext uri="{FF2B5EF4-FFF2-40B4-BE49-F238E27FC236}">
                <a16:creationId xmlns:a16="http://schemas.microsoft.com/office/drawing/2014/main" id="{C1EE0DD1-C01C-EC6E-A9C5-D341D4385C77}"/>
              </a:ext>
            </a:extLst>
          </p:cNvPr>
          <p:cNvSpPr>
            <a:spLocks noGrp="1"/>
          </p:cNvSpPr>
          <p:nvPr>
            <p:ph idx="1"/>
          </p:nvPr>
        </p:nvSpPr>
        <p:spPr>
          <a:xfrm>
            <a:off x="838200" y="1825625"/>
            <a:ext cx="10907110" cy="4351338"/>
          </a:xfrm>
        </p:spPr>
        <p:txBody>
          <a:bodyPr>
            <a:noAutofit/>
          </a:bodyPr>
          <a:lstStyle/>
          <a:p>
            <a:pPr marL="0" indent="0">
              <a:buNone/>
            </a:pPr>
            <a:r>
              <a:rPr lang="nb-NO" sz="2400"/>
              <a:t>Borettslag/sameier har gjerne to modeller for hvordan parkeringsplasser disponeres. </a:t>
            </a:r>
          </a:p>
          <a:p>
            <a:pPr marL="514350" indent="-514350">
              <a:buAutoNum type="arabicPeriod"/>
            </a:pPr>
            <a:r>
              <a:rPr lang="nb-NO" sz="2400"/>
              <a:t>Styret disponerer plassene </a:t>
            </a:r>
          </a:p>
          <a:p>
            <a:pPr marL="514350" indent="-514350">
              <a:buAutoNum type="arabicPeriod"/>
            </a:pPr>
            <a:r>
              <a:rPr lang="nb-NO" sz="2400"/>
              <a:t>Hver plass tilhører en konkret leilighet </a:t>
            </a:r>
          </a:p>
          <a:p>
            <a:pPr marL="514350" indent="-514350">
              <a:buAutoNum type="arabicPeriod"/>
            </a:pPr>
            <a:endParaRPr lang="nb-NO" sz="2400"/>
          </a:p>
          <a:p>
            <a:pPr marL="0" indent="0">
              <a:buNone/>
            </a:pPr>
            <a:r>
              <a:rPr lang="nb-NO" sz="2400"/>
              <a:t>Eierseksjonsloven (for sameier): </a:t>
            </a:r>
          </a:p>
          <a:p>
            <a:pPr marL="0" indent="0">
              <a:buNone/>
            </a:pPr>
            <a:r>
              <a:rPr lang="nb-NO" sz="2400"/>
              <a:t>En seksjonseier med nedsatt funksjonsevne, som disponerer en ordinær parkeringsplass i sameiet, kan kreve å få bytte til seg tilrettelagt parkeringsplass. Et slikt bytte forutsetter at det finnes tilrettelagte p-plasser tilgjengelig i sameiet og gjelder uavhengig av om plassen er seksjonert som tilleggsdel eller organisert som fellesareal. </a:t>
            </a:r>
            <a:r>
              <a:rPr lang="nb-NO" sz="2400" b="1"/>
              <a:t>Bytteretten gjelder bare for tilfeller hvor en seksjonseier med nedsatt funksjonsevne allerede disponerer en ordinær parkeringsplass som kan byttes bort</a:t>
            </a:r>
            <a:r>
              <a:rPr lang="nb-NO" sz="2400"/>
              <a:t>. </a:t>
            </a:r>
          </a:p>
        </p:txBody>
      </p:sp>
      <p:pic>
        <p:nvPicPr>
          <p:cNvPr id="4" name="Bilde 3">
            <a:extLst>
              <a:ext uri="{FF2B5EF4-FFF2-40B4-BE49-F238E27FC236}">
                <a16:creationId xmlns:a16="http://schemas.microsoft.com/office/drawing/2014/main" id="{404D6E1D-8F91-8298-2D86-7FE2B4A3DBD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3432" y="580517"/>
            <a:ext cx="572015" cy="572015"/>
          </a:xfrm>
          <a:prstGeom prst="rect">
            <a:avLst/>
          </a:prstGeom>
        </p:spPr>
      </p:pic>
    </p:spTree>
    <p:extLst>
      <p:ext uri="{BB962C8B-B14F-4D97-AF65-F5344CB8AC3E}">
        <p14:creationId xmlns:p14="http://schemas.microsoft.com/office/powerpoint/2010/main" val="3767302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2E22C536-424F-B84D-FFED-EF917A1F4834}"/>
              </a:ext>
            </a:extLst>
          </p:cNvPr>
          <p:cNvSpPr>
            <a:spLocks noGrp="1"/>
          </p:cNvSpPr>
          <p:nvPr>
            <p:ph type="title"/>
          </p:nvPr>
        </p:nvSpPr>
        <p:spPr>
          <a:xfrm>
            <a:off x="1451886" y="78674"/>
            <a:ext cx="9901914" cy="1214608"/>
          </a:xfrm>
        </p:spPr>
        <p:txBody>
          <a:bodyPr vert="horz" lIns="91440" tIns="45720" rIns="91440" bIns="45720" rtlCol="0" anchor="b">
            <a:normAutofit/>
          </a:bodyPr>
          <a:lstStyle/>
          <a:p>
            <a:r>
              <a:rPr lang="nb-NO" sz="5400" dirty="0"/>
              <a:t>Universell utforming - definisjon</a:t>
            </a:r>
            <a:endParaRPr lang="en-US" sz="5400" dirty="0"/>
          </a:p>
        </p:txBody>
      </p:sp>
      <p:sp>
        <p:nvSpPr>
          <p:cNvPr id="8" name="Plassholder for innhold 7">
            <a:extLst>
              <a:ext uri="{FF2B5EF4-FFF2-40B4-BE49-F238E27FC236}">
                <a16:creationId xmlns:a16="http://schemas.microsoft.com/office/drawing/2014/main" id="{D8D7CB0A-7624-DE83-5237-32201374A989}"/>
              </a:ext>
            </a:extLst>
          </p:cNvPr>
          <p:cNvSpPr>
            <a:spLocks noGrp="1"/>
          </p:cNvSpPr>
          <p:nvPr>
            <p:ph sz="half" idx="1"/>
          </p:nvPr>
        </p:nvSpPr>
        <p:spPr>
          <a:xfrm>
            <a:off x="98519" y="1645789"/>
            <a:ext cx="5659094" cy="4526233"/>
          </a:xfrm>
        </p:spPr>
        <p:txBody>
          <a:bodyPr vert="horz" lIns="91440" tIns="45720" rIns="91440" bIns="45720" rtlCol="0" anchor="t">
            <a:normAutofit lnSpcReduction="10000"/>
          </a:bodyPr>
          <a:lstStyle/>
          <a:p>
            <a:r>
              <a:rPr lang="nb-NO" dirty="0"/>
              <a:t>Universell utforming er utforming av produkter og omgivelser på en slik måte at de kan brukes av alle mennesker, i så stor utstrekning som mulig, uten behov for tilpassing og en spesiell utforming. </a:t>
            </a:r>
          </a:p>
          <a:p>
            <a:endParaRPr lang="nb-NO" dirty="0"/>
          </a:p>
          <a:p>
            <a:pPr lvl="1"/>
            <a:r>
              <a:rPr lang="nb-NO" dirty="0"/>
              <a:t>Universell utforming innebærer at bygninger, omgivelser, transportmidler og produkter utformes slik at de kan brukes av alle mennesker, på en likestilt måte.</a:t>
            </a:r>
            <a:endParaRPr lang="en-US" dirty="0">
              <a:ea typeface="Calibri"/>
              <a:cs typeface="Calibri"/>
            </a:endParaRPr>
          </a:p>
          <a:p>
            <a:pPr marL="0" indent="0">
              <a:buNone/>
            </a:pPr>
            <a:endParaRPr lang="en-US" sz="1700" dirty="0"/>
          </a:p>
          <a:p>
            <a:endParaRPr lang="en-US" sz="1700" dirty="0"/>
          </a:p>
        </p:txBody>
      </p:sp>
      <p:pic>
        <p:nvPicPr>
          <p:cNvPr id="13" name="Plassholder for bilde 12" descr="Bildet viser et tog som står ved perrongen med dørene åpne. Man kan trille rett inn i toget med rullestol (og barnevogn og trillekoffert)">
            <a:extLst>
              <a:ext uri="{FF2B5EF4-FFF2-40B4-BE49-F238E27FC236}">
                <a16:creationId xmlns:a16="http://schemas.microsoft.com/office/drawing/2014/main" id="{CF006241-9C4A-A36D-469C-CA4F0115E0D3}"/>
              </a:ext>
            </a:extLst>
          </p:cNvPr>
          <p:cNvPicPr>
            <a:picLocks noGrp="1" noChangeAspect="1"/>
          </p:cNvPicPr>
          <p:nvPr>
            <p:ph type="pic" idx="13"/>
          </p:nvPr>
        </p:nvPicPr>
        <p:blipFill>
          <a:blip r:embed="rId3"/>
          <a:srcRect t="11102" b="11102"/>
          <a:stretch>
            <a:fillRect/>
          </a:stretch>
        </p:blipFill>
        <p:spPr>
          <a:xfrm>
            <a:off x="5876366" y="1645789"/>
            <a:ext cx="6315634" cy="4113212"/>
          </a:xfrm>
          <a:prstGeom prst="rect">
            <a:avLst/>
          </a:prstGeom>
        </p:spPr>
      </p:pic>
      <p:pic>
        <p:nvPicPr>
          <p:cNvPr id="4" name="Bilde 3">
            <a:extLst>
              <a:ext uri="{FF2B5EF4-FFF2-40B4-BE49-F238E27FC236}">
                <a16:creationId xmlns:a16="http://schemas.microsoft.com/office/drawing/2014/main" id="{4CD7BAC1-DA5A-B8EF-921F-6554E3ABA1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1942" y="399441"/>
            <a:ext cx="566977" cy="573074"/>
          </a:xfrm>
          <a:prstGeom prst="rect">
            <a:avLst/>
          </a:prstGeom>
        </p:spPr>
      </p:pic>
    </p:spTree>
    <p:extLst>
      <p:ext uri="{BB962C8B-B14F-4D97-AF65-F5344CB8AC3E}">
        <p14:creationId xmlns:p14="http://schemas.microsoft.com/office/powerpoint/2010/main" val="3286821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493617-4884-E8A0-342F-54707D34A958}"/>
              </a:ext>
            </a:extLst>
          </p:cNvPr>
          <p:cNvSpPr>
            <a:spLocks noGrp="1"/>
          </p:cNvSpPr>
          <p:nvPr>
            <p:ph type="title"/>
          </p:nvPr>
        </p:nvSpPr>
        <p:spPr>
          <a:xfrm>
            <a:off x="1418896" y="365125"/>
            <a:ext cx="9934903" cy="1325563"/>
          </a:xfrm>
        </p:spPr>
        <p:txBody>
          <a:bodyPr>
            <a:normAutofit/>
          </a:bodyPr>
          <a:lstStyle/>
          <a:p>
            <a:r>
              <a:rPr lang="nb-NO" sz="4800" b="1" dirty="0">
                <a:latin typeface="Avenir Heavy"/>
              </a:rPr>
              <a:t>Tilsyn</a:t>
            </a:r>
          </a:p>
        </p:txBody>
      </p:sp>
      <p:sp>
        <p:nvSpPr>
          <p:cNvPr id="3" name="Plassholder for innhold 2">
            <a:extLst>
              <a:ext uri="{FF2B5EF4-FFF2-40B4-BE49-F238E27FC236}">
                <a16:creationId xmlns:a16="http://schemas.microsoft.com/office/drawing/2014/main" id="{055D8BCA-4B13-191C-4F27-ECF002B320A6}"/>
              </a:ext>
            </a:extLst>
          </p:cNvPr>
          <p:cNvSpPr>
            <a:spLocks noGrp="1"/>
          </p:cNvSpPr>
          <p:nvPr>
            <p:ph idx="1"/>
          </p:nvPr>
        </p:nvSpPr>
        <p:spPr/>
        <p:txBody>
          <a:bodyPr>
            <a:normAutofit lnSpcReduction="10000"/>
          </a:bodyPr>
          <a:lstStyle/>
          <a:p>
            <a:r>
              <a:rPr lang="nb-NO" b="0" i="0">
                <a:solidFill>
                  <a:srgbClr val="202020"/>
                </a:solidFill>
                <a:effectLst/>
                <a:latin typeface="Avenir Heavy" panose="02000503020000020003"/>
              </a:rPr>
              <a:t>Kommunen er pålagt å føre tilsyn etter </a:t>
            </a:r>
            <a:r>
              <a:rPr lang="nb-NO" b="0" i="0" u="sng" err="1">
                <a:solidFill>
                  <a:srgbClr val="005275"/>
                </a:solidFill>
                <a:effectLst/>
                <a:latin typeface="Avenir Heavy" panose="02000503020000020003"/>
                <a:hlinkClick r:id="rId2"/>
              </a:rPr>
              <a:t>pbl</a:t>
            </a:r>
            <a:r>
              <a:rPr lang="nb-NO" b="0" i="0" u="sng">
                <a:solidFill>
                  <a:srgbClr val="005275"/>
                </a:solidFill>
                <a:effectLst/>
                <a:latin typeface="Avenir Heavy" panose="02000503020000020003"/>
                <a:hlinkClick r:id="rId2"/>
              </a:rPr>
              <a:t>. § 25-1</a:t>
            </a:r>
            <a:r>
              <a:rPr lang="nb-NO" b="0" i="0">
                <a:solidFill>
                  <a:srgbClr val="202020"/>
                </a:solidFill>
                <a:effectLst/>
                <a:latin typeface="Avenir Heavy" panose="02000503020000020003"/>
              </a:rPr>
              <a:t>, første ledd.</a:t>
            </a:r>
          </a:p>
          <a:p>
            <a:pPr lvl="1"/>
            <a:r>
              <a:rPr lang="nb-NO" sz="2800">
                <a:solidFill>
                  <a:srgbClr val="202020"/>
                </a:solidFill>
                <a:latin typeface="Avenir Heavy" panose="02000503020000020003"/>
              </a:rPr>
              <a:t>Dokumenttilsyn </a:t>
            </a:r>
          </a:p>
          <a:p>
            <a:pPr lvl="1"/>
            <a:r>
              <a:rPr lang="nb-NO" sz="2800">
                <a:solidFill>
                  <a:srgbClr val="202020"/>
                </a:solidFill>
                <a:latin typeface="Avenir Heavy" panose="02000503020000020003"/>
              </a:rPr>
              <a:t>Stedlig tilsyn </a:t>
            </a:r>
          </a:p>
          <a:p>
            <a:pPr lvl="2"/>
            <a:r>
              <a:rPr lang="nb-NO" sz="2800">
                <a:solidFill>
                  <a:srgbClr val="202020"/>
                </a:solidFill>
                <a:latin typeface="Avenir Heavy" panose="02000503020000020003"/>
              </a:rPr>
              <a:t>Det er laget en egen app for </a:t>
            </a:r>
            <a:r>
              <a:rPr lang="nb-NO" sz="2800" err="1">
                <a:solidFill>
                  <a:srgbClr val="202020"/>
                </a:solidFill>
                <a:latin typeface="Avenir Heavy" panose="02000503020000020003"/>
              </a:rPr>
              <a:t>uu</a:t>
            </a:r>
            <a:r>
              <a:rPr lang="nb-NO" sz="2800">
                <a:solidFill>
                  <a:srgbClr val="202020"/>
                </a:solidFill>
                <a:latin typeface="Avenir Heavy" panose="02000503020000020003"/>
              </a:rPr>
              <a:t> ved stedlig tilsyn</a:t>
            </a:r>
          </a:p>
          <a:p>
            <a:pPr lvl="2"/>
            <a:endParaRPr lang="nb-NO" sz="2800" b="0" i="0">
              <a:solidFill>
                <a:srgbClr val="202020"/>
              </a:solidFill>
              <a:effectLst/>
              <a:latin typeface="Avenir Heavy" panose="02000503020000020003"/>
            </a:endParaRPr>
          </a:p>
          <a:p>
            <a:pPr marL="0" indent="0">
              <a:buNone/>
            </a:pPr>
            <a:r>
              <a:rPr lang="nb-NO" b="0" i="0">
                <a:solidFill>
                  <a:srgbClr val="202020"/>
                </a:solidFill>
                <a:effectLst/>
                <a:latin typeface="Avenir Heavy" panose="02000503020000020003"/>
              </a:rPr>
              <a:t>Kommunen kan iverksette vilkårlige tilsyn, tematilsyn (UU) eller velge å foreta tilsyn i form av stikkprøver med tiltak i spesielle områder m.m.</a:t>
            </a:r>
            <a:r>
              <a:rPr lang="nb-NO">
                <a:solidFill>
                  <a:srgbClr val="202020"/>
                </a:solidFill>
                <a:latin typeface="Avenir Heavy" panose="02000503020000020003"/>
              </a:rPr>
              <a:t> </a:t>
            </a:r>
          </a:p>
          <a:p>
            <a:pPr marL="0" indent="0">
              <a:buNone/>
            </a:pPr>
            <a:endParaRPr lang="nb-NO">
              <a:solidFill>
                <a:srgbClr val="202020"/>
              </a:solidFill>
              <a:latin typeface="Avenir Heavy" panose="02000503020000020003"/>
            </a:endParaRPr>
          </a:p>
          <a:p>
            <a:pPr marL="0" indent="0">
              <a:buNone/>
            </a:pPr>
            <a:r>
              <a:rPr lang="nb-NO">
                <a:solidFill>
                  <a:srgbClr val="202020"/>
                </a:solidFill>
                <a:latin typeface="Avenir Heavy" panose="02000503020000020003"/>
              </a:rPr>
              <a:t>Trondheim, Stavanger og Kristiansand er flinkest i klassen på stedlige tilsyn på UU</a:t>
            </a:r>
          </a:p>
          <a:p>
            <a:pPr marL="0" indent="0">
              <a:buNone/>
            </a:pPr>
            <a:endParaRPr lang="nb-NO" sz="2400"/>
          </a:p>
        </p:txBody>
      </p:sp>
      <p:pic>
        <p:nvPicPr>
          <p:cNvPr id="4" name="Bilde 3">
            <a:extLst>
              <a:ext uri="{FF2B5EF4-FFF2-40B4-BE49-F238E27FC236}">
                <a16:creationId xmlns:a16="http://schemas.microsoft.com/office/drawing/2014/main" id="{4CC5435C-8671-F1D4-3940-2215F8DFAD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2192" y="681037"/>
            <a:ext cx="572015" cy="572015"/>
          </a:xfrm>
          <a:prstGeom prst="rect">
            <a:avLst/>
          </a:prstGeom>
        </p:spPr>
      </p:pic>
    </p:spTree>
    <p:extLst>
      <p:ext uri="{BB962C8B-B14F-4D97-AF65-F5344CB8AC3E}">
        <p14:creationId xmlns:p14="http://schemas.microsoft.com/office/powerpoint/2010/main" val="38310487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D0DE16-E0C5-138F-BCFF-35E44425FD53}"/>
              </a:ext>
            </a:extLst>
          </p:cNvPr>
          <p:cNvSpPr>
            <a:spLocks noGrp="1"/>
          </p:cNvSpPr>
          <p:nvPr>
            <p:ph type="title"/>
          </p:nvPr>
        </p:nvSpPr>
        <p:spPr>
          <a:xfrm>
            <a:off x="1450428" y="365125"/>
            <a:ext cx="9903372" cy="1325563"/>
          </a:xfrm>
        </p:spPr>
        <p:txBody>
          <a:bodyPr>
            <a:normAutofit/>
          </a:bodyPr>
          <a:lstStyle/>
          <a:p>
            <a:r>
              <a:rPr lang="nb-NO" sz="4800" b="1">
                <a:latin typeface="Avenir Heavy"/>
              </a:rPr>
              <a:t>Tilsyn</a:t>
            </a:r>
          </a:p>
        </p:txBody>
      </p:sp>
      <p:sp>
        <p:nvSpPr>
          <p:cNvPr id="3" name="Plassholder for innhold 2">
            <a:extLst>
              <a:ext uri="{FF2B5EF4-FFF2-40B4-BE49-F238E27FC236}">
                <a16:creationId xmlns:a16="http://schemas.microsoft.com/office/drawing/2014/main" id="{65EAB673-96FB-68E1-ADAC-B2EC0F080F2A}"/>
              </a:ext>
            </a:extLst>
          </p:cNvPr>
          <p:cNvSpPr>
            <a:spLocks noGrp="1"/>
          </p:cNvSpPr>
          <p:nvPr>
            <p:ph idx="1"/>
          </p:nvPr>
        </p:nvSpPr>
        <p:spPr/>
        <p:txBody>
          <a:bodyPr>
            <a:normAutofit/>
          </a:bodyPr>
          <a:lstStyle/>
          <a:p>
            <a:r>
              <a:rPr lang="nb-NO" sz="3200" dirty="0">
                <a:latin typeface="Avenir Heavy"/>
              </a:rPr>
              <a:t>Dersom det ved tilsyn påvises forhold i strid med regelverket:  kommunen kunne holde tilbake midlertidig brukstillatelse eller ferdigattest til forholdet er rettet. </a:t>
            </a:r>
          </a:p>
          <a:p>
            <a:r>
              <a:rPr lang="nb-NO" sz="3200" b="0" i="0" dirty="0">
                <a:solidFill>
                  <a:srgbClr val="202020"/>
                </a:solidFill>
                <a:effectLst/>
                <a:latin typeface="Avenir Heavy"/>
              </a:rPr>
              <a:t>Kreve uavhengig kontroll etter SAK10 § 14-3.</a:t>
            </a:r>
          </a:p>
          <a:p>
            <a:r>
              <a:rPr lang="nb-NO" sz="3200" b="0" i="0" dirty="0">
                <a:solidFill>
                  <a:srgbClr val="202020"/>
                </a:solidFill>
                <a:effectLst/>
                <a:latin typeface="Avenir Heavy"/>
              </a:rPr>
              <a:t>Kommunen kan rette reaksjoner mot ansvarsretten i form av advarsel eller tilbaketrekking av godkjenning.</a:t>
            </a:r>
          </a:p>
          <a:p>
            <a:r>
              <a:rPr lang="nb-NO" sz="3200" dirty="0">
                <a:solidFill>
                  <a:srgbClr val="202020"/>
                </a:solidFill>
                <a:latin typeface="Avenir Heavy"/>
              </a:rPr>
              <a:t>Kommunen kan gi tvangsmulkt, forelegg eller overtredelsesgebyr</a:t>
            </a:r>
            <a:endParaRPr lang="nb-NO" sz="3200" dirty="0">
              <a:latin typeface="Avenir Heavy"/>
            </a:endParaRPr>
          </a:p>
        </p:txBody>
      </p:sp>
      <p:pic>
        <p:nvPicPr>
          <p:cNvPr id="4" name="Bilde 3">
            <a:extLst>
              <a:ext uri="{FF2B5EF4-FFF2-40B4-BE49-F238E27FC236}">
                <a16:creationId xmlns:a16="http://schemas.microsoft.com/office/drawing/2014/main" id="{C43E8661-7E18-41C5-1657-070644D51AF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2192" y="681037"/>
            <a:ext cx="572015" cy="572015"/>
          </a:xfrm>
          <a:prstGeom prst="rect">
            <a:avLst/>
          </a:prstGeom>
        </p:spPr>
      </p:pic>
    </p:spTree>
    <p:extLst>
      <p:ext uri="{BB962C8B-B14F-4D97-AF65-F5344CB8AC3E}">
        <p14:creationId xmlns:p14="http://schemas.microsoft.com/office/powerpoint/2010/main" val="3982049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8646051-35B3-8FCA-EE48-14DBB9051926}"/>
              </a:ext>
            </a:extLst>
          </p:cNvPr>
          <p:cNvSpPr>
            <a:spLocks noGrp="1"/>
          </p:cNvSpPr>
          <p:nvPr>
            <p:ph idx="1"/>
          </p:nvPr>
        </p:nvSpPr>
        <p:spPr>
          <a:xfrm>
            <a:off x="838200" y="1068880"/>
            <a:ext cx="10515600" cy="4351338"/>
          </a:xfrm>
        </p:spPr>
        <p:txBody>
          <a:bodyPr/>
          <a:lstStyle/>
          <a:p>
            <a:pPr marL="0" indent="0">
              <a:buNone/>
            </a:pPr>
            <a:r>
              <a:rPr lang="nb-NO" sz="3600" dirty="0"/>
              <a:t>DOt.prp.nr. 45 kapittel 12.2: ”Tilsyn skal ikke erstatte eller fungere som kontroll. Det viktige for kommunens rolle er at den ikke peker på konkrete løsninger, og at den klargjør at den ikke påtar seg kontrollansvar.”  </a:t>
            </a:r>
          </a:p>
          <a:p>
            <a:pPr marL="0" indent="0">
              <a:buNone/>
            </a:pPr>
            <a:endParaRPr lang="nb-NO" sz="3600" dirty="0"/>
          </a:p>
          <a:p>
            <a:pPr marL="0" indent="0">
              <a:buNone/>
            </a:pPr>
            <a:r>
              <a:rPr lang="nb-NO" sz="3600" dirty="0"/>
              <a:t>Det er altså ikke bygningsmyndighetenes oppgave eller ansvar å angi eller foreslå løsninger. </a:t>
            </a:r>
          </a:p>
          <a:p>
            <a:endParaRPr lang="nb-NO" dirty="0"/>
          </a:p>
        </p:txBody>
      </p:sp>
    </p:spTree>
    <p:extLst>
      <p:ext uri="{BB962C8B-B14F-4D97-AF65-F5344CB8AC3E}">
        <p14:creationId xmlns:p14="http://schemas.microsoft.com/office/powerpoint/2010/main" val="2453663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7D7A72-26B3-288E-ED16-8D7432C5CB47}"/>
              </a:ext>
            </a:extLst>
          </p:cNvPr>
          <p:cNvSpPr>
            <a:spLocks noGrp="1"/>
          </p:cNvSpPr>
          <p:nvPr>
            <p:ph type="title"/>
          </p:nvPr>
        </p:nvSpPr>
        <p:spPr/>
        <p:txBody>
          <a:bodyPr/>
          <a:lstStyle/>
          <a:p>
            <a:r>
              <a:rPr lang="nb-NO" b="1" dirty="0">
                <a:latin typeface="Avenir Heavy"/>
              </a:rPr>
              <a:t>Oppsummert</a:t>
            </a:r>
          </a:p>
        </p:txBody>
      </p:sp>
      <p:sp>
        <p:nvSpPr>
          <p:cNvPr id="3" name="Plassholder for innhold 2">
            <a:extLst>
              <a:ext uri="{FF2B5EF4-FFF2-40B4-BE49-F238E27FC236}">
                <a16:creationId xmlns:a16="http://schemas.microsoft.com/office/drawing/2014/main" id="{6FA91662-23D0-D3AD-D687-0D188138D49E}"/>
              </a:ext>
            </a:extLst>
          </p:cNvPr>
          <p:cNvSpPr>
            <a:spLocks noGrp="1"/>
          </p:cNvSpPr>
          <p:nvPr>
            <p:ph idx="1"/>
          </p:nvPr>
        </p:nvSpPr>
        <p:spPr/>
        <p:txBody>
          <a:bodyPr/>
          <a:lstStyle/>
          <a:p>
            <a:pPr marL="0" indent="0">
              <a:buNone/>
            </a:pPr>
            <a:r>
              <a:rPr lang="nb-NO">
                <a:latin typeface="Avenir Heavy"/>
              </a:rPr>
              <a:t>Kommuneplanens samfunnsdel bør si noe om universell utforming</a:t>
            </a:r>
          </a:p>
          <a:p>
            <a:pPr marL="0" indent="0">
              <a:buNone/>
            </a:pPr>
            <a:r>
              <a:rPr lang="nb-NO">
                <a:latin typeface="Avenir Heavy"/>
              </a:rPr>
              <a:t>Kommuneplanens Arealdel bør si noe om UU og parkering (antall og utforming)</a:t>
            </a:r>
          </a:p>
          <a:p>
            <a:pPr marL="0" indent="0">
              <a:buNone/>
            </a:pPr>
            <a:r>
              <a:rPr lang="nb-NO">
                <a:latin typeface="Avenir Heavy"/>
              </a:rPr>
              <a:t>Reguleringsplaner</a:t>
            </a:r>
          </a:p>
          <a:p>
            <a:pPr marL="0" indent="0">
              <a:buNone/>
            </a:pPr>
            <a:r>
              <a:rPr lang="nb-NO">
                <a:latin typeface="Avenir Heavy"/>
              </a:rPr>
              <a:t>	Parkering, UU, avstander mellom funksjoner, holdeplasser</a:t>
            </a:r>
          </a:p>
          <a:p>
            <a:pPr marL="0" indent="0">
              <a:buNone/>
            </a:pPr>
            <a:endParaRPr lang="nb-NO">
              <a:latin typeface="Avenir Heavy"/>
            </a:endParaRPr>
          </a:p>
          <a:p>
            <a:pPr marL="0" indent="0">
              <a:buNone/>
            </a:pPr>
            <a:r>
              <a:rPr lang="nb-NO">
                <a:latin typeface="Avenir Heavy"/>
              </a:rPr>
              <a:t>Kommunen bør ha stedlige tilsyn på UU</a:t>
            </a:r>
          </a:p>
        </p:txBody>
      </p:sp>
    </p:spTree>
    <p:extLst>
      <p:ext uri="{BB962C8B-B14F-4D97-AF65-F5344CB8AC3E}">
        <p14:creationId xmlns:p14="http://schemas.microsoft.com/office/powerpoint/2010/main" val="2059607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viser et stort 3-tall.">
            <a:extLst>
              <a:ext uri="{FF2B5EF4-FFF2-40B4-BE49-F238E27FC236}">
                <a16:creationId xmlns:a16="http://schemas.microsoft.com/office/drawing/2014/main" id="{8913FDA0-2F1B-6580-7135-1D964B4D4FAC}"/>
              </a:ext>
            </a:extLst>
          </p:cNvPr>
          <p:cNvPicPr>
            <a:picLocks noChangeAspect="1"/>
          </p:cNvPicPr>
          <p:nvPr/>
        </p:nvPicPr>
        <p:blipFill>
          <a:blip r:embed="rId2"/>
          <a:stretch>
            <a:fillRect/>
          </a:stretch>
        </p:blipFill>
        <p:spPr>
          <a:xfrm>
            <a:off x="0" y="0"/>
            <a:ext cx="11569702" cy="6858000"/>
          </a:xfrm>
          <a:prstGeom prst="rect">
            <a:avLst/>
          </a:prstGeom>
        </p:spPr>
      </p:pic>
      <p:sp>
        <p:nvSpPr>
          <p:cNvPr id="2" name="Tittel 1">
            <a:extLst>
              <a:ext uri="{FF2B5EF4-FFF2-40B4-BE49-F238E27FC236}">
                <a16:creationId xmlns:a16="http://schemas.microsoft.com/office/drawing/2014/main" id="{8E78841F-1160-BB82-313F-B9941C349CD3}"/>
              </a:ext>
            </a:extLst>
          </p:cNvPr>
          <p:cNvSpPr>
            <a:spLocks noGrp="1"/>
          </p:cNvSpPr>
          <p:nvPr>
            <p:ph type="title" idx="4294967295"/>
          </p:nvPr>
        </p:nvSpPr>
        <p:spPr>
          <a:xfrm>
            <a:off x="4369191" y="2531550"/>
            <a:ext cx="6308334" cy="1325563"/>
          </a:xfrm>
        </p:spPr>
        <p:txBody>
          <a:bodyPr>
            <a:normAutofit fontScale="90000"/>
          </a:bodyPr>
          <a:lstStyle/>
          <a:p>
            <a:pPr lvl="0">
              <a:lnSpc>
                <a:spcPct val="100000"/>
              </a:lnSpc>
              <a:spcBef>
                <a:spcPts val="0"/>
              </a:spcBef>
            </a:pPr>
            <a:r>
              <a:rPr lang="nb-NO" sz="6000" dirty="0">
                <a:solidFill>
                  <a:prstClr val="black"/>
                </a:solidFill>
                <a:latin typeface="Avenir Medium" panose="02000503020000020003" pitchFamily="2" charset="0"/>
                <a:ea typeface="+mn-ea"/>
                <a:cs typeface="+mn-cs"/>
              </a:rPr>
              <a:t>Konkrete tips til rådsarbeidet</a:t>
            </a:r>
          </a:p>
        </p:txBody>
      </p:sp>
    </p:spTree>
    <p:extLst>
      <p:ext uri="{BB962C8B-B14F-4D97-AF65-F5344CB8AC3E}">
        <p14:creationId xmlns:p14="http://schemas.microsoft.com/office/powerpoint/2010/main" val="3892462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D4BCBE-D39E-F28D-D557-EFC103423687}"/>
              </a:ext>
            </a:extLst>
          </p:cNvPr>
          <p:cNvSpPr>
            <a:spLocks noGrp="1"/>
          </p:cNvSpPr>
          <p:nvPr>
            <p:ph type="title"/>
          </p:nvPr>
        </p:nvSpPr>
        <p:spPr/>
        <p:txBody>
          <a:bodyPr/>
          <a:lstStyle/>
          <a:p>
            <a:r>
              <a:rPr lang="nb-NO" dirty="0"/>
              <a:t>Innkomne spørsmål</a:t>
            </a:r>
          </a:p>
        </p:txBody>
      </p:sp>
      <p:sp>
        <p:nvSpPr>
          <p:cNvPr id="4" name="Rectangle 1">
            <a:extLst>
              <a:ext uri="{FF2B5EF4-FFF2-40B4-BE49-F238E27FC236}">
                <a16:creationId xmlns:a16="http://schemas.microsoft.com/office/drawing/2014/main" id="{527DB481-41E6-1FA8-CB3B-0D483692FFE4}"/>
              </a:ext>
            </a:extLst>
          </p:cNvPr>
          <p:cNvSpPr>
            <a:spLocks noGrp="1" noChangeArrowheads="1"/>
          </p:cNvSpPr>
          <p:nvPr>
            <p:ph idx="1"/>
          </p:nvPr>
        </p:nvSpPr>
        <p:spPr bwMode="auto">
          <a:xfrm>
            <a:off x="838200" y="1502578"/>
            <a:ext cx="9329928"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20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Hvordan sikre at rådet blir med på listen av hvem som skal være med på nye kommunale prosjekt? </a:t>
            </a:r>
          </a:p>
          <a:p>
            <a:pPr marL="457200" lvl="1" indent="0" eaLnBrk="0" fontAlgn="base" hangingPunct="0">
              <a:lnSpc>
                <a:spcPct val="100000"/>
              </a:lnSpc>
              <a:spcBef>
                <a:spcPct val="0"/>
              </a:spcBef>
              <a:spcAft>
                <a:spcPct val="0"/>
              </a:spcAft>
              <a:buFontTx/>
              <a:buChar char="•"/>
            </a:pPr>
            <a:r>
              <a:rPr kumimoji="0" lang="nb-NO" altLang="nb-NO" sz="16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Dette må avtales eller vedtas. Rådet kan sette opp liste over hvilke saker de ønsker å bli involvert i. </a:t>
            </a:r>
            <a:endParaRPr kumimoji="0" lang="nb-NO" altLang="nb-NO" sz="7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20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endParaRPr kumimoji="0" lang="nb-NO" altLang="nb-NO"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20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Hvordan unngå at rådets påvirkning drukner i den kommunale saksbehandlingen?</a:t>
            </a:r>
          </a:p>
          <a:p>
            <a:pPr marL="457200" lvl="1" indent="0" eaLnBrk="0" fontAlgn="base" hangingPunct="0">
              <a:lnSpc>
                <a:spcPct val="100000"/>
              </a:lnSpc>
              <a:spcBef>
                <a:spcPct val="0"/>
              </a:spcBef>
              <a:spcAft>
                <a:spcPct val="0"/>
              </a:spcAft>
              <a:buFontTx/>
              <a:buChar char="•"/>
            </a:pPr>
            <a:r>
              <a:rPr lang="nb-NO" altLang="nb-NO" sz="1600">
                <a:cs typeface="Arial" panose="020B0604020202020204" pitchFamily="34" charset="0"/>
              </a:rPr>
              <a:t> Politikerne i rådet har mulighet til å vise til rådets uttalelse</a:t>
            </a:r>
          </a:p>
          <a:p>
            <a:pPr marL="457200" lvl="1" indent="0" eaLnBrk="0" fontAlgn="base" hangingPunct="0">
              <a:lnSpc>
                <a:spcPct val="100000"/>
              </a:lnSpc>
              <a:spcBef>
                <a:spcPct val="0"/>
              </a:spcBef>
              <a:spcAft>
                <a:spcPct val="0"/>
              </a:spcAft>
              <a:buFontTx/>
              <a:buChar char="•"/>
            </a:pPr>
            <a:r>
              <a:rPr lang="nb-NO" altLang="nb-NO" sz="1600">
                <a:cs typeface="Arial" panose="020B0604020202020204" pitchFamily="34" charset="0"/>
              </a:rPr>
              <a:t> Snakk med andre politikere om saken, slik at de blir oppmerksomme på den </a:t>
            </a:r>
          </a:p>
          <a:p>
            <a:pPr marL="457200" lvl="1" indent="0" eaLnBrk="0" fontAlgn="base" hangingPunct="0">
              <a:lnSpc>
                <a:spcPct val="100000"/>
              </a:lnSpc>
              <a:spcBef>
                <a:spcPct val="0"/>
              </a:spcBef>
              <a:spcAft>
                <a:spcPct val="0"/>
              </a:spcAft>
              <a:buNone/>
            </a:pPr>
            <a:r>
              <a:rPr kumimoji="0" lang="nb-NO" altLang="nb-NO" sz="20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endParaRPr kumimoji="0" lang="nb-NO" altLang="nb-NO"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20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Hvordan få til krav om universell utforming på steder med alkoholservering og kommunen kun hensyntar alkoholloven som ikke har 1 ord om </a:t>
            </a:r>
            <a:r>
              <a:rPr kumimoji="0" lang="nb-NO" altLang="nb-NO" sz="2000" b="0" i="0" u="none" strike="noStrike" cap="none" normalizeH="0" baseline="0" err="1">
                <a:ln>
                  <a:noFill/>
                </a:ln>
                <a:solidFill>
                  <a:schemeClr val="tx1"/>
                </a:solidFill>
                <a:effectLst/>
                <a:ea typeface="Times New Roman" panose="02020603050405020304" pitchFamily="18" charset="0"/>
                <a:cs typeface="Arial" panose="020B0604020202020204" pitchFamily="34" charset="0"/>
              </a:rPr>
              <a:t>uu</a:t>
            </a:r>
            <a:r>
              <a:rPr kumimoji="0" lang="nb-NO" altLang="nb-NO" sz="20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a:t>
            </a:r>
          </a:p>
          <a:p>
            <a:pPr marL="457200" lvl="1" indent="0" eaLnBrk="0" fontAlgn="base" hangingPunct="0">
              <a:lnSpc>
                <a:spcPct val="100000"/>
              </a:lnSpc>
              <a:spcBef>
                <a:spcPct val="0"/>
              </a:spcBef>
              <a:spcAft>
                <a:spcPct val="0"/>
              </a:spcAft>
              <a:buNone/>
            </a:pPr>
            <a:r>
              <a:rPr kumimoji="0" lang="nb-NO" altLang="nb-NO" sz="1600" b="0" i="0" u="none" strike="noStrike" cap="none" normalizeH="0" baseline="0">
                <a:ln>
                  <a:noFill/>
                </a:ln>
                <a:solidFill>
                  <a:schemeClr val="tx1"/>
                </a:solidFill>
                <a:effectLst/>
              </a:rPr>
              <a:t>Alle kommuner har en alkoholpolitisk plan. Her er det mulighet for å stille krav til UU for </a:t>
            </a:r>
            <a:r>
              <a:rPr kumimoji="0" lang="nb-NO" altLang="nb-NO" sz="1600" b="1" i="0" u="none" strike="noStrike" cap="none" normalizeH="0" baseline="0">
                <a:ln>
                  <a:noFill/>
                </a:ln>
                <a:solidFill>
                  <a:schemeClr val="tx1"/>
                </a:solidFill>
                <a:effectLst/>
              </a:rPr>
              <a:t>nye </a:t>
            </a:r>
            <a:r>
              <a:rPr kumimoji="0" lang="nb-NO" altLang="nb-NO" sz="1600" b="0" i="0" u="none" strike="noStrike" cap="none" normalizeH="0" baseline="0">
                <a:ln>
                  <a:noFill/>
                </a:ln>
                <a:solidFill>
                  <a:schemeClr val="tx1"/>
                </a:solidFill>
                <a:effectLst/>
              </a:rPr>
              <a:t>skjenkebevillinger. </a:t>
            </a:r>
            <a:r>
              <a:rPr lang="nb-NO" sz="1600">
                <a:hlinkClick r:id="rId2"/>
              </a:rPr>
              <a:t>Helsedirektoratet: Kommunene kan kreve tilgjengelighet for å gi skjenkerett (handikapnytt.no)</a:t>
            </a:r>
            <a:endParaRPr kumimoji="0" lang="nb-NO" altLang="nb-NO" sz="1600" b="0" i="0" u="none" strike="noStrike" cap="none" normalizeH="0" baseline="0">
              <a:ln>
                <a:noFill/>
              </a:ln>
              <a:solidFill>
                <a:schemeClr val="tx1"/>
              </a:solidFill>
              <a:effectLst/>
            </a:endParaRPr>
          </a:p>
          <a:p>
            <a:pPr marL="457200" lvl="1" indent="0" eaLnBrk="0" fontAlgn="base" hangingPunct="0">
              <a:lnSpc>
                <a:spcPct val="100000"/>
              </a:lnSpc>
              <a:spcBef>
                <a:spcPct val="0"/>
              </a:spcBef>
              <a:spcAft>
                <a:spcPct val="0"/>
              </a:spcAft>
              <a:buNone/>
            </a:pPr>
            <a:endParaRPr lang="nb-NO" altLang="nb-NO" sz="1600"/>
          </a:p>
          <a:p>
            <a:pPr marL="457200" lvl="1" indent="0" eaLnBrk="0" fontAlgn="base" hangingPunct="0">
              <a:lnSpc>
                <a:spcPct val="100000"/>
              </a:lnSpc>
              <a:spcBef>
                <a:spcPct val="0"/>
              </a:spcBef>
              <a:spcAft>
                <a:spcPct val="0"/>
              </a:spcAft>
              <a:buNone/>
            </a:pPr>
            <a:r>
              <a:rPr kumimoji="0" lang="nb-NO" altLang="nb-NO" sz="1600" b="0" i="0" u="none" strike="noStrike" cap="none" normalizeH="0" baseline="0">
                <a:ln>
                  <a:noFill/>
                </a:ln>
                <a:solidFill>
                  <a:schemeClr val="tx1"/>
                </a:solidFill>
                <a:effectLst/>
              </a:rPr>
              <a:t>Lillehammer:</a:t>
            </a:r>
          </a:p>
          <a:p>
            <a:pPr marL="457200" lvl="1" indent="0" eaLnBrk="0" fontAlgn="base" hangingPunct="0">
              <a:lnSpc>
                <a:spcPct val="100000"/>
              </a:lnSpc>
              <a:spcBef>
                <a:spcPct val="0"/>
              </a:spcBef>
              <a:spcAft>
                <a:spcPct val="0"/>
              </a:spcAft>
              <a:buNone/>
            </a:pPr>
            <a:r>
              <a:rPr kumimoji="0" lang="nb-NO" altLang="nb-NO" sz="1600" b="0" i="0" u="none" strike="noStrike" cap="none" normalizeH="0" baseline="0">
                <a:ln>
                  <a:noFill/>
                </a:ln>
                <a:solidFill>
                  <a:schemeClr val="tx1"/>
                </a:solidFill>
                <a:effectLst/>
              </a:rPr>
              <a:t>«Det settes som vilkår for fast skjenkebevilling at det tilrettelegges for tilgjengelighet for folk med bevegelseshemninger. Om ikke dette vilkåret kan oppfylles som følge av bygningsmassenes karakter eller vernestatus, kan det etter søknad gis dispensasjon fra dette kravet.» </a:t>
            </a:r>
          </a:p>
          <a:p>
            <a:pPr marL="457200" lvl="1" indent="0" eaLnBrk="0" fontAlgn="base" hangingPunct="0">
              <a:lnSpc>
                <a:spcPct val="100000"/>
              </a:lnSpc>
              <a:spcBef>
                <a:spcPct val="0"/>
              </a:spcBef>
              <a:spcAft>
                <a:spcPct val="0"/>
              </a:spcAft>
              <a:buNone/>
            </a:pP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20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nb-NO" altLang="nb-NO" sz="1050" b="0" i="0" u="none" strike="noStrike" cap="none" normalizeH="0" baseline="0">
                <a:ln>
                  <a:noFill/>
                </a:ln>
                <a:solidFill>
                  <a:schemeClr val="tx1"/>
                </a:solidFill>
                <a:effectLst/>
                <a:ea typeface="Calibri" panose="020F0502020204030204" pitchFamily="34" charset="0"/>
                <a:cs typeface="Arial" panose="020B0604020202020204" pitchFamily="34" charset="0"/>
              </a:rPr>
              <a:t> </a:t>
            </a:r>
            <a:endParaRPr kumimoji="0" lang="nb-NO" altLang="nb-NO"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400" b="0" i="0" u="none" strike="noStrike" cap="none" normalizeH="0" baseline="0">
              <a:ln>
                <a:noFill/>
              </a:ln>
              <a:solidFill>
                <a:schemeClr val="tx1"/>
              </a:solidFill>
              <a:effectLst/>
            </a:endParaRPr>
          </a:p>
        </p:txBody>
      </p:sp>
      <p:pic>
        <p:nvPicPr>
          <p:cNvPr id="5" name="Bilde 4">
            <a:extLst>
              <a:ext uri="{FF2B5EF4-FFF2-40B4-BE49-F238E27FC236}">
                <a16:creationId xmlns:a16="http://schemas.microsoft.com/office/drawing/2014/main" id="{A78FC7F7-B954-47D0-46D0-E6314979808F}"/>
              </a:ext>
              <a:ext uri="{C183D7F6-B498-43B3-948B-1728B52AA6E4}">
                <adec:decorative xmlns:adec="http://schemas.microsoft.com/office/drawing/2017/decorative" val="1"/>
              </a:ext>
            </a:extLst>
          </p:cNvPr>
          <p:cNvPicPr>
            <a:picLocks noChangeAspect="1"/>
          </p:cNvPicPr>
          <p:nvPr/>
        </p:nvPicPr>
        <p:blipFill rotWithShape="1">
          <a:blip r:embed="rId3"/>
          <a:srcRect l="51515" t="12323" r="13333" b="13940"/>
          <a:stretch/>
        </p:blipFill>
        <p:spPr>
          <a:xfrm>
            <a:off x="9989127" y="20142"/>
            <a:ext cx="2202873" cy="3465726"/>
          </a:xfrm>
          <a:prstGeom prst="rect">
            <a:avLst/>
          </a:prstGeom>
        </p:spPr>
      </p:pic>
    </p:spTree>
    <p:extLst>
      <p:ext uri="{BB962C8B-B14F-4D97-AF65-F5344CB8AC3E}">
        <p14:creationId xmlns:p14="http://schemas.microsoft.com/office/powerpoint/2010/main" val="141270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29DF2F14-F7A1-9B62-5F3A-0BB6A0D2ACD5}"/>
              </a:ext>
            </a:extLst>
          </p:cNvPr>
          <p:cNvSpPr txBox="1"/>
          <p:nvPr/>
        </p:nvSpPr>
        <p:spPr>
          <a:xfrm>
            <a:off x="860612" y="379256"/>
            <a:ext cx="10497670" cy="585544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Hva er det som hindrer at regelverket blir fulgt i dag? Hvorfor kommer fortsatt flere prosjekter, bygg og arrangement til en sein fase før noen påpeker at UU mangler? </a:t>
            </a:r>
          </a:p>
          <a:p>
            <a:pPr marL="0" marR="0" lvl="0" indent="0" algn="l" defTabSz="914400" rtl="0" eaLnBrk="0" fontAlgn="base" latinLnBrk="0" hangingPunct="0">
              <a:lnSpc>
                <a:spcPct val="100000"/>
              </a:lnSpc>
              <a:spcBef>
                <a:spcPct val="0"/>
              </a:spcBef>
              <a:spcAft>
                <a:spcPct val="0"/>
              </a:spcAft>
              <a:buClrTx/>
              <a:buSzTx/>
              <a:tabLst/>
            </a:pPr>
            <a:r>
              <a:rPr lang="nb-NO" altLang="nb-NO" dirty="0">
                <a:cs typeface="Arial" panose="020B0604020202020204" pitchFamily="34" charset="0"/>
              </a:rPr>
              <a:t>	Store byggeprosjekter har ofte endringer som følge av innspill fra naboer, verneinteresser, 	Statsforvalter/fylkeskommune, grunnforhold osv. Ofte ser vi ikke feil før etter at de er bygd. Dersom 	kommunen er strenge i sitt Tilsyn vil dette være preventivt. Skjer ofte endringer fra tegninger til 	ferdig. Kommunen følger ikke med underveis, men skal føre tilsyn til slutt.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b-NO" altLang="nb-NO" sz="105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nb-NO" altLang="nb-NO" sz="1050"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b-NO" altLang="nb-NO"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Hva kjennetegner de kommunene/tilfellene hvor det fungerer og det kommer på plass i en tidlig fase?</a:t>
            </a:r>
          </a:p>
          <a:p>
            <a:pPr lvl="1" eaLnBrk="0" fontAlgn="base" hangingPunct="0">
              <a:spcBef>
                <a:spcPct val="0"/>
              </a:spcBef>
              <a:spcAft>
                <a:spcPct val="0"/>
              </a:spcAft>
              <a:buFontTx/>
              <a:buChar char="•"/>
            </a:pPr>
            <a:r>
              <a:rPr lang="nb-NO" altLang="nb-NO" dirty="0">
                <a:latin typeface="Arial" panose="020B0604020202020204" pitchFamily="34" charset="0"/>
                <a:ea typeface="Times New Roman" panose="02020603050405020304" pitchFamily="18" charset="0"/>
                <a:cs typeface="Arial" panose="020B0604020202020204" pitchFamily="34" charset="0"/>
              </a:rPr>
              <a:t> Vilje og jevnlig oppmerksomhet. God kontakt med Rådet og organisasjonene. Politisk forventning om at dette skal bli bra for alle. </a:t>
            </a:r>
            <a:endParaRPr kumimoji="0" lang="nb-NO" altLang="nb-NO"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1" eaLnBrk="0" fontAlgn="base" hangingPunct="0">
              <a:spcBef>
                <a:spcPct val="0"/>
              </a:spcBef>
              <a:spcAft>
                <a:spcPct val="0"/>
              </a:spcAft>
            </a:pPr>
            <a:endParaRPr kumimoji="0" lang="nb-NO" altLang="nb-NO"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nb-NO" altLang="nb-NO"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Hvordan få en tidligere pilotkommune til å ta </a:t>
            </a:r>
            <a:r>
              <a:rPr kumimoji="0" lang="nb-NO" altLang="nb-NO"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Uu</a:t>
            </a:r>
            <a:r>
              <a:rPr kumimoji="0" lang="nb-NO" altLang="nb-NO"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på alvor?</a:t>
            </a:r>
          </a:p>
          <a:p>
            <a:pPr lvl="1" eaLnBrk="0" fontAlgn="base" hangingPunct="0">
              <a:spcBef>
                <a:spcPct val="0"/>
              </a:spcBef>
              <a:spcAft>
                <a:spcPct val="0"/>
              </a:spcAft>
              <a:buFontTx/>
              <a:buChar char="•"/>
            </a:pPr>
            <a:r>
              <a:rPr lang="nb-NO" altLang="nb-NO" sz="1050" dirty="0">
                <a:latin typeface="Arial" panose="020B0604020202020204" pitchFamily="34" charset="0"/>
                <a:cs typeface="Arial" panose="020B0604020202020204" pitchFamily="34" charset="0"/>
              </a:rPr>
              <a:t> </a:t>
            </a:r>
            <a:r>
              <a:rPr lang="nb-NO" altLang="nb-NO" sz="1600" dirty="0">
                <a:latin typeface="Arial" panose="020B0604020202020204" pitchFamily="34" charset="0"/>
                <a:cs typeface="Arial" panose="020B0604020202020204" pitchFamily="34" charset="0"/>
              </a:rPr>
              <a:t>Være stolt av tidligere arbeid. Skryte av resultater og hvordan dette gir likestilling. Vedtak i ulike planer. </a:t>
            </a:r>
            <a:endParaRPr kumimoji="0" lang="nb-NO" altLang="nb-NO"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nb-NO" altLang="nb-NO"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nb-NO" altLang="nb-NO"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Kan </a:t>
            </a:r>
            <a:r>
              <a:rPr kumimoji="0" lang="nb-NO" altLang="nb-NO" sz="1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organisasjonane</a:t>
            </a:r>
            <a:r>
              <a:rPr kumimoji="0" lang="nb-NO" altLang="nb-NO"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lage ei huskeliste som rådet kan bruke når vi får oversendt planar til uttale?  Når gamle bygg vert renovert. Og når nye kommunale bygg vert sett opp, samt når nye fortau, gater og bruer vert bygd.   JA</a:t>
            </a:r>
          </a:p>
          <a:p>
            <a:pPr marL="0" marR="0" lvl="0" indent="0" algn="l" defTabSz="914400" rtl="0" eaLnBrk="0" fontAlgn="base" latinLnBrk="0" hangingPunct="0">
              <a:lnSpc>
                <a:spcPct val="100000"/>
              </a:lnSpc>
              <a:spcBef>
                <a:spcPct val="0"/>
              </a:spcBef>
              <a:spcAft>
                <a:spcPct val="0"/>
              </a:spcAft>
              <a:buClrTx/>
              <a:buSzTx/>
              <a:tabLst/>
            </a:pPr>
            <a:r>
              <a:rPr lang="nb-NO" altLang="nb-NO" dirty="0">
                <a:latin typeface="Arial" panose="020B0604020202020204" pitchFamily="34" charset="0"/>
                <a:cs typeface="Arial" panose="020B0604020202020204" pitchFamily="34" charset="0"/>
              </a:rPr>
              <a:t>(Når slik huskeliste blir laget, vil den bli lagt ut på Gode-råd-siden).</a:t>
            </a:r>
          </a:p>
          <a:p>
            <a:pPr lvl="1" eaLnBrk="0" fontAlgn="base" hangingPunct="0">
              <a:spcBef>
                <a:spcPct val="0"/>
              </a:spcBef>
              <a:spcAft>
                <a:spcPct val="0"/>
              </a:spcAft>
            </a:pPr>
            <a:endParaRPr kumimoji="0" lang="nb-NO" altLang="nb-NO" sz="105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856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96449CB-F1C1-CBB9-F64A-20048CEDE2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4" name="TekstSylinder 3">
            <a:extLst>
              <a:ext uri="{FF2B5EF4-FFF2-40B4-BE49-F238E27FC236}">
                <a16:creationId xmlns:a16="http://schemas.microsoft.com/office/drawing/2014/main" id="{CC9D2033-812C-D9E7-AD2E-11295EE5ED71}"/>
              </a:ext>
            </a:extLst>
          </p:cNvPr>
          <p:cNvSpPr txBox="1"/>
          <p:nvPr/>
        </p:nvSpPr>
        <p:spPr>
          <a:xfrm>
            <a:off x="67127" y="2531550"/>
            <a:ext cx="12077700" cy="3970318"/>
          </a:xfrm>
          <a:prstGeom prst="rect">
            <a:avLst/>
          </a:prstGeom>
          <a:noFill/>
        </p:spPr>
        <p:txBody>
          <a:bodyPr wrap="square" rtlCol="0">
            <a:spAutoFit/>
          </a:bodyPr>
          <a:lstStyle/>
          <a:p>
            <a:endParaRPr lang="nb-NO" dirty="0">
              <a:effectLst/>
              <a:latin typeface="Arial" panose="020B0604020202020204" pitchFamily="34" charset="0"/>
              <a:ea typeface="Times New Roman" panose="02020603050405020304" pitchFamily="18" charset="0"/>
            </a:endParaRPr>
          </a:p>
          <a:p>
            <a:r>
              <a:rPr lang="nb-NO" dirty="0">
                <a:effectLst/>
                <a:latin typeface="Arial" panose="020B0604020202020204" pitchFamily="34" charset="0"/>
                <a:ea typeface="Times New Roman" panose="02020603050405020304" pitchFamily="18" charset="0"/>
              </a:rPr>
              <a:t>- Er dysleksivennlig språk en del av universal utforming?</a:t>
            </a:r>
          </a:p>
          <a:p>
            <a:r>
              <a:rPr lang="nb-NO" dirty="0">
                <a:effectLst/>
                <a:latin typeface="Arial" panose="020B0604020202020204" pitchFamily="34" charset="0"/>
                <a:ea typeface="Times New Roman" panose="02020603050405020304" pitchFamily="18" charset="0"/>
              </a:rPr>
              <a:t>	Et klart språk er nødvendig for noen og bra for alle. Å ha tilgjengelig opplesning av tekst vil også 			være en 	hjelp for å inkludere alle. Så man kan definere dette i </a:t>
            </a:r>
            <a:r>
              <a:rPr lang="nb-NO" dirty="0">
                <a:latin typeface="Arial" panose="020B0604020202020204" pitchFamily="34" charset="0"/>
                <a:ea typeface="Times New Roman" panose="02020603050405020304" pitchFamily="18" charset="0"/>
              </a:rPr>
              <a:t>universell utforming. </a:t>
            </a:r>
            <a:endParaRPr lang="nb-NO" dirty="0">
              <a:effectLst/>
              <a:latin typeface="Arial" panose="020B0604020202020204" pitchFamily="34" charset="0"/>
              <a:ea typeface="Times New Roman" panose="02020603050405020304" pitchFamily="18" charset="0"/>
            </a:endParaRPr>
          </a:p>
          <a:p>
            <a:r>
              <a:rPr lang="nb-NO" dirty="0">
                <a:effectLst/>
                <a:latin typeface="Arial" panose="020B0604020202020204" pitchFamily="34" charset="0"/>
                <a:ea typeface="Times New Roman" panose="02020603050405020304" pitchFamily="18" charset="0"/>
              </a:rPr>
              <a:t> </a:t>
            </a:r>
          </a:p>
          <a:p>
            <a:pPr marL="285750" indent="-285750">
              <a:buFontTx/>
              <a:buChar char="-"/>
            </a:pPr>
            <a:r>
              <a:rPr lang="nb-NO" dirty="0">
                <a:effectLst/>
                <a:latin typeface="Arial" panose="020B0604020202020204" pitchFamily="34" charset="0"/>
                <a:ea typeface="Times New Roman" panose="02020603050405020304" pitchFamily="18" charset="0"/>
              </a:rPr>
              <a:t>Hvordan kan man få innflytelse over bydelen å vurdere andre aspekter ved universell utforming, som tilrettelagt   </a:t>
            </a:r>
          </a:p>
          <a:p>
            <a:r>
              <a:rPr lang="nb-NO" dirty="0">
                <a:effectLst/>
                <a:latin typeface="Arial" panose="020B0604020202020204" pitchFamily="34" charset="0"/>
                <a:ea typeface="Times New Roman" panose="02020603050405020304" pitchFamily="18" charset="0"/>
              </a:rPr>
              <a:t>     kommunikasjon? </a:t>
            </a:r>
          </a:p>
          <a:p>
            <a:r>
              <a:rPr lang="nb-NO" dirty="0">
                <a:effectLst/>
                <a:latin typeface="Arial" panose="020B0604020202020204" pitchFamily="34" charset="0"/>
                <a:ea typeface="Calibri" panose="020F0502020204030204" pitchFamily="34" charset="0"/>
              </a:rPr>
              <a:t>	Tilrettelegging </a:t>
            </a:r>
            <a:r>
              <a:rPr lang="nb-NO" dirty="0">
                <a:latin typeface="Arial" panose="020B0604020202020204" pitchFamily="34" charset="0"/>
                <a:ea typeface="Calibri" panose="020F0502020204030204" pitchFamily="34" charset="0"/>
              </a:rPr>
              <a:t>og hjelpemidler vi noen ganger være behov for selv om utformingen oppfyller kravet til 	universell utforming. Bruk gjerne argumentasjon om at god kommunikasjon er bra for alle, for eksempel 	slik HLF argumenterer rundt at god lyd også er bra for personer med ADHD, konsentrasjonsutfordringer, 	dysleksi, flerspråklige, med ulik syn og språkvansker. God akustikk i et rom er for eksempel godt for alle, og 	alle kan ha nytte av opplest tekst. Vi kan også anbefale å se nærmere på G</a:t>
            </a:r>
            <a:r>
              <a:rPr lang="nb-NO" dirty="0">
                <a:effectLst/>
                <a:latin typeface="Arial" panose="020B0604020202020204" pitchFamily="34" charset="0"/>
                <a:ea typeface="Calibri" panose="020F0502020204030204" pitchFamily="34" charset="0"/>
              </a:rPr>
              <a:t>ode råd-sidene,</a:t>
            </a:r>
          </a:p>
          <a:p>
            <a:r>
              <a:rPr lang="nb-NO" dirty="0">
                <a:latin typeface="Arial" panose="020B0604020202020204" pitchFamily="34" charset="0"/>
                <a:ea typeface="Calibri" panose="020F0502020204030204" pitchFamily="34" charset="0"/>
              </a:rPr>
              <a:t>	</a:t>
            </a:r>
            <a:r>
              <a:rPr lang="nb-NO" dirty="0">
                <a:effectLst/>
                <a:latin typeface="Arial" panose="020B0604020202020204" pitchFamily="34" charset="0"/>
                <a:ea typeface="Calibri" panose="020F0502020204030204" pitchFamily="34" charset="0"/>
                <a:hlinkClick r:id="rId4"/>
              </a:rPr>
              <a:t>kapittel 3 – om arbeidet i rådet </a:t>
            </a:r>
            <a:r>
              <a:rPr lang="nb-NO" dirty="0">
                <a:effectLst/>
                <a:latin typeface="Arial" panose="020B0604020202020204" pitchFamily="34" charset="0"/>
                <a:ea typeface="Calibri" panose="020F0502020204030204" pitchFamily="34" charset="0"/>
              </a:rPr>
              <a:t>og </a:t>
            </a:r>
            <a:r>
              <a:rPr lang="nb-NO" dirty="0">
                <a:effectLst/>
                <a:latin typeface="Arial" panose="020B0604020202020204" pitchFamily="34" charset="0"/>
                <a:ea typeface="Calibri" panose="020F0502020204030204" pitchFamily="34" charset="0"/>
                <a:hlinkClick r:id="rId5"/>
              </a:rPr>
              <a:t>kapittel 4 om samarbeidet, rådgivningen og nettverket</a:t>
            </a:r>
            <a:r>
              <a:rPr lang="nb-NO" dirty="0">
                <a:effectLst/>
                <a:latin typeface="Arial" panose="020B0604020202020204" pitchFamily="34" charset="0"/>
                <a:ea typeface="Calibri" panose="020F0502020204030204" pitchFamily="34" charset="0"/>
              </a:rPr>
              <a:t>. Disse to kapitlene 	gir innspill som kan fremme muligheten for gjennomslag.</a:t>
            </a:r>
            <a:endParaRPr lang="nb-NO" dirty="0"/>
          </a:p>
        </p:txBody>
      </p:sp>
    </p:spTree>
    <p:extLst>
      <p:ext uri="{BB962C8B-B14F-4D97-AF65-F5344CB8AC3E}">
        <p14:creationId xmlns:p14="http://schemas.microsoft.com/office/powerpoint/2010/main" val="49085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14C024C-E00D-26AA-BACD-E51D94AD00B0}"/>
              </a:ext>
            </a:extLst>
          </p:cNvPr>
          <p:cNvSpPr>
            <a:spLocks noGrp="1"/>
          </p:cNvSpPr>
          <p:nvPr>
            <p:ph type="title"/>
          </p:nvPr>
        </p:nvSpPr>
        <p:spPr>
          <a:xfrm>
            <a:off x="1310990" y="233048"/>
            <a:ext cx="11087552" cy="1088187"/>
          </a:xfrm>
        </p:spPr>
        <p:txBody>
          <a:bodyPr/>
          <a:lstStyle/>
          <a:p>
            <a:r>
              <a:rPr lang="nb-NO" dirty="0"/>
              <a:t>Rådet må bidra til at kommunen….</a:t>
            </a:r>
          </a:p>
        </p:txBody>
      </p:sp>
      <p:sp>
        <p:nvSpPr>
          <p:cNvPr id="3" name="Plassholder for innhold 2">
            <a:extLst>
              <a:ext uri="{FF2B5EF4-FFF2-40B4-BE49-F238E27FC236}">
                <a16:creationId xmlns:a16="http://schemas.microsoft.com/office/drawing/2014/main" id="{F0870966-3ADD-F08A-7C0C-FE70CED36F7A}"/>
              </a:ext>
            </a:extLst>
          </p:cNvPr>
          <p:cNvSpPr>
            <a:spLocks noGrp="1"/>
          </p:cNvSpPr>
          <p:nvPr>
            <p:ph sz="half" idx="1"/>
          </p:nvPr>
        </p:nvSpPr>
        <p:spPr>
          <a:xfrm>
            <a:off x="552224" y="1747165"/>
            <a:ext cx="11087552" cy="4485128"/>
          </a:xfrm>
        </p:spPr>
        <p:txBody>
          <a:bodyPr>
            <a:normAutofit/>
          </a:bodyPr>
          <a:lstStyle/>
          <a:p>
            <a:r>
              <a:rPr lang="nb-NO"/>
              <a:t>fjerner dagens barrierer og sikrer likestilt tilgang for alle innbygger</a:t>
            </a:r>
          </a:p>
          <a:p>
            <a:r>
              <a:rPr lang="nb-NO"/>
              <a:t>har kompetanse på universell utforming menneskerettigheter</a:t>
            </a:r>
          </a:p>
          <a:p>
            <a:r>
              <a:rPr lang="nb-NO"/>
              <a:t>sikrer medvirkning fra rådet og fra funksjonshemmedes organisasjoner</a:t>
            </a:r>
          </a:p>
          <a:p>
            <a:r>
              <a:rPr lang="nb-NO"/>
              <a:t>skaffer oversikt, kartlegger status for bygg, transport, omgivelser og IKT</a:t>
            </a:r>
          </a:p>
          <a:p>
            <a:r>
              <a:rPr lang="nb-NO"/>
              <a:t>lager en plan - hva kan løses raskt og mer langsiktig?</a:t>
            </a:r>
          </a:p>
          <a:p>
            <a:r>
              <a:rPr lang="nb-NO"/>
              <a:t>bidrar til politiske vedtak slik at det settes av midler som sikrer framdrift og resultater.</a:t>
            </a:r>
          </a:p>
        </p:txBody>
      </p:sp>
      <p:pic>
        <p:nvPicPr>
          <p:cNvPr id="10" name="Bilde 9">
            <a:extLst>
              <a:ext uri="{FF2B5EF4-FFF2-40B4-BE49-F238E27FC236}">
                <a16:creationId xmlns:a16="http://schemas.microsoft.com/office/drawing/2014/main" id="{BDA76E32-16D8-5F1B-5468-70F8307D58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9450" y="449217"/>
            <a:ext cx="566977" cy="573074"/>
          </a:xfrm>
          <a:prstGeom prst="rect">
            <a:avLst/>
          </a:prstGeom>
        </p:spPr>
      </p:pic>
    </p:spTree>
    <p:extLst>
      <p:ext uri="{BB962C8B-B14F-4D97-AF65-F5344CB8AC3E}">
        <p14:creationId xmlns:p14="http://schemas.microsoft.com/office/powerpoint/2010/main" val="3004077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14C024C-E00D-26AA-BACD-E51D94AD00B0}"/>
              </a:ext>
            </a:extLst>
          </p:cNvPr>
          <p:cNvSpPr>
            <a:spLocks noGrp="1"/>
          </p:cNvSpPr>
          <p:nvPr>
            <p:ph type="title"/>
          </p:nvPr>
        </p:nvSpPr>
        <p:spPr>
          <a:xfrm>
            <a:off x="1104448" y="236717"/>
            <a:ext cx="11087552" cy="1088187"/>
          </a:xfrm>
        </p:spPr>
        <p:txBody>
          <a:bodyPr/>
          <a:lstStyle/>
          <a:p>
            <a:r>
              <a:rPr lang="nb-NO" dirty="0"/>
              <a:t>Eksempel på hvordan det </a:t>
            </a:r>
            <a:r>
              <a:rPr lang="nb-NO" i="1" dirty="0"/>
              <a:t>ikke</a:t>
            </a:r>
            <a:r>
              <a:rPr lang="nb-NO" dirty="0"/>
              <a:t> skal gjøres</a:t>
            </a:r>
          </a:p>
        </p:txBody>
      </p:sp>
      <p:pic>
        <p:nvPicPr>
          <p:cNvPr id="8" name="Plassholder for bilde 7" descr="Bilde av felt for rullestol som alternativ til trapp. Midt i feltet er en påle slik at ingen rullestol kan komme fram.">
            <a:extLst>
              <a:ext uri="{FF2B5EF4-FFF2-40B4-BE49-F238E27FC236}">
                <a16:creationId xmlns:a16="http://schemas.microsoft.com/office/drawing/2014/main" id="{EF2BB319-C034-141B-25FF-2831E7EA5D0B}"/>
              </a:ext>
            </a:extLst>
          </p:cNvPr>
          <p:cNvPicPr>
            <a:picLocks noGrp="1" noChangeAspect="1"/>
          </p:cNvPicPr>
          <p:nvPr>
            <p:ph type="pic" idx="13"/>
          </p:nvPr>
        </p:nvPicPr>
        <p:blipFill>
          <a:blip r:embed="rId3"/>
          <a:srcRect t="6281" b="6281"/>
          <a:stretch>
            <a:fillRect/>
          </a:stretch>
        </p:blipFill>
        <p:spPr>
          <a:xfrm>
            <a:off x="492056" y="1679896"/>
            <a:ext cx="5940056" cy="4494613"/>
          </a:xfrm>
          <a:prstGeom prst="rect">
            <a:avLst/>
          </a:prstGeom>
        </p:spPr>
      </p:pic>
      <p:pic>
        <p:nvPicPr>
          <p:cNvPr id="9" name="Bilde 8" descr="Bilde av en rampe med rullestolmerke som går fram til en dør. Men i stedet for at rampen går helt opp, går den opp til et trappetrinn.">
            <a:extLst>
              <a:ext uri="{FF2B5EF4-FFF2-40B4-BE49-F238E27FC236}">
                <a16:creationId xmlns:a16="http://schemas.microsoft.com/office/drawing/2014/main" id="{A2315BC6-FF5E-66A0-5F87-6695D99DCC3A}"/>
              </a:ext>
            </a:extLst>
          </p:cNvPr>
          <p:cNvPicPr>
            <a:picLocks noChangeAspect="1"/>
          </p:cNvPicPr>
          <p:nvPr/>
        </p:nvPicPr>
        <p:blipFill>
          <a:blip r:embed="rId4"/>
          <a:stretch>
            <a:fillRect/>
          </a:stretch>
        </p:blipFill>
        <p:spPr>
          <a:xfrm>
            <a:off x="6648224" y="1636818"/>
            <a:ext cx="4863230" cy="4580771"/>
          </a:xfrm>
          <a:prstGeom prst="rect">
            <a:avLst/>
          </a:prstGeom>
        </p:spPr>
      </p:pic>
      <p:pic>
        <p:nvPicPr>
          <p:cNvPr id="10" name="Bilde 9">
            <a:extLst>
              <a:ext uri="{FF2B5EF4-FFF2-40B4-BE49-F238E27FC236}">
                <a16:creationId xmlns:a16="http://schemas.microsoft.com/office/drawing/2014/main" id="{BDA76E32-16D8-5F1B-5468-70F8307D58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1209" y="428835"/>
            <a:ext cx="566977" cy="573074"/>
          </a:xfrm>
          <a:prstGeom prst="rect">
            <a:avLst/>
          </a:prstGeom>
        </p:spPr>
      </p:pic>
    </p:spTree>
    <p:extLst>
      <p:ext uri="{BB962C8B-B14F-4D97-AF65-F5344CB8AC3E}">
        <p14:creationId xmlns:p14="http://schemas.microsoft.com/office/powerpoint/2010/main" val="324654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310E28DA-E92C-5C2E-7109-4588A678BF29}"/>
              </a:ext>
            </a:extLst>
          </p:cNvPr>
          <p:cNvSpPr>
            <a:spLocks noGrp="1"/>
          </p:cNvSpPr>
          <p:nvPr>
            <p:ph type="title"/>
          </p:nvPr>
        </p:nvSpPr>
        <p:spPr>
          <a:xfrm>
            <a:off x="1151067" y="519595"/>
            <a:ext cx="5994561" cy="1434415"/>
          </a:xfrm>
        </p:spPr>
        <p:txBody>
          <a:bodyPr vert="horz" lIns="91440" tIns="45720" rIns="91440" bIns="45720" rtlCol="0" anchor="b">
            <a:normAutofit fontScale="90000"/>
          </a:bodyPr>
          <a:lstStyle/>
          <a:p>
            <a:r>
              <a:rPr lang="nb-NO" sz="5400" dirty="0"/>
              <a:t>Tilgjengelighet og tilrettelegging</a:t>
            </a:r>
          </a:p>
        </p:txBody>
      </p:sp>
      <p:sp>
        <p:nvSpPr>
          <p:cNvPr id="3" name="Plassholder for innhold 2">
            <a:extLst>
              <a:ext uri="{FF2B5EF4-FFF2-40B4-BE49-F238E27FC236}">
                <a16:creationId xmlns:a16="http://schemas.microsoft.com/office/drawing/2014/main" id="{A2388F50-465D-2FA8-BD8D-31DA7A7FF8F8}"/>
              </a:ext>
            </a:extLst>
          </p:cNvPr>
          <p:cNvSpPr>
            <a:spLocks noGrp="1"/>
          </p:cNvSpPr>
          <p:nvPr>
            <p:ph sz="half" idx="1"/>
          </p:nvPr>
        </p:nvSpPr>
        <p:spPr>
          <a:xfrm>
            <a:off x="572493" y="2588820"/>
            <a:ext cx="6398323" cy="3601667"/>
          </a:xfrm>
        </p:spPr>
        <p:txBody>
          <a:bodyPr vert="horz" lIns="91440" tIns="45720" rIns="91440" bIns="45720" rtlCol="0" anchor="t">
            <a:normAutofit/>
          </a:bodyPr>
          <a:lstStyle/>
          <a:p>
            <a:pPr marL="0" indent="0">
              <a:buNone/>
            </a:pPr>
            <a:r>
              <a:rPr lang="nb-NO" dirty="0"/>
              <a:t>Tilgjengelighet handler om å tilrettelegge for mennesker med spesielle behov (som regel grunnet funksjonshemninger), og berører områder som informasjons­ og kommunikasjonsteknologi, samferdsel og transport, byggverk og uteområder og produkter.</a:t>
            </a:r>
          </a:p>
          <a:p>
            <a:endParaRPr lang="en-US" sz="2200" dirty="0"/>
          </a:p>
          <a:p>
            <a:pPr marL="0" indent="0">
              <a:buNone/>
            </a:pPr>
            <a:endParaRPr lang="en-US" sz="2200" dirty="0"/>
          </a:p>
        </p:txBody>
      </p:sp>
      <p:pic>
        <p:nvPicPr>
          <p:cNvPr id="5" name="Plassholder for bilde 4" descr="Tog står ved perrong med åpen dør. Men det er satt ut en rampe for at rullestolfører skal komme seg inn i toget. Det er tilrettelegging, men ikke universell utforming.">
            <a:extLst>
              <a:ext uri="{FF2B5EF4-FFF2-40B4-BE49-F238E27FC236}">
                <a16:creationId xmlns:a16="http://schemas.microsoft.com/office/drawing/2014/main" id="{5AE3C101-329E-027C-5725-39D5A2E88807}"/>
              </a:ext>
            </a:extLst>
          </p:cNvPr>
          <p:cNvPicPr>
            <a:picLocks noGrp="1" noChangeAspect="1"/>
          </p:cNvPicPr>
          <p:nvPr>
            <p:ph type="pic" idx="13"/>
          </p:nvPr>
        </p:nvPicPr>
        <p:blipFill>
          <a:blip r:embed="rId2"/>
          <a:srcRect l="13447" r="13679" b="1"/>
          <a:stretch/>
        </p:blipFill>
        <p:spPr>
          <a:xfrm>
            <a:off x="7802334" y="0"/>
            <a:ext cx="4389666" cy="6858000"/>
          </a:xfrm>
          <a:prstGeom prst="rect">
            <a:avLst/>
          </a:prstGeom>
        </p:spPr>
      </p:pic>
      <p:pic>
        <p:nvPicPr>
          <p:cNvPr id="2" name="Bilde 1">
            <a:extLst>
              <a:ext uri="{FF2B5EF4-FFF2-40B4-BE49-F238E27FC236}">
                <a16:creationId xmlns:a16="http://schemas.microsoft.com/office/drawing/2014/main" id="{8D01621E-64C0-43D2-ED7F-EE221D240C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5737" y="856136"/>
            <a:ext cx="566977" cy="573074"/>
          </a:xfrm>
          <a:prstGeom prst="rect">
            <a:avLst/>
          </a:prstGeom>
        </p:spPr>
      </p:pic>
    </p:spTree>
    <p:extLst>
      <p:ext uri="{BB962C8B-B14F-4D97-AF65-F5344CB8AC3E}">
        <p14:creationId xmlns:p14="http://schemas.microsoft.com/office/powerpoint/2010/main" val="1479240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5" name="Ellipse 4">
            <a:extLst>
              <a:ext uri="{FF2B5EF4-FFF2-40B4-BE49-F238E27FC236}">
                <a16:creationId xmlns:a16="http://schemas.microsoft.com/office/drawing/2014/main" id="{733F1349-FBE6-C953-89B7-712166367173}"/>
              </a:ext>
              <a:ext uri="{C183D7F6-B498-43B3-948B-1728B52AA6E4}">
                <adec:decorative xmlns:adec="http://schemas.microsoft.com/office/drawing/2017/decorative" val="1"/>
              </a:ext>
            </a:extLst>
          </p:cNvPr>
          <p:cNvSpPr/>
          <p:nvPr/>
        </p:nvSpPr>
        <p:spPr>
          <a:xfrm>
            <a:off x="8562568" y="3818020"/>
            <a:ext cx="2219217" cy="2093387"/>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sz="1600"/>
          </a:p>
        </p:txBody>
      </p:sp>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891756" y="300913"/>
            <a:ext cx="10051428" cy="1325563"/>
          </a:xfrm>
        </p:spPr>
        <p:txBody>
          <a:bodyPr>
            <a:normAutofit/>
          </a:bodyPr>
          <a:lstStyle/>
          <a:p>
            <a:pPr lvl="0">
              <a:lnSpc>
                <a:spcPct val="100000"/>
              </a:lnSpc>
              <a:spcBef>
                <a:spcPts val="0"/>
              </a:spcBef>
            </a:pPr>
            <a:r>
              <a:rPr lang="nb-NO" dirty="0">
                <a:solidFill>
                  <a:prstClr val="black"/>
                </a:solidFill>
                <a:latin typeface="Avenir Medium" panose="02000503020000020003" pitchFamily="2" charset="0"/>
                <a:ea typeface="+mn-ea"/>
                <a:cs typeface="+mn-cs"/>
              </a:rPr>
              <a:t>Kan vernede bygg bli tilgjengelige?</a:t>
            </a:r>
          </a:p>
        </p:txBody>
      </p:sp>
      <p:pic>
        <p:nvPicPr>
          <p:cNvPr id="2050" name="Picture 2" descr="Bilde av Håkonshallen.">
            <a:extLst>
              <a:ext uri="{FF2B5EF4-FFF2-40B4-BE49-F238E27FC236}">
                <a16:creationId xmlns:a16="http://schemas.microsoft.com/office/drawing/2014/main" id="{DE2897EC-8D62-A07A-59EF-942A3F43F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215" y="1696477"/>
            <a:ext cx="5037780" cy="4503689"/>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BC257C3E-3A12-251B-8E53-04011657D2D5}"/>
              </a:ext>
            </a:extLst>
          </p:cNvPr>
          <p:cNvSpPr txBox="1"/>
          <p:nvPr/>
        </p:nvSpPr>
        <p:spPr>
          <a:xfrm>
            <a:off x="7390151" y="2218544"/>
            <a:ext cx="4280426" cy="1200329"/>
          </a:xfrm>
          <a:prstGeom prst="rect">
            <a:avLst/>
          </a:prstGeom>
          <a:noFill/>
        </p:spPr>
        <p:txBody>
          <a:bodyPr wrap="square" lIns="91440" tIns="45720" rIns="91440" bIns="45720" rtlCol="0" anchor="t">
            <a:spAutoFit/>
          </a:bodyPr>
          <a:lstStyle/>
          <a:p>
            <a:r>
              <a:rPr lang="nb-NO" dirty="0"/>
              <a:t>Det er laget en plan for oppgradering av </a:t>
            </a:r>
          </a:p>
          <a:p>
            <a:r>
              <a:rPr lang="nb-NO" dirty="0"/>
              <a:t>Håkonshallen slik at den blir tilgjengelig, </a:t>
            </a:r>
          </a:p>
          <a:p>
            <a:r>
              <a:rPr lang="nb-NO" dirty="0">
                <a:cs typeface="Calibri" panose="020F0502020204030204"/>
              </a:rPr>
              <a:t>Men det er ikke satt av midler til </a:t>
            </a:r>
          </a:p>
          <a:p>
            <a:r>
              <a:rPr lang="nb-NO" dirty="0">
                <a:cs typeface="Calibri" panose="020F0502020204030204"/>
              </a:rPr>
              <a:t>oppgradering i de seneste 3 statsbudsjett.</a:t>
            </a:r>
          </a:p>
        </p:txBody>
      </p:sp>
    </p:spTree>
    <p:extLst>
      <p:ext uri="{BB962C8B-B14F-4D97-AF65-F5344CB8AC3E}">
        <p14:creationId xmlns:p14="http://schemas.microsoft.com/office/powerpoint/2010/main" val="1926679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8F366221-81A1-CC9D-1BBE-2FF3A145A88D}"/>
              </a:ext>
              <a:ext uri="{C183D7F6-B498-43B3-948B-1728B52AA6E4}">
                <adec:decorative xmlns:adec="http://schemas.microsoft.com/office/drawing/2017/decorative" val="0"/>
              </a:ext>
            </a:extLst>
          </p:cNvPr>
          <p:cNvSpPr>
            <a:spLocks noGrp="1"/>
          </p:cNvSpPr>
          <p:nvPr>
            <p:ph type="title"/>
          </p:nvPr>
        </p:nvSpPr>
        <p:spPr>
          <a:xfrm>
            <a:off x="411821" y="230989"/>
            <a:ext cx="9973150" cy="1088187"/>
          </a:xfrm>
        </p:spPr>
        <p:txBody>
          <a:bodyPr>
            <a:noAutofit/>
          </a:bodyPr>
          <a:lstStyle/>
          <a:p>
            <a:r>
              <a:rPr lang="nb-NO" b="1" dirty="0"/>
              <a:t>Ja, vernede bygg kan bli tilgjengelige!</a:t>
            </a:r>
          </a:p>
        </p:txBody>
      </p:sp>
      <p:sp>
        <p:nvSpPr>
          <p:cNvPr id="3" name="Plassholder for innhold 2">
            <a:extLst>
              <a:ext uri="{FF2B5EF4-FFF2-40B4-BE49-F238E27FC236}">
                <a16:creationId xmlns:a16="http://schemas.microsoft.com/office/drawing/2014/main" id="{F07AE410-595A-15A2-ECCD-69C2C0ABC46D}"/>
              </a:ext>
            </a:extLst>
          </p:cNvPr>
          <p:cNvSpPr>
            <a:spLocks noGrp="1"/>
          </p:cNvSpPr>
          <p:nvPr>
            <p:ph sz="half" idx="1"/>
          </p:nvPr>
        </p:nvSpPr>
        <p:spPr>
          <a:xfrm>
            <a:off x="375556" y="1118887"/>
            <a:ext cx="5600443" cy="5508124"/>
          </a:xfrm>
        </p:spPr>
        <p:txBody>
          <a:bodyPr vert="horz" lIns="91440" tIns="45720" rIns="91440" bIns="45720" rtlCol="0" anchor="t">
            <a:normAutofit fontScale="92500" lnSpcReduction="20000"/>
          </a:bodyPr>
          <a:lstStyle/>
          <a:p>
            <a:pPr marL="0" indent="0">
              <a:buNone/>
            </a:pPr>
            <a:endParaRPr lang="nb-NO" b="1" dirty="0">
              <a:cs typeface="Calibri" panose="020F0502020204030204"/>
            </a:endParaRPr>
          </a:p>
          <a:p>
            <a:r>
              <a:rPr lang="nb-NO" dirty="0"/>
              <a:t>Kulturminnevern går ikke foran krav om universell utforming. Lovene er likestilt.</a:t>
            </a:r>
          </a:p>
          <a:p>
            <a:pPr marL="0" indent="0">
              <a:buNone/>
            </a:pPr>
            <a:endParaRPr lang="nb-NO" dirty="0"/>
          </a:p>
          <a:p>
            <a:r>
              <a:rPr lang="nb-NO" dirty="0"/>
              <a:t>Kunnskapen blant fagpersoner varierer. Her må rådene bidra med sin kunnskap.</a:t>
            </a:r>
          </a:p>
          <a:p>
            <a:pPr marL="0" indent="0">
              <a:buNone/>
            </a:pPr>
            <a:endParaRPr lang="nb-NO" dirty="0"/>
          </a:p>
          <a:p>
            <a:r>
              <a:rPr lang="nb-NO" dirty="0"/>
              <a:t>Det er viktig at rådene gir innspill fra start og deltar i hele prosessen.</a:t>
            </a:r>
          </a:p>
          <a:p>
            <a:pPr marL="0" indent="0">
              <a:buNone/>
            </a:pPr>
            <a:endParaRPr lang="nb-NO" dirty="0"/>
          </a:p>
          <a:p>
            <a:r>
              <a:rPr lang="nb-NO" dirty="0"/>
              <a:t>Målet må være at byggene blir universelt utformet i så stor grad som mulig.</a:t>
            </a:r>
          </a:p>
          <a:p>
            <a:endParaRPr lang="nb-NO" dirty="0"/>
          </a:p>
          <a:p>
            <a:endParaRPr lang="nb-NO" dirty="0"/>
          </a:p>
        </p:txBody>
      </p:sp>
      <p:pic>
        <p:nvPicPr>
          <p:cNvPr id="1026" name="Picture 2" descr="Bilde av slottet.">
            <a:extLst>
              <a:ext uri="{FF2B5EF4-FFF2-40B4-BE49-F238E27FC236}">
                <a16:creationId xmlns:a16="http://schemas.microsoft.com/office/drawing/2014/main" id="{A94CF1FA-3824-15FD-64D7-7FD872989BCF}"/>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l="14719" r="14719"/>
          <a:stretch>
            <a:fillRect/>
          </a:stretch>
        </p:blipFill>
        <p:spPr bwMode="auto">
          <a:xfrm>
            <a:off x="6216002" y="1644440"/>
            <a:ext cx="5436000" cy="4113212"/>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F222D184-E369-3CA3-7C02-4285FF2B18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84778" y="574794"/>
            <a:ext cx="538304" cy="544093"/>
          </a:xfrm>
          <a:prstGeom prst="rect">
            <a:avLst/>
          </a:prstGeom>
        </p:spPr>
      </p:pic>
      <p:sp>
        <p:nvSpPr>
          <p:cNvPr id="6" name="TekstSylinder 5">
            <a:extLst>
              <a:ext uri="{FF2B5EF4-FFF2-40B4-BE49-F238E27FC236}">
                <a16:creationId xmlns:a16="http://schemas.microsoft.com/office/drawing/2014/main" id="{9635D5B3-508D-6A39-A505-5A7EBF801BB0}"/>
              </a:ext>
            </a:extLst>
          </p:cNvPr>
          <p:cNvSpPr txBox="1"/>
          <p:nvPr/>
        </p:nvSpPr>
        <p:spPr>
          <a:xfrm>
            <a:off x="6099110" y="5826491"/>
            <a:ext cx="6092890" cy="369332"/>
          </a:xfrm>
          <a:prstGeom prst="rect">
            <a:avLst/>
          </a:prstGeom>
          <a:noFill/>
        </p:spPr>
        <p:txBody>
          <a:bodyPr wrap="square">
            <a:spAutoFit/>
          </a:bodyPr>
          <a:lstStyle/>
          <a:p>
            <a:pPr marL="0" indent="0">
              <a:buNone/>
            </a:pPr>
            <a:r>
              <a:rPr lang="nb-NO" sz="1800" b="0" i="0">
                <a:solidFill>
                  <a:srgbClr val="444444"/>
                </a:solidFill>
                <a:effectLst/>
                <a:latin typeface="Helvetica Neue"/>
              </a:rPr>
              <a:t>Foto: Øivind </a:t>
            </a:r>
            <a:r>
              <a:rPr lang="nb-NO" sz="1800" b="0" i="0" err="1">
                <a:solidFill>
                  <a:srgbClr val="444444"/>
                </a:solidFill>
                <a:effectLst/>
                <a:latin typeface="Helvetica Neue"/>
              </a:rPr>
              <a:t>Möller</a:t>
            </a:r>
            <a:r>
              <a:rPr lang="nb-NO" sz="1800" b="0" i="0">
                <a:solidFill>
                  <a:srgbClr val="444444"/>
                </a:solidFill>
                <a:effectLst/>
                <a:latin typeface="Helvetica Neue"/>
              </a:rPr>
              <a:t> Bakken, Det kongelige hoff</a:t>
            </a:r>
            <a:endParaRPr lang="nb-NO" sz="1800"/>
          </a:p>
        </p:txBody>
      </p:sp>
    </p:spTree>
    <p:extLst>
      <p:ext uri="{BB962C8B-B14F-4D97-AF65-F5344CB8AC3E}">
        <p14:creationId xmlns:p14="http://schemas.microsoft.com/office/powerpoint/2010/main" val="4270643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B47C75-E1FD-458B-6EFD-417D4EAF2C90}"/>
              </a:ext>
            </a:extLst>
          </p:cNvPr>
          <p:cNvSpPr>
            <a:spLocks noGrp="1"/>
          </p:cNvSpPr>
          <p:nvPr>
            <p:ph type="title" idx="4294967295"/>
          </p:nvPr>
        </p:nvSpPr>
        <p:spPr>
          <a:xfrm>
            <a:off x="166395" y="4188"/>
            <a:ext cx="10515600" cy="1325563"/>
          </a:xfrm>
        </p:spPr>
        <p:txBody>
          <a:bodyPr/>
          <a:lstStyle/>
          <a:p>
            <a:pPr lvl="0">
              <a:lnSpc>
                <a:spcPct val="100000"/>
              </a:lnSpc>
              <a:spcBef>
                <a:spcPts val="0"/>
              </a:spcBef>
            </a:pPr>
            <a:r>
              <a:rPr lang="nb-NO" sz="4800" b="1" dirty="0">
                <a:solidFill>
                  <a:srgbClr val="6198B0"/>
                </a:solidFill>
                <a:latin typeface="Avenir Black" panose="02000503020000020003" pitchFamily="2" charset="0"/>
                <a:ea typeface="+mn-ea"/>
                <a:cs typeface="+mn-cs"/>
              </a:rPr>
              <a:t>Akershus slott et unikt prosjekt</a:t>
            </a:r>
          </a:p>
        </p:txBody>
      </p:sp>
      <p:sp>
        <p:nvSpPr>
          <p:cNvPr id="15" name="Tittel 1">
            <a:extLst>
              <a:ext uri="{FF2B5EF4-FFF2-40B4-BE49-F238E27FC236}">
                <a16:creationId xmlns:a16="http://schemas.microsoft.com/office/drawing/2014/main" id="{625C3ED5-46D8-A6BF-0C29-9B9DF25C80E3}"/>
              </a:ext>
            </a:extLst>
          </p:cNvPr>
          <p:cNvSpPr txBox="1">
            <a:spLocks/>
          </p:cNvSpPr>
          <p:nvPr/>
        </p:nvSpPr>
        <p:spPr>
          <a:xfrm>
            <a:off x="414087" y="1634336"/>
            <a:ext cx="9763542" cy="4800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nb-NO" sz="2200" dirty="0">
                <a:solidFill>
                  <a:schemeClr val="tx2">
                    <a:lumMod val="60000"/>
                    <a:lumOff val="40000"/>
                  </a:schemeClr>
                </a:solidFill>
                <a:latin typeface="Avenir Book" panose="02000503020000020003" pitchFamily="2" charset="0"/>
              </a:rPr>
              <a:t>•</a:t>
            </a:r>
            <a:r>
              <a:rPr lang="nb-NO" sz="2200" dirty="0">
                <a:latin typeface="Avenir Book" panose="02000503020000020003" pitchFamily="2" charset="0"/>
              </a:rPr>
              <a:t> </a:t>
            </a:r>
            <a:r>
              <a:rPr lang="nb-NO" sz="2400" dirty="0">
                <a:latin typeface="Avenir Book" panose="02000503020000020003" pitchFamily="2" charset="0"/>
              </a:rPr>
              <a:t>Viktig bygg: Regjeringens representasjonslokaler</a:t>
            </a:r>
            <a:endParaRPr lang="nb-NO" sz="2400" dirty="0">
              <a:effectLst/>
              <a:latin typeface="Avenir Book" panose="02000503020000020003" pitchFamily="2" charset="0"/>
            </a:endParaRPr>
          </a:p>
          <a:p>
            <a:pPr>
              <a:lnSpc>
                <a:spcPct val="170000"/>
              </a:lnSpc>
            </a:pPr>
            <a:r>
              <a:rPr lang="nb-NO" sz="2400" dirty="0">
                <a:solidFill>
                  <a:schemeClr val="tx2">
                    <a:lumMod val="60000"/>
                    <a:lumOff val="40000"/>
                  </a:schemeClr>
                </a:solidFill>
                <a:effectLst/>
                <a:latin typeface="Avenir Book" panose="02000503020000020003" pitchFamily="2" charset="0"/>
              </a:rPr>
              <a:t>•</a:t>
            </a:r>
            <a:r>
              <a:rPr lang="nb-NO" sz="2400" dirty="0">
                <a:effectLst/>
                <a:latin typeface="Avenir Book" panose="02000503020000020003" pitchFamily="2" charset="0"/>
              </a:rPr>
              <a:t> Opprinnelig plan: Heis i Blåtårnet </a:t>
            </a:r>
          </a:p>
          <a:p>
            <a:pPr>
              <a:lnSpc>
                <a:spcPct val="170000"/>
              </a:lnSpc>
            </a:pPr>
            <a:r>
              <a:rPr lang="nb-NO" sz="2400" dirty="0">
                <a:solidFill>
                  <a:schemeClr val="tx2">
                    <a:lumMod val="60000"/>
                    <a:lumOff val="40000"/>
                  </a:schemeClr>
                </a:solidFill>
                <a:latin typeface="Avenir Book" panose="02000503020000020003" pitchFamily="2" charset="0"/>
              </a:rPr>
              <a:t>•</a:t>
            </a:r>
            <a:r>
              <a:rPr lang="nb-NO" sz="2400" dirty="0">
                <a:latin typeface="Avenir Book" panose="02000503020000020003" pitchFamily="2" charset="0"/>
              </a:rPr>
              <a:t> Mange protester fordi det ikke var en likestilt løsning</a:t>
            </a:r>
          </a:p>
          <a:p>
            <a:pPr>
              <a:lnSpc>
                <a:spcPct val="170000"/>
              </a:lnSpc>
            </a:pPr>
            <a:r>
              <a:rPr lang="nb-NO" sz="2400" dirty="0">
                <a:solidFill>
                  <a:schemeClr val="tx2">
                    <a:lumMod val="60000"/>
                    <a:lumOff val="40000"/>
                  </a:schemeClr>
                </a:solidFill>
                <a:latin typeface="Avenir Book" panose="02000503020000020003" pitchFamily="2" charset="0"/>
              </a:rPr>
              <a:t>•</a:t>
            </a:r>
            <a:r>
              <a:rPr lang="nb-NO" sz="2400" dirty="0">
                <a:latin typeface="Avenir Book" panose="02000503020000020003" pitchFamily="2" charset="0"/>
              </a:rPr>
              <a:t> Løsningen ble fjerning v høyre del av Arneberg-trappen som ble erstattet </a:t>
            </a:r>
          </a:p>
          <a:p>
            <a:pPr>
              <a:lnSpc>
                <a:spcPct val="170000"/>
              </a:lnSpc>
            </a:pPr>
            <a:r>
              <a:rPr lang="nb-NO" sz="2400" dirty="0">
                <a:latin typeface="Avenir Book" panose="02000503020000020003" pitchFamily="2" charset="0"/>
              </a:rPr>
              <a:t>  med heis som ga likestilt inngang for alle. </a:t>
            </a:r>
            <a:endParaRPr lang="nb-NO" sz="2400" dirty="0">
              <a:effectLst/>
              <a:latin typeface="Avenir Book" panose="02000503020000020003" pitchFamily="2" charset="0"/>
            </a:endParaRPr>
          </a:p>
          <a:p>
            <a:pPr>
              <a:lnSpc>
                <a:spcPct val="170000"/>
              </a:lnSpc>
            </a:pPr>
            <a:r>
              <a:rPr lang="nb-NO" sz="2400" dirty="0">
                <a:solidFill>
                  <a:schemeClr val="tx2">
                    <a:lumMod val="60000"/>
                    <a:lumOff val="40000"/>
                  </a:schemeClr>
                </a:solidFill>
                <a:latin typeface="Avenir Book" panose="02000503020000020003" pitchFamily="2" charset="0"/>
              </a:rPr>
              <a:t>•</a:t>
            </a:r>
            <a:r>
              <a:rPr lang="nb-NO" sz="2400" dirty="0">
                <a:latin typeface="Avenir Book" panose="02000503020000020003" pitchFamily="2" charset="0"/>
              </a:rPr>
              <a:t> En heis inne og to plattformheiser sikret tilgang for rullestolbrukere til hele  </a:t>
            </a:r>
          </a:p>
          <a:p>
            <a:pPr>
              <a:lnSpc>
                <a:spcPct val="170000"/>
              </a:lnSpc>
            </a:pPr>
            <a:r>
              <a:rPr lang="nb-NO" sz="2400" dirty="0">
                <a:latin typeface="Avenir Book" panose="02000503020000020003" pitchFamily="2" charset="0"/>
              </a:rPr>
              <a:t>  bygget.</a:t>
            </a:r>
            <a:endParaRPr lang="nb-NO" sz="2400" dirty="0">
              <a:effectLst/>
              <a:latin typeface="Avenir Book" panose="02000503020000020003" pitchFamily="2" charset="0"/>
            </a:endParaRPr>
          </a:p>
          <a:p>
            <a:pPr>
              <a:lnSpc>
                <a:spcPct val="170000"/>
              </a:lnSpc>
            </a:pPr>
            <a:r>
              <a:rPr lang="nb-NO" sz="2400" dirty="0">
                <a:solidFill>
                  <a:schemeClr val="tx2">
                    <a:lumMod val="60000"/>
                    <a:lumOff val="40000"/>
                  </a:schemeClr>
                </a:solidFill>
                <a:latin typeface="Avenir Book" panose="02000503020000020003" pitchFamily="2" charset="0"/>
              </a:rPr>
              <a:t>•</a:t>
            </a:r>
            <a:r>
              <a:rPr lang="nb-NO" sz="2400" dirty="0">
                <a:latin typeface="Avenir Book" panose="02000503020000020003" pitchFamily="2" charset="0"/>
              </a:rPr>
              <a:t> Høy kvalitet på arbeidet </a:t>
            </a:r>
            <a:endParaRPr lang="nb-NO" sz="2400" dirty="0">
              <a:effectLst/>
              <a:latin typeface="Avenir Book" panose="02000503020000020003" pitchFamily="2" charset="0"/>
            </a:endParaRPr>
          </a:p>
          <a:p>
            <a:endParaRPr lang="nb-NO" sz="3600" dirty="0">
              <a:latin typeface="Avenir Medium" panose="02000503020000020003" pitchFamily="2" charset="0"/>
            </a:endParaRPr>
          </a:p>
        </p:txBody>
      </p:sp>
      <p:pic>
        <p:nvPicPr>
          <p:cNvPr id="14" name="Bilde 13">
            <a:extLst>
              <a:ext uri="{FF2B5EF4-FFF2-40B4-BE49-F238E27FC236}">
                <a16:creationId xmlns:a16="http://schemas.microsoft.com/office/drawing/2014/main" id="{3BC1E2BD-1247-430B-C94A-2E052E27932E}"/>
              </a:ext>
              <a:ext uri="{C183D7F6-B498-43B3-948B-1728B52AA6E4}">
                <adec:decorative xmlns:adec="http://schemas.microsoft.com/office/drawing/2017/decorative" val="1"/>
              </a:ext>
            </a:extLst>
          </p:cNvPr>
          <p:cNvPicPr>
            <a:picLocks noChangeAspect="1"/>
          </p:cNvPicPr>
          <p:nvPr/>
        </p:nvPicPr>
        <p:blipFill rotWithShape="1">
          <a:blip r:embed="rId3"/>
          <a:srcRect l="71711"/>
          <a:stretch/>
        </p:blipFill>
        <p:spPr>
          <a:xfrm>
            <a:off x="9920614" y="1019788"/>
            <a:ext cx="2347167" cy="4800600"/>
          </a:xfrm>
          <a:prstGeom prst="rect">
            <a:avLst/>
          </a:prstGeom>
        </p:spPr>
      </p:pic>
    </p:spTree>
    <p:extLst>
      <p:ext uri="{BB962C8B-B14F-4D97-AF65-F5344CB8AC3E}">
        <p14:creationId xmlns:p14="http://schemas.microsoft.com/office/powerpoint/2010/main" val="2139437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9CA051E3-3BBF-D2BD-0797-999E478F0E7C}"/>
              </a:ext>
              <a:ext uri="{C183D7F6-B498-43B3-948B-1728B52AA6E4}">
                <adec:decorative xmlns:adec="http://schemas.microsoft.com/office/drawing/2017/decorative" val="1"/>
              </a:ext>
            </a:extLst>
          </p:cNvPr>
          <p:cNvSpPr>
            <a:spLocks noGrp="1"/>
          </p:cNvSpPr>
          <p:nvPr>
            <p:ph type="title"/>
          </p:nvPr>
        </p:nvSpPr>
        <p:spPr>
          <a:xfrm>
            <a:off x="1871480" y="202672"/>
            <a:ext cx="5483352" cy="754947"/>
          </a:xfrm>
        </p:spPr>
        <p:txBody>
          <a:bodyPr vert="horz" lIns="91440" tIns="45720" rIns="91440" bIns="45720" rtlCol="0" anchor="b">
            <a:normAutofit fontScale="90000"/>
          </a:bodyPr>
          <a:lstStyle/>
          <a:p>
            <a:r>
              <a:rPr lang="en-US" sz="5400" dirty="0"/>
              <a:t>Et </a:t>
            </a:r>
            <a:r>
              <a:rPr lang="en-US" sz="5400" dirty="0" err="1"/>
              <a:t>forbildeprosjekt</a:t>
            </a:r>
            <a:endParaRPr lang="en-US" sz="5400" dirty="0"/>
          </a:p>
        </p:txBody>
      </p:sp>
      <p:pic>
        <p:nvPicPr>
          <p:cNvPr id="9" name="Bilde 8" descr="Bilde av inngang Akershus slott.">
            <a:extLst>
              <a:ext uri="{FF2B5EF4-FFF2-40B4-BE49-F238E27FC236}">
                <a16:creationId xmlns:a16="http://schemas.microsoft.com/office/drawing/2014/main" id="{2E9E460E-F185-0846-74AE-03AE4512B9F5}"/>
              </a:ext>
            </a:extLst>
          </p:cNvPr>
          <p:cNvPicPr>
            <a:picLocks noChangeAspect="1"/>
          </p:cNvPicPr>
          <p:nvPr/>
        </p:nvPicPr>
        <p:blipFill>
          <a:blip r:embed="rId3"/>
          <a:srcRect t="9919" r="4" b="18448"/>
          <a:stretch/>
        </p:blipFill>
        <p:spPr>
          <a:xfrm>
            <a:off x="7091265" y="2051882"/>
            <a:ext cx="5249864" cy="4806118"/>
          </a:xfrm>
          <a:prstGeom prst="rect">
            <a:avLst/>
          </a:prstGeom>
        </p:spPr>
      </p:pic>
      <p:pic>
        <p:nvPicPr>
          <p:cNvPr id="8" name="Plassholder for bilde 7" descr="Bilde av trappeheis som er montert til høyre for trapp. Akershus slott.">
            <a:extLst>
              <a:ext uri="{FF2B5EF4-FFF2-40B4-BE49-F238E27FC236}">
                <a16:creationId xmlns:a16="http://schemas.microsoft.com/office/drawing/2014/main" id="{EE373A1E-2204-18D7-56B3-41FA1F779AC0}"/>
              </a:ext>
            </a:extLst>
          </p:cNvPr>
          <p:cNvPicPr>
            <a:picLocks noGrp="1" noChangeAspect="1"/>
          </p:cNvPicPr>
          <p:nvPr>
            <p:ph type="pic" idx="13"/>
          </p:nvPr>
        </p:nvPicPr>
        <p:blipFill>
          <a:blip r:embed="rId4"/>
          <a:srcRect r="-1" b="22256"/>
          <a:stretch/>
        </p:blipFill>
        <p:spPr>
          <a:xfrm>
            <a:off x="670207" y="1074564"/>
            <a:ext cx="5668367" cy="5007690"/>
          </a:xfrm>
          <a:prstGeom prst="rect">
            <a:avLst/>
          </a:prstGeom>
        </p:spPr>
      </p:pic>
      <p:sp>
        <p:nvSpPr>
          <p:cNvPr id="6" name="Plassholder for lysbildenummer 5">
            <a:extLst>
              <a:ext uri="{FF2B5EF4-FFF2-40B4-BE49-F238E27FC236}">
                <a16:creationId xmlns:a16="http://schemas.microsoft.com/office/drawing/2014/main" id="{FF0DA318-6E58-4618-1323-0F0A0B6A5C64}"/>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pPr>
            <a:fld id="{1F43D023-2DC0-0D4B-BF13-33D4C2DDB5C5}" type="slidenum">
              <a:rPr lang="en-US"/>
              <a:pPr>
                <a:spcAft>
                  <a:spcPts val="600"/>
                </a:spcAft>
              </a:pPr>
              <a:t>73</a:t>
            </a:fld>
            <a:endParaRPr lang="en-US"/>
          </a:p>
        </p:txBody>
      </p:sp>
      <p:pic>
        <p:nvPicPr>
          <p:cNvPr id="7" name="Bilde 6" descr="Bilde av Akershus slott.">
            <a:extLst>
              <a:ext uri="{FF2B5EF4-FFF2-40B4-BE49-F238E27FC236}">
                <a16:creationId xmlns:a16="http://schemas.microsoft.com/office/drawing/2014/main" id="{B2AEF3CA-D7A5-CAC4-046C-3437A5DA85E4}"/>
              </a:ext>
              <a:ext uri="{C183D7F6-B498-43B3-948B-1728B52AA6E4}">
                <adec:decorative xmlns:adec="http://schemas.microsoft.com/office/drawing/2017/decorative" val="0"/>
              </a:ext>
            </a:extLst>
          </p:cNvPr>
          <p:cNvPicPr>
            <a:picLocks noChangeAspect="1"/>
          </p:cNvPicPr>
          <p:nvPr/>
        </p:nvPicPr>
        <p:blipFill>
          <a:blip r:embed="rId5"/>
          <a:srcRect l="7111" r="7421" b="-1"/>
          <a:stretch/>
        </p:blipFill>
        <p:spPr>
          <a:xfrm>
            <a:off x="8371089" y="0"/>
            <a:ext cx="3820911" cy="2727077"/>
          </a:xfrm>
          <a:prstGeom prst="rect">
            <a:avLst/>
          </a:prstGeom>
        </p:spPr>
      </p:pic>
      <p:sp>
        <p:nvSpPr>
          <p:cNvPr id="11" name="TekstSylinder 10">
            <a:extLst>
              <a:ext uri="{FF2B5EF4-FFF2-40B4-BE49-F238E27FC236}">
                <a16:creationId xmlns:a16="http://schemas.microsoft.com/office/drawing/2014/main" id="{F6070B6E-4A3B-FE37-C7AB-AF56EF46C17E}"/>
              </a:ext>
            </a:extLst>
          </p:cNvPr>
          <p:cNvSpPr txBox="1"/>
          <p:nvPr/>
        </p:nvSpPr>
        <p:spPr>
          <a:xfrm>
            <a:off x="670207" y="6308330"/>
            <a:ext cx="6092890" cy="369332"/>
          </a:xfrm>
          <a:prstGeom prst="rect">
            <a:avLst/>
          </a:prstGeom>
          <a:noFill/>
        </p:spPr>
        <p:txBody>
          <a:bodyPr wrap="square">
            <a:spAutoFit/>
          </a:bodyPr>
          <a:lstStyle/>
          <a:p>
            <a:r>
              <a:rPr lang="en-US" sz="1800" err="1"/>
              <a:t>Bilder</a:t>
            </a:r>
            <a:r>
              <a:rPr lang="en-US" sz="1800"/>
              <a:t>: Elin Vang Kristiansen</a:t>
            </a:r>
            <a:endParaRPr lang="nb-NO"/>
          </a:p>
        </p:txBody>
      </p:sp>
      <p:pic>
        <p:nvPicPr>
          <p:cNvPr id="2" name="Bilde 1">
            <a:extLst>
              <a:ext uri="{FF2B5EF4-FFF2-40B4-BE49-F238E27FC236}">
                <a16:creationId xmlns:a16="http://schemas.microsoft.com/office/drawing/2014/main" id="{5527BEE4-F63C-5FE7-80AB-AC008E6020F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96447" y="202672"/>
            <a:ext cx="566977" cy="573074"/>
          </a:xfrm>
          <a:prstGeom prst="rect">
            <a:avLst/>
          </a:prstGeom>
        </p:spPr>
      </p:pic>
    </p:spTree>
    <p:extLst>
      <p:ext uri="{BB962C8B-B14F-4D97-AF65-F5344CB8AC3E}">
        <p14:creationId xmlns:p14="http://schemas.microsoft.com/office/powerpoint/2010/main" val="2291578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0EB1E7-9E4D-210F-770F-E41E1600E5BC}"/>
              </a:ext>
            </a:extLst>
          </p:cNvPr>
          <p:cNvSpPr>
            <a:spLocks noGrp="1"/>
          </p:cNvSpPr>
          <p:nvPr>
            <p:ph type="title"/>
          </p:nvPr>
        </p:nvSpPr>
        <p:spPr>
          <a:xfrm>
            <a:off x="838200" y="-170903"/>
            <a:ext cx="10515600" cy="1325563"/>
          </a:xfrm>
        </p:spPr>
        <p:txBody>
          <a:bodyPr>
            <a:normAutofit/>
          </a:bodyPr>
          <a:lstStyle/>
          <a:p>
            <a:r>
              <a:rPr lang="nb-NO" dirty="0">
                <a:latin typeface="Avenir Heavy"/>
              </a:rPr>
              <a:t>Riksantikvar – fylkesantikvar – byantikvar </a:t>
            </a:r>
          </a:p>
        </p:txBody>
      </p:sp>
      <p:pic>
        <p:nvPicPr>
          <p:cNvPr id="5" name="Bilde 4" descr="Bilde av ulike eksempler fra Riksantivarens eksempelsamling for universell utforming; Etablering av rampe, ny heis i historisk museum, universell utforming av entreer, gjenåpning av eldre inngangsparti, avgrensa areal kravde smart tilpassa rampe og integrert løfteplattform i trappen til Slottskirken.">
            <a:extLst>
              <a:ext uri="{FF2B5EF4-FFF2-40B4-BE49-F238E27FC236}">
                <a16:creationId xmlns:a16="http://schemas.microsoft.com/office/drawing/2014/main" id="{3DBB549E-A4B0-EECE-A3D3-11BAA8F4DA2C}"/>
              </a:ext>
            </a:extLst>
          </p:cNvPr>
          <p:cNvPicPr>
            <a:picLocks noChangeAspect="1"/>
          </p:cNvPicPr>
          <p:nvPr/>
        </p:nvPicPr>
        <p:blipFill>
          <a:blip r:embed="rId3"/>
          <a:stretch>
            <a:fillRect/>
          </a:stretch>
        </p:blipFill>
        <p:spPr>
          <a:xfrm>
            <a:off x="733593" y="1154660"/>
            <a:ext cx="8284297" cy="4938495"/>
          </a:xfrm>
          <a:prstGeom prst="rect">
            <a:avLst/>
          </a:prstGeom>
        </p:spPr>
      </p:pic>
      <p:sp>
        <p:nvSpPr>
          <p:cNvPr id="3" name="TekstSylinder 2">
            <a:extLst>
              <a:ext uri="{FF2B5EF4-FFF2-40B4-BE49-F238E27FC236}">
                <a16:creationId xmlns:a16="http://schemas.microsoft.com/office/drawing/2014/main" id="{31D1CF83-A73C-E068-D436-6D8646408BEC}"/>
              </a:ext>
            </a:extLst>
          </p:cNvPr>
          <p:cNvSpPr txBox="1"/>
          <p:nvPr/>
        </p:nvSpPr>
        <p:spPr>
          <a:xfrm>
            <a:off x="9457151" y="2592888"/>
            <a:ext cx="2183864" cy="1754326"/>
          </a:xfrm>
          <a:prstGeom prst="rect">
            <a:avLst/>
          </a:prstGeom>
          <a:noFill/>
        </p:spPr>
        <p:txBody>
          <a:bodyPr wrap="square" rtlCol="0">
            <a:spAutoFit/>
          </a:bodyPr>
          <a:lstStyle/>
          <a:p>
            <a:r>
              <a:rPr lang="nb-NO" dirty="0">
                <a:hlinkClick r:id="rId4"/>
              </a:rPr>
              <a:t>Dette er lenke til Riksantikvarens eksempelsamling for universell utforming</a:t>
            </a:r>
          </a:p>
          <a:p>
            <a:endParaRPr lang="nb-NO" dirty="0">
              <a:hlinkClick r:id="rId4"/>
            </a:endParaRPr>
          </a:p>
          <a:p>
            <a:endParaRPr lang="nb-NO" dirty="0"/>
          </a:p>
        </p:txBody>
      </p:sp>
    </p:spTree>
    <p:extLst>
      <p:ext uri="{BB962C8B-B14F-4D97-AF65-F5344CB8AC3E}">
        <p14:creationId xmlns:p14="http://schemas.microsoft.com/office/powerpoint/2010/main" val="30614226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7B58FA0-715A-1CF7-37B6-08B709863FA2}"/>
              </a:ext>
            </a:extLst>
          </p:cNvPr>
          <p:cNvSpPr>
            <a:spLocks noGrp="1"/>
          </p:cNvSpPr>
          <p:nvPr>
            <p:ph type="title"/>
          </p:nvPr>
        </p:nvSpPr>
        <p:spPr>
          <a:xfrm>
            <a:off x="955548" y="144065"/>
            <a:ext cx="4818888" cy="1315767"/>
          </a:xfrm>
        </p:spPr>
        <p:txBody>
          <a:bodyPr vert="horz" lIns="91440" tIns="45720" rIns="91440" bIns="45720" rtlCol="0" anchor="b">
            <a:normAutofit fontScale="90000"/>
          </a:bodyPr>
          <a:lstStyle/>
          <a:p>
            <a:r>
              <a:rPr lang="nb-NO" sz="5400" b="1" kern="1200" dirty="0">
                <a:solidFill>
                  <a:schemeClr val="tx1"/>
                </a:solidFill>
                <a:latin typeface="+mj-lt"/>
                <a:ea typeface="+mj-ea"/>
                <a:cs typeface="+mj-cs"/>
              </a:rPr>
              <a:t>Fritidsarenaer</a:t>
            </a:r>
            <a:br>
              <a:rPr lang="nb-NO" sz="5400" kern="1200" dirty="0">
                <a:solidFill>
                  <a:schemeClr val="tx1"/>
                </a:solidFill>
                <a:latin typeface="+mj-lt"/>
                <a:ea typeface="+mj-ea"/>
                <a:cs typeface="+mj-cs"/>
              </a:rPr>
            </a:br>
            <a:endParaRPr lang="nb-NO" sz="5400" kern="1200" dirty="0">
              <a:solidFill>
                <a:schemeClr val="tx1"/>
              </a:solidFill>
              <a:latin typeface="+mj-lt"/>
              <a:ea typeface="+mj-ea"/>
              <a:cs typeface="+mj-cs"/>
            </a:endParaRPr>
          </a:p>
        </p:txBody>
      </p:sp>
      <p:sp>
        <p:nvSpPr>
          <p:cNvPr id="3" name="Plassholder for innhold 2">
            <a:extLst>
              <a:ext uri="{FF2B5EF4-FFF2-40B4-BE49-F238E27FC236}">
                <a16:creationId xmlns:a16="http://schemas.microsoft.com/office/drawing/2014/main" id="{0DEBF741-A58D-CBC5-6FDE-018F932A7CF8}"/>
              </a:ext>
            </a:extLst>
          </p:cNvPr>
          <p:cNvSpPr>
            <a:spLocks noGrp="1"/>
          </p:cNvSpPr>
          <p:nvPr>
            <p:ph sz="half" idx="1"/>
          </p:nvPr>
        </p:nvSpPr>
        <p:spPr>
          <a:xfrm>
            <a:off x="331077" y="1008994"/>
            <a:ext cx="8024648" cy="5122768"/>
          </a:xfrm>
        </p:spPr>
        <p:txBody>
          <a:bodyPr vert="horz" lIns="91440" tIns="45720" rIns="91440" bIns="45720" rtlCol="0" anchor="t">
            <a:normAutofit fontScale="77500" lnSpcReduction="20000"/>
          </a:bodyPr>
          <a:lstStyle/>
          <a:p>
            <a:endParaRPr lang="nb-NO" sz="4400">
              <a:latin typeface="Avenir Heavy"/>
            </a:endParaRPr>
          </a:p>
          <a:p>
            <a:r>
              <a:rPr lang="nb-NO" sz="4400">
                <a:latin typeface="Avenir Heavy"/>
              </a:rPr>
              <a:t>Få friluftsområder er universelt utformet, men noen gode eksempler finnes.  Skal vise et fra Atlanterhavsveien.</a:t>
            </a:r>
          </a:p>
          <a:p>
            <a:endParaRPr lang="nb-NO" sz="4400">
              <a:latin typeface="Avenir Heavy"/>
            </a:endParaRPr>
          </a:p>
          <a:p>
            <a:r>
              <a:rPr lang="nb-NO" sz="4400">
                <a:latin typeface="Avenir Heavy"/>
              </a:rPr>
              <a:t>Under 3 % av friluftsområder tilfredsstiller kravene til universell utforming for rullestolbrukere og synshemmede. </a:t>
            </a:r>
          </a:p>
          <a:p>
            <a:endParaRPr lang="nb-NO" sz="4400">
              <a:latin typeface="Avenir Heavy"/>
            </a:endParaRPr>
          </a:p>
          <a:p>
            <a:r>
              <a:rPr lang="nb-NO" sz="4400">
                <a:latin typeface="Avenir Heavy"/>
              </a:rPr>
              <a:t>Mange kommuner prioriterer turløyper når de istedenfor burde prioritere fritidsarenaer og publikumsbygg.</a:t>
            </a:r>
          </a:p>
          <a:p>
            <a:endParaRPr lang="en-US" sz="2000"/>
          </a:p>
        </p:txBody>
      </p:sp>
      <p:pic>
        <p:nvPicPr>
          <p:cNvPr id="16" name="Bilde 15">
            <a:extLst>
              <a:ext uri="{FF2B5EF4-FFF2-40B4-BE49-F238E27FC236}">
                <a16:creationId xmlns:a16="http://schemas.microsoft.com/office/drawing/2014/main" id="{B912B38B-488A-54B3-BEF3-226C4E34B3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301" y="205969"/>
            <a:ext cx="566977" cy="573074"/>
          </a:xfrm>
          <a:prstGeom prst="rect">
            <a:avLst/>
          </a:prstGeom>
        </p:spPr>
      </p:pic>
      <p:sp>
        <p:nvSpPr>
          <p:cNvPr id="2" name="Ellipse 1">
            <a:extLst>
              <a:ext uri="{FF2B5EF4-FFF2-40B4-BE49-F238E27FC236}">
                <a16:creationId xmlns:a16="http://schemas.microsoft.com/office/drawing/2014/main" id="{1860FFEA-779E-7130-57AA-63AC607D6115}"/>
              </a:ext>
              <a:ext uri="{C183D7F6-B498-43B3-948B-1728B52AA6E4}">
                <adec:decorative xmlns:adec="http://schemas.microsoft.com/office/drawing/2017/decorative" val="1"/>
              </a:ext>
            </a:extLst>
          </p:cNvPr>
          <p:cNvSpPr/>
          <p:nvPr/>
        </p:nvSpPr>
        <p:spPr>
          <a:xfrm>
            <a:off x="9134583" y="3704897"/>
            <a:ext cx="2726340" cy="2670994"/>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sz="1600"/>
          </a:p>
        </p:txBody>
      </p:sp>
      <p:sp>
        <p:nvSpPr>
          <p:cNvPr id="6" name="Plassholder for lysbildenummer 5">
            <a:extLst>
              <a:ext uri="{FF2B5EF4-FFF2-40B4-BE49-F238E27FC236}">
                <a16:creationId xmlns:a16="http://schemas.microsoft.com/office/drawing/2014/main" id="{45E997F1-1007-4FE8-7DE0-FE4FD0D87CFE}"/>
              </a:ext>
            </a:extLst>
          </p:cNvPr>
          <p:cNvSpPr>
            <a:spLocks noGrp="1"/>
          </p:cNvSpPr>
          <p:nvPr>
            <p:ph type="sldNum" sz="quarter" idx="16"/>
          </p:nvPr>
        </p:nvSpPr>
        <p:spPr>
          <a:xfrm>
            <a:off x="8610600" y="6356350"/>
            <a:ext cx="2743200" cy="365125"/>
          </a:xfrm>
        </p:spPr>
        <p:txBody>
          <a:bodyPr vert="horz" lIns="91440" tIns="45720" rIns="91440" bIns="45720" rtlCol="0" anchor="ctr">
            <a:normAutofit/>
          </a:bodyPr>
          <a:lstStyle/>
          <a:p>
            <a:pPr>
              <a:spcAft>
                <a:spcPts val="600"/>
              </a:spcAft>
            </a:pPr>
            <a:fld id="{1F43D023-2DC0-0D4B-BF13-33D4C2DDB5C5}" type="slidenum">
              <a:rPr lang="en-US" smtClean="0"/>
              <a:pPr>
                <a:spcAft>
                  <a:spcPts val="600"/>
                </a:spcAft>
              </a:pPr>
              <a:t>75</a:t>
            </a:fld>
            <a:endParaRPr lang="en-US"/>
          </a:p>
        </p:txBody>
      </p:sp>
    </p:spTree>
    <p:extLst>
      <p:ext uri="{BB962C8B-B14F-4D97-AF65-F5344CB8AC3E}">
        <p14:creationId xmlns:p14="http://schemas.microsoft.com/office/powerpoint/2010/main" val="3143261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891756" y="300913"/>
            <a:ext cx="10051428" cy="1325563"/>
          </a:xfrm>
        </p:spPr>
        <p:txBody>
          <a:bodyPr>
            <a:normAutofit/>
          </a:bodyPr>
          <a:lstStyle/>
          <a:p>
            <a:pPr lvl="0">
              <a:lnSpc>
                <a:spcPct val="100000"/>
              </a:lnSpc>
              <a:spcBef>
                <a:spcPts val="0"/>
              </a:spcBef>
            </a:pPr>
            <a:r>
              <a:rPr lang="nb-NO" dirty="0">
                <a:solidFill>
                  <a:prstClr val="black"/>
                </a:solidFill>
                <a:latin typeface="Avenir Medium" panose="02000503020000020003" pitchFamily="2" charset="0"/>
                <a:ea typeface="+mn-ea"/>
                <a:cs typeface="+mn-cs"/>
              </a:rPr>
              <a:t>Atlanterhavsveien</a:t>
            </a:r>
          </a:p>
        </p:txBody>
      </p:sp>
      <p:pic>
        <p:nvPicPr>
          <p:cNvPr id="2" name="Bilde 1" descr="Dette er et bilde av en fiskeplass tilrettelagt for alle.">
            <a:extLst>
              <a:ext uri="{FF2B5EF4-FFF2-40B4-BE49-F238E27FC236}">
                <a16:creationId xmlns:a16="http://schemas.microsoft.com/office/drawing/2014/main" id="{408B3332-1028-1B94-2424-2DBFD50DB1D1}"/>
              </a:ext>
            </a:extLst>
          </p:cNvPr>
          <p:cNvPicPr>
            <a:picLocks noChangeAspect="1"/>
          </p:cNvPicPr>
          <p:nvPr/>
        </p:nvPicPr>
        <p:blipFill>
          <a:blip r:embed="rId4"/>
          <a:stretch>
            <a:fillRect/>
          </a:stretch>
        </p:blipFill>
        <p:spPr>
          <a:xfrm>
            <a:off x="1124207" y="1626476"/>
            <a:ext cx="5277967" cy="4433493"/>
          </a:xfrm>
          <a:prstGeom prst="rect">
            <a:avLst/>
          </a:prstGeom>
        </p:spPr>
      </p:pic>
      <p:sp>
        <p:nvSpPr>
          <p:cNvPr id="4" name="TekstSylinder 3">
            <a:extLst>
              <a:ext uri="{FF2B5EF4-FFF2-40B4-BE49-F238E27FC236}">
                <a16:creationId xmlns:a16="http://schemas.microsoft.com/office/drawing/2014/main" id="{82DB591B-C3F5-F4C0-C17B-E9630B7B9511}"/>
              </a:ext>
            </a:extLst>
          </p:cNvPr>
          <p:cNvSpPr txBox="1"/>
          <p:nvPr/>
        </p:nvSpPr>
        <p:spPr>
          <a:xfrm>
            <a:off x="6917470" y="2812171"/>
            <a:ext cx="4827680" cy="2062103"/>
          </a:xfrm>
          <a:prstGeom prst="rect">
            <a:avLst/>
          </a:prstGeom>
          <a:noFill/>
        </p:spPr>
        <p:txBody>
          <a:bodyPr wrap="square" lIns="91440" tIns="45720" rIns="91440" bIns="45720" rtlCol="0" anchor="t">
            <a:spAutoFit/>
          </a:bodyPr>
          <a:lstStyle/>
          <a:p>
            <a:r>
              <a:rPr lang="nb-NO" sz="3200"/>
              <a:t>Dette er bilde av en fiskeplass tilrettelagt for alle. Det skal være fisk der.... :-)</a:t>
            </a:r>
          </a:p>
        </p:txBody>
      </p:sp>
    </p:spTree>
    <p:extLst>
      <p:ext uri="{BB962C8B-B14F-4D97-AF65-F5344CB8AC3E}">
        <p14:creationId xmlns:p14="http://schemas.microsoft.com/office/powerpoint/2010/main" val="2008570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19B0F3-F81B-2FB5-8C3C-B00D83445D65}"/>
              </a:ext>
            </a:extLst>
          </p:cNvPr>
          <p:cNvSpPr>
            <a:spLocks noGrp="1"/>
          </p:cNvSpPr>
          <p:nvPr>
            <p:ph type="title"/>
          </p:nvPr>
        </p:nvSpPr>
        <p:spPr>
          <a:xfrm>
            <a:off x="739587" y="0"/>
            <a:ext cx="10515600" cy="1325563"/>
          </a:xfrm>
        </p:spPr>
        <p:txBody>
          <a:bodyPr/>
          <a:lstStyle/>
          <a:p>
            <a:r>
              <a:rPr lang="nb-NO" dirty="0">
                <a:latin typeface="Avenir Heavy"/>
              </a:rPr>
              <a:t>Politikerkontakt</a:t>
            </a:r>
          </a:p>
        </p:txBody>
      </p:sp>
      <p:sp>
        <p:nvSpPr>
          <p:cNvPr id="5" name="TekstSylinder 4">
            <a:extLst>
              <a:ext uri="{FF2B5EF4-FFF2-40B4-BE49-F238E27FC236}">
                <a16:creationId xmlns:a16="http://schemas.microsoft.com/office/drawing/2014/main" id="{AB8453CC-CE5E-24EF-3918-5F39DF606C09}"/>
              </a:ext>
            </a:extLst>
          </p:cNvPr>
          <p:cNvSpPr txBox="1"/>
          <p:nvPr/>
        </p:nvSpPr>
        <p:spPr>
          <a:xfrm>
            <a:off x="739587" y="1325563"/>
            <a:ext cx="11080378" cy="5262979"/>
          </a:xfrm>
          <a:prstGeom prst="rect">
            <a:avLst/>
          </a:prstGeom>
          <a:noFill/>
        </p:spPr>
        <p:txBody>
          <a:bodyPr wrap="square">
            <a:spAutoFit/>
          </a:bodyPr>
          <a:lstStyle/>
          <a:p>
            <a:pPr marL="0" indent="0">
              <a:buNone/>
            </a:pPr>
            <a:r>
              <a:rPr lang="nb-NO" sz="2400"/>
              <a:t>Innspill eller samtaler må gjøres før partiene har sine gruppemøter </a:t>
            </a:r>
          </a:p>
          <a:p>
            <a:pPr marL="0" indent="0">
              <a:buNone/>
            </a:pPr>
            <a:r>
              <a:rPr lang="nb-NO" sz="2400"/>
              <a:t>Finn ut hvilken politiker som har størst påvirkning i egen gruppe</a:t>
            </a:r>
          </a:p>
          <a:p>
            <a:pPr marL="0" indent="0">
              <a:buNone/>
            </a:pPr>
            <a:r>
              <a:rPr lang="nb-NO" sz="2400"/>
              <a:t>Innspill må være korte, konkrete og poenget må stå først</a:t>
            </a:r>
          </a:p>
          <a:p>
            <a:pPr marL="0" indent="0">
              <a:buNone/>
            </a:pPr>
            <a:r>
              <a:rPr lang="nb-NO" sz="2400"/>
              <a:t>Innspill må tilføre noe nytt som ikke står i sakspapirer, </a:t>
            </a:r>
          </a:p>
          <a:p>
            <a:pPr marL="0" indent="0">
              <a:buNone/>
            </a:pPr>
            <a:r>
              <a:rPr lang="nb-NO" sz="2400"/>
              <a:t>	hva betyr dette for funksjonshemmedes likestilling? </a:t>
            </a:r>
            <a:br>
              <a:rPr lang="nb-NO" sz="2400"/>
            </a:br>
            <a:r>
              <a:rPr lang="nb-NO" sz="2400"/>
              <a:t>	bryter dette med andre vedtak og planer eller CRPD?</a:t>
            </a:r>
          </a:p>
          <a:p>
            <a:pPr marL="0" indent="0">
              <a:buNone/>
            </a:pPr>
            <a:r>
              <a:rPr lang="nb-NO" sz="2400"/>
              <a:t>Skryt av politikerne når dere kan – ha en positiv tone</a:t>
            </a:r>
          </a:p>
          <a:p>
            <a:pPr marL="0" indent="0">
              <a:buNone/>
            </a:pPr>
            <a:r>
              <a:rPr lang="nb-NO" sz="2400"/>
              <a:t>Vær til stede når beslutningen fattes</a:t>
            </a:r>
          </a:p>
          <a:p>
            <a:pPr marL="0" indent="0">
              <a:buNone/>
            </a:pPr>
            <a:r>
              <a:rPr lang="nb-NO" sz="2400"/>
              <a:t>Bli kjent med politikere som har interesse for vårt felt </a:t>
            </a:r>
          </a:p>
          <a:p>
            <a:pPr marL="0" indent="0">
              <a:buNone/>
            </a:pPr>
            <a:r>
              <a:rPr lang="nb-NO" sz="2400"/>
              <a:t>Ta med politikerne i mediesaker og forbered dem på forhånd</a:t>
            </a:r>
          </a:p>
          <a:p>
            <a:pPr marL="0" indent="0">
              <a:buNone/>
            </a:pPr>
            <a:r>
              <a:rPr lang="nb-NO" sz="2400"/>
              <a:t>Formuler vedtaket slik at de slipper å formulere dette selv </a:t>
            </a:r>
          </a:p>
          <a:p>
            <a:pPr marL="0" indent="0">
              <a:buNone/>
            </a:pPr>
            <a:r>
              <a:rPr lang="nb-NO" sz="2400"/>
              <a:t>Ikke glem å pleie gode kontakter i kommuneadministrasjonen – mye makt i en innstilling</a:t>
            </a:r>
          </a:p>
          <a:p>
            <a:pPr marL="0" indent="0">
              <a:buNone/>
            </a:pPr>
            <a:endParaRPr lang="nb-NO" sz="2400"/>
          </a:p>
          <a:p>
            <a:pPr marL="0" indent="0">
              <a:buNone/>
            </a:pPr>
            <a:r>
              <a:rPr lang="nb-NO" sz="2400">
                <a:hlinkClick r:id="rId2"/>
              </a:rPr>
              <a:t>Se også kapittel 4 i Gode råd-opplæringen</a:t>
            </a:r>
            <a:endParaRPr lang="nb-NO" sz="2400"/>
          </a:p>
        </p:txBody>
      </p:sp>
    </p:spTree>
    <p:extLst>
      <p:ext uri="{BB962C8B-B14F-4D97-AF65-F5344CB8AC3E}">
        <p14:creationId xmlns:p14="http://schemas.microsoft.com/office/powerpoint/2010/main" val="24865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idx="1"/>
          </p:nvPr>
        </p:nvSpPr>
        <p:spPr>
          <a:xfrm>
            <a:off x="389515" y="464772"/>
            <a:ext cx="11278158" cy="1423084"/>
          </a:xfrm>
        </p:spPr>
        <p:txBody>
          <a:bodyPr>
            <a:normAutofit fontScale="92500" lnSpcReduction="20000"/>
          </a:bodyPr>
          <a:lstStyle/>
          <a:p>
            <a:pPr>
              <a:buFontTx/>
              <a:buNone/>
            </a:pPr>
            <a:r>
              <a:rPr lang="nb-NO" altLang="nb-NO" b="1" dirty="0"/>
              <a:t>OBS: </a:t>
            </a:r>
            <a:r>
              <a:rPr lang="nb-NO" altLang="nb-NO" dirty="0"/>
              <a:t>	Påvirkning skjer begge veier. Mange vil ofte forsøke å påvirke oss til å lempe 	på kravene. </a:t>
            </a:r>
          </a:p>
          <a:p>
            <a:pPr>
              <a:buFontTx/>
              <a:buNone/>
            </a:pPr>
            <a:r>
              <a:rPr lang="nb-NO" altLang="nb-NO" dirty="0"/>
              <a:t>		Det er en forventing om at vi må «gi og ta» for å få konsensus. </a:t>
            </a:r>
            <a:br>
              <a:rPr lang="nb-NO" altLang="nb-NO" dirty="0"/>
            </a:br>
            <a:r>
              <a:rPr lang="nb-NO" altLang="nb-NO" dirty="0"/>
              <a:t>	</a:t>
            </a:r>
            <a:endParaRPr lang="en-US" altLang="nb-NO" dirty="0"/>
          </a:p>
        </p:txBody>
      </p:sp>
      <p:sp>
        <p:nvSpPr>
          <p:cNvPr id="6149" name="Text Box 6"/>
          <p:cNvSpPr txBox="1">
            <a:spLocks noChangeArrowheads="1"/>
          </p:cNvSpPr>
          <p:nvPr/>
        </p:nvSpPr>
        <p:spPr bwMode="auto">
          <a:xfrm>
            <a:off x="1277424" y="2638379"/>
            <a:ext cx="5638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nb-NO" altLang="nb-NO" sz="2800">
                <a:latin typeface="Calibri" panose="020F0502020204030204" pitchFamily="34" charset="0"/>
              </a:rPr>
              <a:t>Ha derfor målet klart på forhånd.</a:t>
            </a:r>
            <a:br>
              <a:rPr lang="nb-NO" altLang="nb-NO" sz="2800">
                <a:latin typeface="Calibri" panose="020F0502020204030204" pitchFamily="34" charset="0"/>
              </a:rPr>
            </a:br>
            <a:endParaRPr lang="nb-NO" altLang="nb-NO" sz="2800">
              <a:latin typeface="Calibri" panose="020F0502020204030204" pitchFamily="34" charset="0"/>
            </a:endParaRPr>
          </a:p>
          <a:p>
            <a:pPr eaLnBrk="1" hangingPunct="1">
              <a:spcBef>
                <a:spcPct val="50000"/>
              </a:spcBef>
            </a:pPr>
            <a:r>
              <a:rPr lang="nb-NO" altLang="nb-NO" sz="2800">
                <a:latin typeface="Calibri" panose="020F0502020204030204" pitchFamily="34" charset="0"/>
              </a:rPr>
              <a:t>Vær alltid flere sammen slik at </a:t>
            </a:r>
            <a:br>
              <a:rPr lang="nb-NO" altLang="nb-NO" sz="2800">
                <a:latin typeface="Calibri" panose="020F0502020204030204" pitchFamily="34" charset="0"/>
              </a:rPr>
            </a:br>
            <a:r>
              <a:rPr lang="nb-NO" altLang="nb-NO" sz="2800">
                <a:latin typeface="Calibri" panose="020F0502020204030204" pitchFamily="34" charset="0"/>
              </a:rPr>
              <a:t>dere kan støtte hverandre. </a:t>
            </a:r>
          </a:p>
          <a:p>
            <a:pPr eaLnBrk="1" hangingPunct="1">
              <a:spcBef>
                <a:spcPct val="50000"/>
              </a:spcBef>
            </a:pPr>
            <a:r>
              <a:rPr lang="nb-NO" altLang="nb-NO" sz="2800">
                <a:latin typeface="Calibri" panose="020F0502020204030204" pitchFamily="34" charset="0"/>
              </a:rPr>
              <a:t>Er du i tvil, så ikke gi svar der og </a:t>
            </a:r>
            <a:br>
              <a:rPr lang="nb-NO" altLang="nb-NO" sz="2800">
                <a:latin typeface="Calibri" panose="020F0502020204030204" pitchFamily="34" charset="0"/>
              </a:rPr>
            </a:br>
            <a:r>
              <a:rPr lang="nb-NO" altLang="nb-NO" sz="2800">
                <a:latin typeface="Calibri" panose="020F0502020204030204" pitchFamily="34" charset="0"/>
              </a:rPr>
              <a:t>da, men vent til du har snakket </a:t>
            </a:r>
            <a:br>
              <a:rPr lang="nb-NO" altLang="nb-NO" sz="2800">
                <a:latin typeface="Calibri" panose="020F0502020204030204" pitchFamily="34" charset="0"/>
              </a:rPr>
            </a:br>
            <a:r>
              <a:rPr lang="nb-NO" altLang="nb-NO" sz="2800">
                <a:latin typeface="Calibri" panose="020F0502020204030204" pitchFamily="34" charset="0"/>
              </a:rPr>
              <a:t>med andre først.</a:t>
            </a:r>
          </a:p>
        </p:txBody>
      </p:sp>
      <p:pic>
        <p:nvPicPr>
          <p:cNvPr id="6150" name="Bild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7224" y="2590800"/>
            <a:ext cx="4056576" cy="35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531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lassholder for innhold 2"/>
          <p:cNvSpPr>
            <a:spLocks noGrp="1"/>
          </p:cNvSpPr>
          <p:nvPr>
            <p:ph idx="1"/>
          </p:nvPr>
        </p:nvSpPr>
        <p:spPr>
          <a:xfrm>
            <a:off x="1262465" y="630797"/>
            <a:ext cx="8229600" cy="2133600"/>
          </a:xfrm>
        </p:spPr>
        <p:txBody>
          <a:bodyPr/>
          <a:lstStyle/>
          <a:p>
            <a:pPr>
              <a:buFontTx/>
              <a:buNone/>
            </a:pPr>
            <a:r>
              <a:rPr lang="nb-NO" altLang="nb-NO" dirty="0"/>
              <a:t>	</a:t>
            </a:r>
            <a:r>
              <a:rPr lang="nb-NO" altLang="nb-NO" sz="3600" dirty="0"/>
              <a:t>Det er svært enkelt å inngå kompromiss på andres vegne. </a:t>
            </a:r>
            <a:r>
              <a:rPr lang="nb-NO" altLang="nb-NO" dirty="0"/>
              <a:t>						</a:t>
            </a:r>
            <a:endParaRPr lang="nb-NO" altLang="nb-NO" sz="2000" i="1" dirty="0"/>
          </a:p>
        </p:txBody>
      </p:sp>
      <p:sp>
        <p:nvSpPr>
          <p:cNvPr id="4" name="Text Box 7"/>
          <p:cNvSpPr txBox="1">
            <a:spLocks noChangeArrowheads="1"/>
          </p:cNvSpPr>
          <p:nvPr/>
        </p:nvSpPr>
        <p:spPr bwMode="auto">
          <a:xfrm>
            <a:off x="1479554" y="2244071"/>
            <a:ext cx="985900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nb-NO" altLang="nb-NO" sz="2800" dirty="0">
                <a:latin typeface="Calibri" panose="020F0502020204030204" pitchFamily="34" charset="0"/>
              </a:rPr>
              <a:t>Kompromisser vil medføre at det er noen som blir utestengt eller får et dårligere tilbud. </a:t>
            </a:r>
          </a:p>
          <a:p>
            <a:pPr eaLnBrk="1" hangingPunct="1">
              <a:spcBef>
                <a:spcPct val="50000"/>
              </a:spcBef>
            </a:pPr>
            <a:r>
              <a:rPr lang="nb-NO" altLang="nb-NO" sz="2800" dirty="0">
                <a:latin typeface="Calibri" panose="020F0502020204030204" pitchFamily="34" charset="0"/>
              </a:rPr>
              <a:t>  - ofte de samme personene</a:t>
            </a:r>
          </a:p>
          <a:p>
            <a:pPr eaLnBrk="1" hangingPunct="1">
              <a:spcBef>
                <a:spcPct val="50000"/>
              </a:spcBef>
            </a:pPr>
            <a:endParaRPr lang="nb-NO" altLang="nb-NO" sz="2800" dirty="0">
              <a:latin typeface="Calibri" panose="020F0502020204030204" pitchFamily="34" charset="0"/>
            </a:endParaRPr>
          </a:p>
          <a:p>
            <a:pPr eaLnBrk="1" hangingPunct="1">
              <a:spcBef>
                <a:spcPct val="50000"/>
              </a:spcBef>
            </a:pPr>
            <a:r>
              <a:rPr lang="nb-NO" altLang="nb-NO" sz="2800" dirty="0">
                <a:latin typeface="Calibri" panose="020F0502020204030204" pitchFamily="34" charset="0"/>
              </a:rPr>
              <a:t>Kompromiss = innrømmelse av at egne råd ikke er så viktig</a:t>
            </a:r>
          </a:p>
          <a:p>
            <a:pPr eaLnBrk="1" hangingPunct="1">
              <a:spcBef>
                <a:spcPct val="50000"/>
              </a:spcBef>
            </a:pPr>
            <a:endParaRPr lang="nb-NO" altLang="nb-NO" sz="2800" dirty="0">
              <a:latin typeface="Calibri" panose="020F0502020204030204" pitchFamily="34" charset="0"/>
            </a:endParaRPr>
          </a:p>
        </p:txBody>
      </p:sp>
    </p:spTree>
    <p:extLst>
      <p:ext uri="{BB962C8B-B14F-4D97-AF65-F5344CB8AC3E}">
        <p14:creationId xmlns:p14="http://schemas.microsoft.com/office/powerpoint/2010/main" val="2347657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79" y="160065"/>
            <a:ext cx="10517131" cy="1533104"/>
          </a:xfrm>
        </p:spPr>
        <p:txBody>
          <a:bodyPr vert="horz" lIns="91440" tIns="45720" rIns="91440" bIns="45720" rtlCol="0" anchor="b">
            <a:normAutofit/>
          </a:bodyPr>
          <a:lstStyle/>
          <a:p>
            <a:r>
              <a:rPr lang="nb-NO" sz="4000" dirty="0">
                <a:latin typeface="Avenir Heavy" panose="02000503020000020003"/>
              </a:rPr>
              <a:t>H</a:t>
            </a:r>
            <a:r>
              <a:rPr lang="nb-NO" sz="4000" kern="1200" dirty="0">
                <a:solidFill>
                  <a:schemeClr val="tx1"/>
                </a:solidFill>
                <a:latin typeface="Avenir Heavy" panose="02000503020000020003"/>
              </a:rPr>
              <a:t>va er viktig når det gjelder universell utforming?</a:t>
            </a:r>
            <a:br>
              <a:rPr lang="nb-NO" sz="3600" kern="1200" dirty="0">
                <a:solidFill>
                  <a:schemeClr val="tx1"/>
                </a:solidFill>
                <a:latin typeface="Avenir Heavy" panose="02000503020000020003"/>
              </a:rPr>
            </a:br>
            <a:endParaRPr lang="nb-NO" sz="3600" kern="1200" dirty="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359789" y="1459832"/>
            <a:ext cx="7089882" cy="5238103"/>
          </a:xfrm>
        </p:spPr>
        <p:txBody>
          <a:bodyPr vert="horz" lIns="91440" tIns="45720" rIns="91440" bIns="45720" rtlCol="0" anchor="t">
            <a:normAutofit/>
          </a:bodyPr>
          <a:lstStyle/>
          <a:p>
            <a:pPr marL="342900" indent="-342900">
              <a:buFont typeface="Arial" panose="020B0604020202020204" pitchFamily="34" charset="0"/>
              <a:buChar char="•"/>
            </a:pPr>
            <a:r>
              <a:rPr lang="nb-NO" sz="2400">
                <a:latin typeface="Avenir Heavy" panose="02000503020000020003"/>
              </a:rPr>
              <a:t>Universell utforming er nødvendig for noen, men bra   for alle! </a:t>
            </a:r>
          </a:p>
          <a:p>
            <a:pPr marL="342900" indent="-342900">
              <a:buFont typeface="Arial" panose="020B0604020202020204" pitchFamily="34" charset="0"/>
              <a:buChar char="•"/>
            </a:pPr>
            <a:r>
              <a:rPr lang="nb-NO" sz="2400">
                <a:latin typeface="Avenir Heavy" panose="02000503020000020003"/>
              </a:rPr>
              <a:t>Interesseorganisasjonene jobber for et samfunn der mennesker som lever med funksjonshemning og kronisk sykdom har like muligheter til å delta på alle områder i samfunnet.</a:t>
            </a:r>
          </a:p>
          <a:p>
            <a:pPr marL="342900" indent="-342900">
              <a:buFont typeface="Arial" panose="020B0604020202020204" pitchFamily="34" charset="0"/>
              <a:buChar char="•"/>
            </a:pPr>
            <a:r>
              <a:rPr lang="nb-NO" sz="2400">
                <a:latin typeface="Avenir Heavy" panose="02000503020000020003"/>
              </a:rPr>
              <a:t>En viktig forutsetning for at vi lykkes med dette er at Norge blir universelt utformet i så stor grad som mulig så raskt som mulig.</a:t>
            </a:r>
          </a:p>
          <a:p>
            <a:pPr marL="342900" indent="-342900">
              <a:buFont typeface="Arial" panose="020B0604020202020204" pitchFamily="34" charset="0"/>
              <a:buChar char="•"/>
            </a:pPr>
            <a:r>
              <a:rPr lang="nb-NO" sz="2400">
                <a:latin typeface="Avenir Heavy" panose="02000503020000020003"/>
              </a:rPr>
              <a:t>Vår konklusjon: Det går for sakte og mye gjenstår! </a:t>
            </a:r>
          </a:p>
          <a:p>
            <a:pPr marL="342900" indent="-342900">
              <a:buFont typeface="Arial" panose="020B0604020202020204" pitchFamily="34" charset="0"/>
              <a:buChar char="•"/>
            </a:pPr>
            <a:r>
              <a:rPr lang="nb-NO" sz="2400">
                <a:latin typeface="Avenir Heavy" panose="02000503020000020003"/>
              </a:rPr>
              <a:t>Her spiller kommunale råd en viktig rolle!</a:t>
            </a:r>
            <a:endParaRPr lang="en-US" sz="1700"/>
          </a:p>
        </p:txBody>
      </p:sp>
      <p:pic>
        <p:nvPicPr>
          <p:cNvPr id="7" name="Plassholder for bilde 6">
            <a:extLst>
              <a:ext uri="{FF2B5EF4-FFF2-40B4-BE49-F238E27FC236}">
                <a16:creationId xmlns:a16="http://schemas.microsoft.com/office/drawing/2014/main" id="{3DB8D3E0-9AAC-5F1C-9630-0476B4EFB9BC}"/>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t="11433" r="-1" b="5274"/>
          <a:stretch/>
        </p:blipFill>
        <p:spPr>
          <a:xfrm>
            <a:off x="7959656" y="1858488"/>
            <a:ext cx="4113591" cy="3332077"/>
          </a:xfrm>
          <a:prstGeom prst="rect">
            <a:avLst/>
          </a:prstGeom>
          <a:noFill/>
        </p:spPr>
      </p:pic>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9789" y="640080"/>
            <a:ext cx="566977" cy="573074"/>
          </a:xfrm>
          <a:prstGeom prst="rect">
            <a:avLst/>
          </a:prstGeom>
        </p:spPr>
      </p:pic>
    </p:spTree>
    <p:extLst>
      <p:ext uri="{BB962C8B-B14F-4D97-AF65-F5344CB8AC3E}">
        <p14:creationId xmlns:p14="http://schemas.microsoft.com/office/powerpoint/2010/main" val="9122468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66F828-21E9-A7D0-D6F8-E06E0FB47E2D}"/>
              </a:ext>
            </a:extLst>
          </p:cNvPr>
          <p:cNvSpPr>
            <a:spLocks noGrp="1"/>
          </p:cNvSpPr>
          <p:nvPr>
            <p:ph type="ctrTitle"/>
          </p:nvPr>
        </p:nvSpPr>
        <p:spPr>
          <a:xfrm>
            <a:off x="275915" y="363109"/>
            <a:ext cx="3992700" cy="3392965"/>
          </a:xfrm>
        </p:spPr>
        <p:txBody>
          <a:bodyPr>
            <a:normAutofit fontScale="90000"/>
          </a:bodyPr>
          <a:lstStyle/>
          <a:p>
            <a:pPr algn="l"/>
            <a:r>
              <a:rPr lang="nb-NO" sz="4400" dirty="0">
                <a:hlinkClick r:id="rId2"/>
              </a:rPr>
              <a:t>Miljødirektoratet</a:t>
            </a:r>
            <a:r>
              <a:rPr lang="nb-NO" sz="4400" dirty="0"/>
              <a:t>:</a:t>
            </a:r>
            <a:br>
              <a:rPr lang="nb-NO" sz="4400" dirty="0"/>
            </a:br>
            <a:br>
              <a:rPr lang="nb-NO" sz="4400" dirty="0"/>
            </a:br>
            <a:r>
              <a:rPr lang="nb-NO" sz="1800" dirty="0">
                <a:solidFill>
                  <a:srgbClr val="222222"/>
                </a:solidFill>
                <a:effectLst/>
                <a:latin typeface="SofiaPro-Light"/>
                <a:ea typeface="Calibri" panose="020F0502020204030204" pitchFamily="34" charset="0"/>
              </a:rPr>
              <a:t>Forbud mot bruk av kjøretøy medfører ikke at ferdsel til fots, sykkel, ridning og lignende ferdselsformer er forbudt. Bommer må derfor ikke sperre for denne type aktivitet. For ikke å hindre allmennhetens ferdselsrett på veien er ofte det mest praktiske å legge en sti på utsiden av bommen som ikke er kjørbar med motorkjøretøy. Stien på utsiden må være bred nok til å passere med rullestol. </a:t>
            </a:r>
            <a:br>
              <a:rPr lang="nb-NO" sz="1800" dirty="0">
                <a:effectLst/>
                <a:latin typeface="Calibri" panose="020F0502020204030204" pitchFamily="34" charset="0"/>
                <a:ea typeface="Calibri" panose="020F0502020204030204" pitchFamily="34" charset="0"/>
              </a:rPr>
            </a:br>
            <a:endParaRPr lang="nb-NO" sz="4400" dirty="0"/>
          </a:p>
        </p:txBody>
      </p:sp>
      <p:pic>
        <p:nvPicPr>
          <p:cNvPr id="1028" name="Picture 4" descr="Bilde av en veibom som er lett å komme forbi med rullestol på grunn av at en smal gangvei ligger utenfor bommen. Ashuelot Rail Trail - TFMoran.">
            <a:extLst>
              <a:ext uri="{FF2B5EF4-FFF2-40B4-BE49-F238E27FC236}">
                <a16:creationId xmlns:a16="http://schemas.microsoft.com/office/drawing/2014/main" id="{F94A7E11-374F-D891-0F46-9D4152019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753"/>
          <a:stretch/>
        </p:blipFill>
        <p:spPr bwMode="auto">
          <a:xfrm>
            <a:off x="4966446" y="0"/>
            <a:ext cx="7225554" cy="3084747"/>
          </a:xfrm>
          <a:prstGeom prst="rect">
            <a:avLst/>
          </a:prstGeom>
          <a:noFill/>
          <a:extLst>
            <a:ext uri="{909E8E84-426E-40DD-AFC4-6F175D3DCCD1}">
              <a14:hiddenFill xmlns:a14="http://schemas.microsoft.com/office/drawing/2010/main">
                <a:solidFill>
                  <a:srgbClr val="FFFFFF"/>
                </a:solidFill>
              </a14:hiddenFill>
            </a:ext>
          </a:extLst>
        </p:spPr>
      </p:pic>
      <p:sp>
        <p:nvSpPr>
          <p:cNvPr id="3" name="Undertittel 2">
            <a:extLst>
              <a:ext uri="{FF2B5EF4-FFF2-40B4-BE49-F238E27FC236}">
                <a16:creationId xmlns:a16="http://schemas.microsoft.com/office/drawing/2014/main" id="{AF404307-05E2-9588-991A-27BEDB4834C2}"/>
              </a:ext>
            </a:extLst>
          </p:cNvPr>
          <p:cNvSpPr>
            <a:spLocks noGrp="1"/>
          </p:cNvSpPr>
          <p:nvPr>
            <p:ph type="subTitle" idx="1"/>
          </p:nvPr>
        </p:nvSpPr>
        <p:spPr>
          <a:xfrm>
            <a:off x="275915" y="3908612"/>
            <a:ext cx="4143685" cy="2259106"/>
          </a:xfrm>
        </p:spPr>
        <p:txBody>
          <a:bodyPr>
            <a:normAutofit fontScale="70000" lnSpcReduction="20000"/>
          </a:bodyPr>
          <a:lstStyle/>
          <a:p>
            <a:pPr algn="l"/>
            <a:r>
              <a:rPr lang="nb-NO"/>
              <a:t>Sperrer veibommen for utøvelse av allemannsretter og dette enkelt kunne vært unngått, kan bommen etter en konkret vurdering bli å betrakte som et ulovlig stengsel jf. friluftslovens § 13. Låser som sperrer allmennhetens ferdselsrett etter friluftsloven kan etter en konkret vurdering fjernes med hjemmel i friluftslovens § 40. Kommunen har et hovedansvar for at ulovlige stengsler blir fjernet</a:t>
            </a:r>
          </a:p>
        </p:txBody>
      </p:sp>
      <p:pic>
        <p:nvPicPr>
          <p:cNvPr id="1026" name="Picture 2" descr="Bilde av veibom som ikke er mulig å komme forbi med rullestol. Vägbommar &amp; Bommar | Demex AB">
            <a:extLst>
              <a:ext uri="{FF2B5EF4-FFF2-40B4-BE49-F238E27FC236}">
                <a16:creationId xmlns:a16="http://schemas.microsoft.com/office/drawing/2014/main" id="{EE126C65-B328-BF57-59EF-1566545E7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105" r="-3" b="16778"/>
          <a:stretch/>
        </p:blipFill>
        <p:spPr bwMode="auto">
          <a:xfrm>
            <a:off x="4931334" y="3594846"/>
            <a:ext cx="7287559" cy="326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3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Bilde av lekeplass med barkunderlag.">
            <a:extLst>
              <a:ext uri="{FF2B5EF4-FFF2-40B4-BE49-F238E27FC236}">
                <a16:creationId xmlns:a16="http://schemas.microsoft.com/office/drawing/2014/main" id="{B5C457F9-BABC-CE74-4615-D3961953CBB1}"/>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4032884"/>
            <a:ext cx="5760720" cy="2597785"/>
          </a:xfrm>
          <a:prstGeom prst="rect">
            <a:avLst/>
          </a:prstGeom>
        </p:spPr>
      </p:pic>
      <p:pic>
        <p:nvPicPr>
          <p:cNvPr id="5" name="Bilde 4" descr="Et bilde med cellulose-flis.">
            <a:extLst>
              <a:ext uri="{FF2B5EF4-FFF2-40B4-BE49-F238E27FC236}">
                <a16:creationId xmlns:a16="http://schemas.microsoft.com/office/drawing/2014/main" id="{34FA30BF-DA64-BC8D-79F0-6E36818F44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840" y="24765"/>
            <a:ext cx="5760720" cy="2592070"/>
          </a:xfrm>
          <a:prstGeom prst="rect">
            <a:avLst/>
          </a:prstGeom>
        </p:spPr>
      </p:pic>
      <p:pic>
        <p:nvPicPr>
          <p:cNvPr id="1026" name="ymail_attachmentIde4f7742d-ff5d-49bb-9f77-f3c0de4aacc2" descr="Bilde av bark.">
            <a:extLst>
              <a:ext uri="{FF2B5EF4-FFF2-40B4-BE49-F238E27FC236}">
                <a16:creationId xmlns:a16="http://schemas.microsoft.com/office/drawing/2014/main" id="{D5F54B40-5C1D-9530-AE20-A1E8A949A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3112"/>
            <a:ext cx="4437728" cy="790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ssholder for innhold 2">
            <a:extLst>
              <a:ext uri="{FF2B5EF4-FFF2-40B4-BE49-F238E27FC236}">
                <a16:creationId xmlns:a16="http://schemas.microsoft.com/office/drawing/2014/main" id="{657E1AFF-4DD0-85D2-384B-4D2860DD9B8A}"/>
              </a:ext>
            </a:extLst>
          </p:cNvPr>
          <p:cNvSpPr>
            <a:spLocks noGrp="1"/>
          </p:cNvSpPr>
          <p:nvPr>
            <p:ph idx="1"/>
          </p:nvPr>
        </p:nvSpPr>
        <p:spPr>
          <a:xfrm>
            <a:off x="3302000" y="1181100"/>
            <a:ext cx="4262582" cy="3552189"/>
          </a:xfrm>
          <a:solidFill>
            <a:schemeClr val="bg1"/>
          </a:solidFill>
          <a:ln w="47625">
            <a:solidFill>
              <a:schemeClr val="tx1"/>
            </a:solidFill>
          </a:ln>
        </p:spPr>
        <p:txBody>
          <a:bodyPr>
            <a:normAutofit fontScale="92500" lnSpcReduction="10000"/>
          </a:bodyPr>
          <a:lstStyle/>
          <a:p>
            <a:pPr marL="0" indent="0">
              <a:buNone/>
            </a:pPr>
            <a:br>
              <a:rPr lang="nb-NO"/>
            </a:br>
            <a:r>
              <a:rPr lang="nb-NO"/>
              <a:t>Cellulose-flis er bedre enn bark og sand som alternativ til gummiunderlag. </a:t>
            </a:r>
          </a:p>
          <a:p>
            <a:pPr marL="0" indent="0">
              <a:buNone/>
            </a:pPr>
            <a:br>
              <a:rPr lang="nb-NO"/>
            </a:br>
            <a:r>
              <a:rPr lang="nb-NO"/>
              <a:t>Bark vil forvitre fortere til jord. Den består av lange, tynne fibre som ikke har samme bæreevne som Cellulose.</a:t>
            </a:r>
          </a:p>
        </p:txBody>
      </p:sp>
    </p:spTree>
    <p:extLst>
      <p:ext uri="{BB962C8B-B14F-4D97-AF65-F5344CB8AC3E}">
        <p14:creationId xmlns:p14="http://schemas.microsoft.com/office/powerpoint/2010/main" val="2638893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 av tregulv under et lekeapparat. Under tregulvet er der støtdempere.">
            <a:extLst>
              <a:ext uri="{FF2B5EF4-FFF2-40B4-BE49-F238E27FC236}">
                <a16:creationId xmlns:a16="http://schemas.microsoft.com/office/drawing/2014/main" id="{4EFF4A74-0105-6177-ED1F-DE158683C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18" y="0"/>
            <a:ext cx="9753600" cy="6124575"/>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FA9B995B-1D0F-92A0-F8A5-A03308FE497F}"/>
              </a:ext>
            </a:extLst>
          </p:cNvPr>
          <p:cNvSpPr>
            <a:spLocks noGrp="1"/>
          </p:cNvSpPr>
          <p:nvPr>
            <p:ph type="title"/>
          </p:nvPr>
        </p:nvSpPr>
        <p:spPr>
          <a:xfrm>
            <a:off x="-4482" y="5864972"/>
            <a:ext cx="10515600" cy="1325563"/>
          </a:xfrm>
        </p:spPr>
        <p:txBody>
          <a:bodyPr/>
          <a:lstStyle/>
          <a:p>
            <a:r>
              <a:rPr lang="nb-NO" sz="1800" u="sng" dirty="0">
                <a:solidFill>
                  <a:srgbClr val="1155CD"/>
                </a:solidFill>
                <a:effectLst/>
                <a:latin typeface="ArialMT"/>
                <a:ea typeface="Calibri" panose="020F0502020204030204" pitchFamily="34" charset="0"/>
                <a:cs typeface="Calibri" panose="020F0502020204030204" pitchFamily="34" charset="0"/>
                <a:hlinkClick r:id="rId3"/>
              </a:rPr>
              <a:t>www.shockdeck.com</a:t>
            </a:r>
            <a:endParaRPr lang="nb-NO" dirty="0"/>
          </a:p>
        </p:txBody>
      </p:sp>
    </p:spTree>
    <p:extLst>
      <p:ext uri="{BB962C8B-B14F-4D97-AF65-F5344CB8AC3E}">
        <p14:creationId xmlns:p14="http://schemas.microsoft.com/office/powerpoint/2010/main" val="1606245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CA5FA93E-8910-0856-0172-22EFE03D0180}"/>
              </a:ext>
            </a:extLst>
          </p:cNvPr>
          <p:cNvSpPr txBox="1"/>
          <p:nvPr/>
        </p:nvSpPr>
        <p:spPr>
          <a:xfrm>
            <a:off x="713509" y="415636"/>
            <a:ext cx="10972800" cy="1077218"/>
          </a:xfrm>
          <a:prstGeom prst="rect">
            <a:avLst/>
          </a:prstGeom>
          <a:noFill/>
        </p:spPr>
        <p:txBody>
          <a:bodyPr wrap="square" rtlCol="0">
            <a:spAutoFit/>
          </a:bodyPr>
          <a:lstStyle/>
          <a:p>
            <a:r>
              <a:rPr lang="nb-NO" sz="2800" b="1"/>
              <a:t>Stellebord for voksne</a:t>
            </a:r>
          </a:p>
          <a:p>
            <a:endParaRPr lang="nb-NO"/>
          </a:p>
          <a:p>
            <a:r>
              <a:rPr lang="nb-NO"/>
              <a:t>Ikke omtalt i lov, forskrift eller temaveiledere</a:t>
            </a:r>
          </a:p>
        </p:txBody>
      </p:sp>
      <p:pic>
        <p:nvPicPr>
          <p:cNvPr id="4" name="Bilde 3" descr="Bilde av stellebord stort nok for voksne som henger på vegg.">
            <a:extLst>
              <a:ext uri="{FF2B5EF4-FFF2-40B4-BE49-F238E27FC236}">
                <a16:creationId xmlns:a16="http://schemas.microsoft.com/office/drawing/2014/main" id="{058D9129-22ED-26FD-2093-90D9A6B92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109"/>
            <a:ext cx="6377796" cy="3587510"/>
          </a:xfrm>
          <a:prstGeom prst="rect">
            <a:avLst/>
          </a:prstGeom>
        </p:spPr>
      </p:pic>
      <p:pic>
        <p:nvPicPr>
          <p:cNvPr id="6" name="Bilde 5" descr="Bilde av bad med nedslått stort stellebord.">
            <a:extLst>
              <a:ext uri="{FF2B5EF4-FFF2-40B4-BE49-F238E27FC236}">
                <a16:creationId xmlns:a16="http://schemas.microsoft.com/office/drawing/2014/main" id="{9107807E-0E5F-A0D7-658C-8155BF18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026" y="3519576"/>
            <a:ext cx="5934974" cy="3338423"/>
          </a:xfrm>
          <a:prstGeom prst="rect">
            <a:avLst/>
          </a:prstGeom>
        </p:spPr>
      </p:pic>
    </p:spTree>
    <p:extLst>
      <p:ext uri="{BB962C8B-B14F-4D97-AF65-F5344CB8AC3E}">
        <p14:creationId xmlns:p14="http://schemas.microsoft.com/office/powerpoint/2010/main" val="2760699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63901B-7FF4-C31F-B032-79EAC3D4D654}"/>
              </a:ext>
            </a:extLst>
          </p:cNvPr>
          <p:cNvSpPr>
            <a:spLocks noGrp="1"/>
          </p:cNvSpPr>
          <p:nvPr>
            <p:ph type="title" idx="4294967295"/>
          </p:nvPr>
        </p:nvSpPr>
        <p:spPr>
          <a:xfrm>
            <a:off x="5369638" y="163430"/>
            <a:ext cx="6490087" cy="1325563"/>
          </a:xfrm>
        </p:spPr>
        <p:txBody>
          <a:bodyPr>
            <a:normAutofit/>
          </a:bodyPr>
          <a:lstStyle/>
          <a:p>
            <a:pPr lvl="0">
              <a:lnSpc>
                <a:spcPct val="100000"/>
              </a:lnSpc>
              <a:spcBef>
                <a:spcPts val="0"/>
              </a:spcBef>
            </a:pPr>
            <a:r>
              <a:rPr lang="nb-NO" sz="4000" b="1" dirty="0">
                <a:solidFill>
                  <a:prstClr val="black"/>
                </a:solidFill>
                <a:latin typeface="Avenir Medium" panose="02000503020000020003" pitchFamily="2" charset="0"/>
                <a:ea typeface="+mn-ea"/>
                <a:cs typeface="+mn-cs"/>
              </a:rPr>
              <a:t>Klagerett</a:t>
            </a:r>
          </a:p>
        </p:txBody>
      </p:sp>
      <p:sp>
        <p:nvSpPr>
          <p:cNvPr id="5" name="Tittel 1">
            <a:extLst>
              <a:ext uri="{FF2B5EF4-FFF2-40B4-BE49-F238E27FC236}">
                <a16:creationId xmlns:a16="http://schemas.microsoft.com/office/drawing/2014/main" id="{E27A1F2F-7EB1-CB59-6606-87A9C14C7833}"/>
              </a:ext>
            </a:extLst>
          </p:cNvPr>
          <p:cNvSpPr txBox="1">
            <a:spLocks/>
          </p:cNvSpPr>
          <p:nvPr/>
        </p:nvSpPr>
        <p:spPr>
          <a:xfrm>
            <a:off x="5312979" y="1119935"/>
            <a:ext cx="6603404" cy="466334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400">
              <a:solidFill>
                <a:schemeClr val="tx2">
                  <a:lumMod val="60000"/>
                  <a:lumOff val="40000"/>
                </a:schemeClr>
              </a:solidFill>
              <a:effectLst/>
              <a:latin typeface="Avenir Book" panose="02000503020000020003" pitchFamily="2" charset="0"/>
            </a:endParaRPr>
          </a:p>
          <a:p>
            <a:pPr>
              <a:lnSpc>
                <a:spcPct val="150000"/>
              </a:lnSpc>
            </a:pPr>
            <a:endParaRPr lang="nb-NO" sz="2800">
              <a:effectLst/>
              <a:latin typeface="Avenir Heavy"/>
            </a:endParaRPr>
          </a:p>
          <a:p>
            <a:pPr marL="0" indent="0">
              <a:buNone/>
            </a:pPr>
            <a:r>
              <a:rPr lang="nb-NO" sz="2800">
                <a:latin typeface="Avenir Heavy"/>
              </a:rPr>
              <a:t>Funksjonshemmedes organisasjoner har klagerett på enkeltvedtak som angår vårt formål, som f.eks. unntak eller dispensasjon fra UU</a:t>
            </a:r>
          </a:p>
          <a:p>
            <a:pPr marL="0" indent="0">
              <a:buNone/>
            </a:pPr>
            <a:r>
              <a:rPr lang="nb-NO" sz="2800">
                <a:latin typeface="Avenir Heavy"/>
              </a:rPr>
              <a:t>Kommunalt råd har ikke klagemulighet, men kan gi råd om hvorvidt det skal gis unntak eller dispensasjon.</a:t>
            </a:r>
          </a:p>
          <a:p>
            <a:pPr marL="0" indent="0">
              <a:buNone/>
            </a:pPr>
            <a:endParaRPr lang="nb-NO" sz="2800">
              <a:latin typeface="Avenir Heavy"/>
            </a:endParaRPr>
          </a:p>
          <a:p>
            <a:pPr marL="0" indent="0">
              <a:buNone/>
            </a:pPr>
            <a:r>
              <a:rPr lang="nb-NO" sz="2800">
                <a:latin typeface="Avenir Heavy"/>
              </a:rPr>
              <a:t>Klagefrist på tre uker er kort og ofte umulig å bli oppmerksom på. Kommunen kan vedta at alle søknader om unntak eller dispensasjon skal sendes rådet for uttalelse og at vedtak sendes relevante organisasjoner til orientering. </a:t>
            </a:r>
          </a:p>
          <a:p>
            <a:endParaRPr lang="nb-NO" sz="1400">
              <a:effectLst/>
              <a:latin typeface="Lato" panose="020F0502020204030203" pitchFamily="34" charset="77"/>
            </a:endParaRPr>
          </a:p>
          <a:p>
            <a:endParaRPr lang="nb-NO" sz="36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12" name="Bilde 11">
            <a:extLst>
              <a:ext uri="{FF2B5EF4-FFF2-40B4-BE49-F238E27FC236}">
                <a16:creationId xmlns:a16="http://schemas.microsoft.com/office/drawing/2014/main" id="{B5635FF6-12E9-BAE3-DF17-869BF0FF14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pic>
        <p:nvPicPr>
          <p:cNvPr id="15" name="Bilde 14" descr="Et bilde av ung kvinne med armprotese som skriver på en PC.">
            <a:extLst>
              <a:ext uri="{FF2B5EF4-FFF2-40B4-BE49-F238E27FC236}">
                <a16:creationId xmlns:a16="http://schemas.microsoft.com/office/drawing/2014/main" id="{BAA26B64-8EE6-CC01-2C64-45B10FFB6499}"/>
              </a:ext>
            </a:extLst>
          </p:cNvPr>
          <p:cNvPicPr>
            <a:picLocks noChangeAspect="1"/>
          </p:cNvPicPr>
          <p:nvPr/>
        </p:nvPicPr>
        <p:blipFill>
          <a:blip r:embed="rId4"/>
          <a:stretch>
            <a:fillRect/>
          </a:stretch>
        </p:blipFill>
        <p:spPr>
          <a:xfrm>
            <a:off x="580084" y="756066"/>
            <a:ext cx="4266127" cy="5371553"/>
          </a:xfrm>
          <a:prstGeom prst="rect">
            <a:avLst/>
          </a:prstGeom>
        </p:spPr>
      </p:pic>
      <p:sp>
        <p:nvSpPr>
          <p:cNvPr id="3" name="Ellipse 2">
            <a:extLst>
              <a:ext uri="{FF2B5EF4-FFF2-40B4-BE49-F238E27FC236}">
                <a16:creationId xmlns:a16="http://schemas.microsoft.com/office/drawing/2014/main" id="{D6934464-0057-8279-ED44-ABE394D07749}"/>
              </a:ext>
              <a:ext uri="{C183D7F6-B498-43B3-948B-1728B52AA6E4}">
                <adec:decorative xmlns:adec="http://schemas.microsoft.com/office/drawing/2017/decorative" val="1"/>
              </a:ext>
            </a:extLst>
          </p:cNvPr>
          <p:cNvSpPr/>
          <p:nvPr/>
        </p:nvSpPr>
        <p:spPr>
          <a:xfrm>
            <a:off x="10082328" y="4989443"/>
            <a:ext cx="1834055" cy="1750344"/>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sz="1600"/>
          </a:p>
        </p:txBody>
      </p:sp>
    </p:spTree>
    <p:extLst>
      <p:ext uri="{BB962C8B-B14F-4D97-AF65-F5344CB8AC3E}">
        <p14:creationId xmlns:p14="http://schemas.microsoft.com/office/powerpoint/2010/main" val="36012796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7397D9-B235-9EF5-EEC5-DEEDC4FE1342}"/>
              </a:ext>
            </a:extLst>
          </p:cNvPr>
          <p:cNvSpPr>
            <a:spLocks noGrp="1"/>
          </p:cNvSpPr>
          <p:nvPr>
            <p:ph type="title"/>
          </p:nvPr>
        </p:nvSpPr>
        <p:spPr/>
        <p:txBody>
          <a:bodyPr/>
          <a:lstStyle/>
          <a:p>
            <a:r>
              <a:rPr lang="nb-NO" dirty="0"/>
              <a:t>Det fremgår av dispensasjonsbestemmelsen </a:t>
            </a:r>
            <a:br>
              <a:rPr lang="nb-NO" dirty="0"/>
            </a:br>
            <a:r>
              <a:rPr lang="nb-NO" dirty="0"/>
              <a:t>§ 19-2 at:</a:t>
            </a:r>
          </a:p>
        </p:txBody>
      </p:sp>
      <p:sp>
        <p:nvSpPr>
          <p:cNvPr id="4" name="TekstSylinder 3">
            <a:extLst>
              <a:ext uri="{FF2B5EF4-FFF2-40B4-BE49-F238E27FC236}">
                <a16:creationId xmlns:a16="http://schemas.microsoft.com/office/drawing/2014/main" id="{172BDE3A-620D-37B7-460F-390B3DE0646C}"/>
              </a:ext>
            </a:extLst>
          </p:cNvPr>
          <p:cNvSpPr txBox="1"/>
          <p:nvPr/>
        </p:nvSpPr>
        <p:spPr>
          <a:xfrm>
            <a:off x="736601" y="1943894"/>
            <a:ext cx="9575800" cy="3693319"/>
          </a:xfrm>
          <a:prstGeom prst="rect">
            <a:avLst/>
          </a:prstGeom>
          <a:noFill/>
        </p:spPr>
        <p:txBody>
          <a:bodyPr wrap="square" rtlCol="0">
            <a:spAutoFit/>
          </a:bodyPr>
          <a:lstStyle/>
          <a:p>
            <a:pPr algn="l"/>
            <a:r>
              <a:rPr lang="nb-NO" sz="2400" b="0" i="0">
                <a:solidFill>
                  <a:srgbClr val="333333"/>
                </a:solidFill>
                <a:effectLst/>
                <a:latin typeface="Helvetica Neue"/>
              </a:rPr>
              <a:t>Dispensasjon kan ikke gis dersom hensynene bak bestemmelsen det dispenseres fra, hensynene i lovens formålsbestemmelse eller nasjonale eller regionale interesser, blir vesentlig tilsidesatt. Fordelene ved å gi dispensasjon skal være klart større enn ulempene.</a:t>
            </a:r>
          </a:p>
          <a:p>
            <a:pPr algn="l"/>
            <a:endParaRPr lang="nb-NO" sz="2400" b="0" i="0">
              <a:solidFill>
                <a:srgbClr val="333333"/>
              </a:solidFill>
              <a:effectLst/>
              <a:latin typeface="Helvetica Neue"/>
            </a:endParaRPr>
          </a:p>
          <a:p>
            <a:pPr algn="l"/>
            <a:r>
              <a:rPr lang="nb-NO" sz="2400" b="0" i="0">
                <a:solidFill>
                  <a:srgbClr val="333333"/>
                </a:solidFill>
                <a:effectLst/>
                <a:latin typeface="Helvetica Neue"/>
              </a:rPr>
              <a:t>Ved dispensasjon fra loven og forskriften til loven skal det legges særlig vekt på dispensasjonens konsekvenser for helse, miljø, jordvern, sikkerhet og tilgjengelighet.</a:t>
            </a:r>
          </a:p>
          <a:p>
            <a:endParaRPr lang="nb-NO"/>
          </a:p>
        </p:txBody>
      </p:sp>
    </p:spTree>
    <p:extLst>
      <p:ext uri="{BB962C8B-B14F-4D97-AF65-F5344CB8AC3E}">
        <p14:creationId xmlns:p14="http://schemas.microsoft.com/office/powerpoint/2010/main" val="39902771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1F867EF-309B-BFB8-D1C5-3FB5C5890C98}"/>
              </a:ext>
            </a:extLst>
          </p:cNvPr>
          <p:cNvSpPr>
            <a:spLocks noGrp="1"/>
          </p:cNvSpPr>
          <p:nvPr>
            <p:ph idx="1"/>
          </p:nvPr>
        </p:nvSpPr>
        <p:spPr>
          <a:xfrm>
            <a:off x="577725" y="785719"/>
            <a:ext cx="10803467" cy="4351338"/>
          </a:xfrm>
        </p:spPr>
        <p:txBody>
          <a:bodyPr/>
          <a:lstStyle/>
          <a:p>
            <a:pPr marL="0" indent="0">
              <a:buNone/>
            </a:pPr>
            <a:r>
              <a:rPr lang="nb-NO" dirty="0">
                <a:latin typeface="Avenir Heavy"/>
              </a:rPr>
              <a:t>Klage sendes kommunen og avgjøres av bygningsrådet</a:t>
            </a:r>
          </a:p>
          <a:p>
            <a:pPr marL="0" indent="0">
              <a:buNone/>
            </a:pPr>
            <a:r>
              <a:rPr lang="nb-NO" dirty="0">
                <a:latin typeface="Avenir Heavy"/>
              </a:rPr>
              <a:t>	Dersom kommunen avviser klagen sendes denne Statsforvalteren.</a:t>
            </a:r>
          </a:p>
          <a:p>
            <a:pPr marL="0" indent="0">
              <a:buNone/>
            </a:pPr>
            <a:r>
              <a:rPr lang="nb-NO" dirty="0">
                <a:latin typeface="Avenir Heavy"/>
              </a:rPr>
              <a:t>	Mulighet for å sende inn flere opplysninger direkte til </a:t>
            </a:r>
          </a:p>
          <a:p>
            <a:pPr marL="0" indent="0">
              <a:buNone/>
            </a:pPr>
            <a:endParaRPr lang="nb-NO" dirty="0">
              <a:latin typeface="Avenir Heavy"/>
            </a:endParaRPr>
          </a:p>
          <a:p>
            <a:pPr marL="0" indent="0">
              <a:buNone/>
            </a:pPr>
            <a:endParaRPr lang="nb-NO" dirty="0">
              <a:latin typeface="Avenir Heavy"/>
            </a:endParaRPr>
          </a:p>
          <a:p>
            <a:pPr marL="0" indent="0">
              <a:buNone/>
            </a:pPr>
            <a:r>
              <a:rPr lang="nb-NO" altLang="nb-NO" sz="2800" dirty="0">
                <a:latin typeface="Avenir Heavy"/>
              </a:rPr>
              <a:t>Vedtaket i dispensasjonssaken skal begrunnes og det er krav om særskilt begrunnelse dersom politikerne går i mot administrasjonens innstilling</a:t>
            </a:r>
          </a:p>
          <a:p>
            <a:pPr marL="0" indent="0">
              <a:buNone/>
            </a:pPr>
            <a:endParaRPr lang="nb-NO" altLang="nb-NO" sz="2800" dirty="0">
              <a:latin typeface="Avenir Heavy"/>
            </a:endParaRPr>
          </a:p>
          <a:p>
            <a:pPr marL="0" indent="0">
              <a:buNone/>
            </a:pPr>
            <a:endParaRPr lang="nb-NO" dirty="0"/>
          </a:p>
        </p:txBody>
      </p:sp>
    </p:spTree>
    <p:extLst>
      <p:ext uri="{BB962C8B-B14F-4D97-AF65-F5344CB8AC3E}">
        <p14:creationId xmlns:p14="http://schemas.microsoft.com/office/powerpoint/2010/main" val="35232581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7C246D-8AEB-212A-D67F-A384B82458DF}"/>
              </a:ext>
            </a:extLst>
          </p:cNvPr>
          <p:cNvSpPr>
            <a:spLocks noGrp="1"/>
          </p:cNvSpPr>
          <p:nvPr>
            <p:ph type="title"/>
          </p:nvPr>
        </p:nvSpPr>
        <p:spPr/>
        <p:txBody>
          <a:bodyPr/>
          <a:lstStyle/>
          <a:p>
            <a:r>
              <a:rPr lang="nb-NO" dirty="0"/>
              <a:t>Eksisterende byggverk</a:t>
            </a:r>
          </a:p>
        </p:txBody>
      </p:sp>
      <p:sp>
        <p:nvSpPr>
          <p:cNvPr id="3" name="Plassholder for innhold 2">
            <a:extLst>
              <a:ext uri="{FF2B5EF4-FFF2-40B4-BE49-F238E27FC236}">
                <a16:creationId xmlns:a16="http://schemas.microsoft.com/office/drawing/2014/main" id="{B1589EC6-655D-58FC-9C75-039246D5508C}"/>
              </a:ext>
            </a:extLst>
          </p:cNvPr>
          <p:cNvSpPr>
            <a:spLocks noGrp="1"/>
          </p:cNvSpPr>
          <p:nvPr>
            <p:ph idx="1"/>
          </p:nvPr>
        </p:nvSpPr>
        <p:spPr>
          <a:xfrm>
            <a:off x="713509" y="1690688"/>
            <a:ext cx="10515600" cy="4351338"/>
          </a:xfrm>
        </p:spPr>
        <p:txBody>
          <a:bodyPr>
            <a:normAutofit fontScale="92500"/>
          </a:bodyPr>
          <a:lstStyle/>
          <a:p>
            <a:r>
              <a:rPr lang="nb-NO"/>
              <a:t>§ 31-4. Kommunens adgang til å gi helt eller delvis unntak fra krav</a:t>
            </a:r>
          </a:p>
          <a:p>
            <a:pPr marL="0" indent="0">
              <a:buNone/>
            </a:pPr>
            <a:r>
              <a:rPr lang="nb-NO"/>
              <a:t>Ved tiltak etter § 20-1 på eksisterende byggverk kan kommunen gi helt eller delvis unntak fra tekniske krav, dersom det vurderes som forsvarlig ut fra sikkerhet, helse og miljø. Ved vurderingen skal kommunen legge vekt på følgende:</a:t>
            </a:r>
          </a:p>
          <a:p>
            <a:endParaRPr lang="nb-NO"/>
          </a:p>
          <a:p>
            <a:r>
              <a:rPr lang="nb-NO"/>
              <a:t>a.	byggverkets alder, formell vernestatus, type, formål, plassering,        	varigheten av tiltaket og nåværende tekniske tilstand</a:t>
            </a:r>
          </a:p>
          <a:p>
            <a:r>
              <a:rPr lang="nb-NO"/>
              <a:t>b.	forhold som kan redusere negative konsekvenser ved at det gis unntak</a:t>
            </a:r>
          </a:p>
          <a:p>
            <a:r>
              <a:rPr lang="nb-NO"/>
              <a:t>c.	fordeler som oppnås med tiltaket.</a:t>
            </a:r>
          </a:p>
        </p:txBody>
      </p:sp>
    </p:spTree>
    <p:extLst>
      <p:ext uri="{BB962C8B-B14F-4D97-AF65-F5344CB8AC3E}">
        <p14:creationId xmlns:p14="http://schemas.microsoft.com/office/powerpoint/2010/main" val="37840785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5186856" y="502276"/>
            <a:ext cx="6571556" cy="3046988"/>
          </a:xfrm>
          <a:prstGeom prst="rect">
            <a:avLst/>
          </a:prstGeom>
          <a:noFill/>
        </p:spPr>
        <p:txBody>
          <a:bodyPr wrap="square" rtlCol="0">
            <a:spAutoFit/>
          </a:bodyPr>
          <a:lstStyle/>
          <a:p>
            <a:r>
              <a:rPr lang="nb-NO" sz="2400" b="1">
                <a:latin typeface="Avenir Heavy"/>
              </a:rPr>
              <a:t>Klagesak til LDO i 2010</a:t>
            </a:r>
            <a:br>
              <a:rPr lang="nb-NO" sz="2400">
                <a:latin typeface="Avenir Heavy"/>
              </a:rPr>
            </a:br>
            <a:r>
              <a:rPr lang="nb-NO" sz="2400">
                <a:latin typeface="Avenir Heavy"/>
              </a:rPr>
              <a:t>«Ombudet konkluderte med at heisen ikke er en universelt utformet løsning så lenge det er nødvendig å be om bistand via intercomanlegget for å få tilgang til heisen. I uttalelsen viser ombudet til tidligere saker som fastslår at det er et grunnleggende prinsipp for universell utforming at alle skal få tilgang uten særskilt hjelp fra andre.»</a:t>
            </a:r>
          </a:p>
        </p:txBody>
      </p:sp>
      <p:sp>
        <p:nvSpPr>
          <p:cNvPr id="5" name="TekstSylinder 4"/>
          <p:cNvSpPr txBox="1"/>
          <p:nvPr/>
        </p:nvSpPr>
        <p:spPr>
          <a:xfrm>
            <a:off x="724303" y="3799267"/>
            <a:ext cx="10196982" cy="2954655"/>
          </a:xfrm>
          <a:prstGeom prst="rect">
            <a:avLst/>
          </a:prstGeom>
          <a:noFill/>
        </p:spPr>
        <p:txBody>
          <a:bodyPr wrap="square" rtlCol="0">
            <a:spAutoFit/>
          </a:bodyPr>
          <a:lstStyle/>
          <a:p>
            <a:r>
              <a:rPr lang="nb-NO" sz="2400" b="1" dirty="0"/>
              <a:t>Trøndelag fylkeskommune brev til alle videregående skoler: </a:t>
            </a:r>
            <a:br>
              <a:rPr lang="nb-NO" sz="2400" dirty="0"/>
            </a:br>
            <a:r>
              <a:rPr lang="nb-NO" sz="2400" dirty="0"/>
              <a:t>«Krav i diskrimineringsloven  medfører at personer med ulike bevegelseshemninger som krever bruk av heis, skal likestilles med personer som kan bevege seg fritt i trapper. Dette gjelder også besøkende. </a:t>
            </a:r>
          </a:p>
          <a:p>
            <a:r>
              <a:rPr lang="nb-NO" sz="2400" dirty="0"/>
              <a:t> </a:t>
            </a:r>
          </a:p>
          <a:p>
            <a:r>
              <a:rPr lang="nb-NO" sz="2400" dirty="0"/>
              <a:t>Utfra lovens krav , vedtak i rådet for likestilling av funksjonshemmede, må enkelte skolers praksis med bruk av lukkede heiser opphøre.»</a:t>
            </a:r>
          </a:p>
          <a:p>
            <a:endParaRPr lang="nb-NO" dirty="0"/>
          </a:p>
        </p:txBody>
      </p:sp>
      <p:pic>
        <p:nvPicPr>
          <p:cNvPr id="4" name="Picture 3" descr="Bilde av heis, der det står at heisnøkkel fåes i resepsjon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4303" y="282575"/>
            <a:ext cx="4235450" cy="2816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56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DD41AA-A545-E0BB-3E8E-EE11A6ED814C}"/>
              </a:ext>
            </a:extLst>
          </p:cNvPr>
          <p:cNvSpPr>
            <a:spLocks noGrp="1"/>
          </p:cNvSpPr>
          <p:nvPr>
            <p:ph type="title" idx="4294967295"/>
          </p:nvPr>
        </p:nvSpPr>
        <p:spPr>
          <a:xfrm>
            <a:off x="160421" y="46626"/>
            <a:ext cx="10515600" cy="1325563"/>
          </a:xfrm>
        </p:spPr>
        <p:txBody>
          <a:bodyPr/>
          <a:lstStyle/>
          <a:p>
            <a:pPr lvl="0">
              <a:lnSpc>
                <a:spcPct val="100000"/>
              </a:lnSpc>
              <a:spcBef>
                <a:spcPts val="0"/>
              </a:spcBef>
            </a:pPr>
            <a:r>
              <a:rPr lang="nb-NO" sz="4800" b="1" dirty="0">
                <a:solidFill>
                  <a:srgbClr val="6198B0"/>
                </a:solidFill>
                <a:latin typeface="Avenir Black" panose="02000503020000020003" pitchFamily="2" charset="0"/>
                <a:ea typeface="+mn-ea"/>
                <a:cs typeface="+mn-cs"/>
                <a:hlinkClick r:id="rId3"/>
              </a:rPr>
              <a:t>Bruk Gode råd-siden</a:t>
            </a:r>
            <a:endParaRPr lang="nb-NO" sz="4800" b="1" dirty="0">
              <a:solidFill>
                <a:srgbClr val="6198B0"/>
              </a:solidFill>
              <a:latin typeface="Avenir Black" panose="02000503020000020003" pitchFamily="2" charset="0"/>
              <a:ea typeface="+mn-ea"/>
              <a:cs typeface="+mn-cs"/>
            </a:endParaRPr>
          </a:p>
        </p:txBody>
      </p:sp>
      <p:sp>
        <p:nvSpPr>
          <p:cNvPr id="4" name="TekstSylinder 3">
            <a:extLst>
              <a:ext uri="{FF2B5EF4-FFF2-40B4-BE49-F238E27FC236}">
                <a16:creationId xmlns:a16="http://schemas.microsoft.com/office/drawing/2014/main" id="{D8793E6F-8270-B91A-9038-0F97A2175B54}"/>
              </a:ext>
            </a:extLst>
          </p:cNvPr>
          <p:cNvSpPr txBox="1"/>
          <p:nvPr/>
        </p:nvSpPr>
        <p:spPr>
          <a:xfrm>
            <a:off x="160421" y="1444169"/>
            <a:ext cx="11281940" cy="5078313"/>
          </a:xfrm>
          <a:prstGeom prst="rect">
            <a:avLst/>
          </a:prstGeom>
          <a:noFill/>
        </p:spPr>
        <p:txBody>
          <a:bodyPr wrap="square" lIns="91440" tIns="45720" rIns="91440" bIns="45720" anchor="t">
            <a:spAutoFit/>
          </a:bodyPr>
          <a:lstStyle/>
          <a:p>
            <a:pPr algn="l"/>
            <a:r>
              <a:rPr lang="nb-NO" sz="3600" i="0" dirty="0">
                <a:solidFill>
                  <a:srgbClr val="1E1E1E"/>
                </a:solidFill>
                <a:effectLst/>
                <a:latin typeface="Avenir Heavy"/>
              </a:rPr>
              <a:t>1. Grunnleggende om rådet</a:t>
            </a:r>
          </a:p>
          <a:p>
            <a:pPr algn="l"/>
            <a:r>
              <a:rPr lang="nb-NO" sz="3600" i="0" dirty="0">
                <a:solidFill>
                  <a:srgbClr val="1E1E1E"/>
                </a:solidFill>
                <a:effectLst/>
                <a:latin typeface="Avenir Heavy"/>
              </a:rPr>
              <a:t>2. Arenaen og regelverket</a:t>
            </a:r>
          </a:p>
          <a:p>
            <a:pPr algn="l"/>
            <a:r>
              <a:rPr lang="nb-NO" sz="3600" i="0" dirty="0">
                <a:solidFill>
                  <a:srgbClr val="1E1E1E"/>
                </a:solidFill>
                <a:effectLst/>
                <a:latin typeface="Avenir Heavy"/>
              </a:rPr>
              <a:t>3. Arbeidet i rådet</a:t>
            </a:r>
          </a:p>
          <a:p>
            <a:pPr algn="l"/>
            <a:r>
              <a:rPr lang="nb-NO" sz="3600" i="0" dirty="0">
                <a:solidFill>
                  <a:srgbClr val="1E1E1E"/>
                </a:solidFill>
                <a:effectLst/>
                <a:latin typeface="Avenir Heavy"/>
              </a:rPr>
              <a:t>4. Samarbeidet, rådgivningen og nettverket</a:t>
            </a:r>
          </a:p>
          <a:p>
            <a:pPr algn="l"/>
            <a:r>
              <a:rPr lang="nb-NO" sz="3600" i="0" dirty="0">
                <a:solidFill>
                  <a:srgbClr val="1E1E1E"/>
                </a:solidFill>
                <a:effectLst/>
                <a:latin typeface="Avenir Heavy"/>
              </a:rPr>
              <a:t>5. Rettigheter og plikter </a:t>
            </a:r>
          </a:p>
          <a:p>
            <a:pPr algn="l"/>
            <a:r>
              <a:rPr lang="nb-NO" sz="3600" dirty="0">
                <a:solidFill>
                  <a:srgbClr val="1E1E1E"/>
                </a:solidFill>
                <a:latin typeface="Avenir Heavy"/>
              </a:rPr>
              <a:t>     </a:t>
            </a:r>
            <a:r>
              <a:rPr lang="nb-NO" sz="3600" i="0" dirty="0">
                <a:solidFill>
                  <a:srgbClr val="1E1E1E"/>
                </a:solidFill>
                <a:effectLst/>
                <a:latin typeface="Avenir Heavy"/>
              </a:rPr>
              <a:t>- hvordan finne fram og hvor få hjelp?</a:t>
            </a:r>
          </a:p>
          <a:p>
            <a:pPr algn="l"/>
            <a:r>
              <a:rPr lang="nb-NO" sz="3600" i="0" dirty="0">
                <a:solidFill>
                  <a:srgbClr val="1E1E1E"/>
                </a:solidFill>
                <a:effectLst/>
                <a:latin typeface="Avenir Heavy"/>
              </a:rPr>
              <a:t>6. Aktuelle tema i kommunale råd</a:t>
            </a:r>
          </a:p>
          <a:p>
            <a:pPr algn="l"/>
            <a:r>
              <a:rPr lang="nb-NO" sz="3600" i="0" dirty="0">
                <a:solidFill>
                  <a:srgbClr val="1E1E1E"/>
                </a:solidFill>
                <a:effectLst/>
                <a:latin typeface="Avenir Heavy"/>
              </a:rPr>
              <a:t>7. Aktuelle tema i fylkeskommunale råd</a:t>
            </a:r>
          </a:p>
          <a:p>
            <a:endParaRPr lang="nb-NO" sz="3600" dirty="0">
              <a:solidFill>
                <a:srgbClr val="1E1E1E"/>
              </a:solidFill>
              <a:latin typeface="Avenir Heavy"/>
            </a:endParaRPr>
          </a:p>
        </p:txBody>
      </p:sp>
      <p:pic>
        <p:nvPicPr>
          <p:cNvPr id="20" name="Bilde 19">
            <a:extLst>
              <a:ext uri="{FF2B5EF4-FFF2-40B4-BE49-F238E27FC236}">
                <a16:creationId xmlns:a16="http://schemas.microsoft.com/office/drawing/2014/main" id="{569AB4C7-C048-422A-6A06-2BE9498D0341}"/>
              </a:ext>
              <a:ext uri="{C183D7F6-B498-43B3-948B-1728B52AA6E4}">
                <adec:decorative xmlns:adec="http://schemas.microsoft.com/office/drawing/2017/decorative" val="1"/>
              </a:ext>
            </a:extLst>
          </p:cNvPr>
          <p:cNvPicPr>
            <a:picLocks noChangeAspect="1"/>
          </p:cNvPicPr>
          <p:nvPr/>
        </p:nvPicPr>
        <p:blipFill rotWithShape="1">
          <a:blip r:embed="rId4"/>
          <a:srcRect l="72867"/>
          <a:stretch/>
        </p:blipFill>
        <p:spPr>
          <a:xfrm>
            <a:off x="9861452" y="1692233"/>
            <a:ext cx="2330548" cy="4831494"/>
          </a:xfrm>
          <a:prstGeom prst="rect">
            <a:avLst/>
          </a:prstGeom>
        </p:spPr>
      </p:pic>
    </p:spTree>
    <p:extLst>
      <p:ext uri="{BB962C8B-B14F-4D97-AF65-F5344CB8AC3E}">
        <p14:creationId xmlns:p14="http://schemas.microsoft.com/office/powerpoint/2010/main" val="261920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ED95A3-BA1E-E17C-F6B4-2366A4FC63F5}"/>
              </a:ext>
            </a:extLst>
          </p:cNvPr>
          <p:cNvSpPr>
            <a:spLocks noGrp="1"/>
          </p:cNvSpPr>
          <p:nvPr>
            <p:ph type="title" idx="4294967295"/>
          </p:nvPr>
        </p:nvSpPr>
        <p:spPr>
          <a:xfrm>
            <a:off x="5107790" y="-189292"/>
            <a:ext cx="6118765" cy="1325563"/>
          </a:xfrm>
        </p:spPr>
        <p:txBody>
          <a:bodyPr>
            <a:noAutofit/>
          </a:bodyPr>
          <a:lstStyle/>
          <a:p>
            <a:pPr lvl="0">
              <a:lnSpc>
                <a:spcPct val="100000"/>
              </a:lnSpc>
              <a:spcBef>
                <a:spcPts val="0"/>
              </a:spcBef>
            </a:pPr>
            <a:r>
              <a:rPr lang="nb-NO" sz="4800" dirty="0">
                <a:solidFill>
                  <a:prstClr val="black"/>
                </a:solidFill>
                <a:latin typeface="Avenir Medium" panose="02000503020000020003" pitchFamily="2" charset="0"/>
                <a:ea typeface="+mn-ea"/>
                <a:cs typeface="+mn-cs"/>
              </a:rPr>
              <a:t>Rolleforståelse</a:t>
            </a:r>
          </a:p>
        </p:txBody>
      </p:sp>
      <p:sp>
        <p:nvSpPr>
          <p:cNvPr id="5" name="Tittel 1">
            <a:extLst>
              <a:ext uri="{FF2B5EF4-FFF2-40B4-BE49-F238E27FC236}">
                <a16:creationId xmlns:a16="http://schemas.microsoft.com/office/drawing/2014/main" id="{F467FF58-74B4-143A-1452-D413528D4795}"/>
              </a:ext>
            </a:extLst>
          </p:cNvPr>
          <p:cNvSpPr txBox="1">
            <a:spLocks/>
          </p:cNvSpPr>
          <p:nvPr/>
        </p:nvSpPr>
        <p:spPr>
          <a:xfrm>
            <a:off x="5098717" y="978705"/>
            <a:ext cx="6946138" cy="5747916"/>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400" dirty="0">
              <a:solidFill>
                <a:schemeClr val="tx2">
                  <a:lumMod val="60000"/>
                  <a:lumOff val="40000"/>
                </a:schemeClr>
              </a:solidFill>
              <a:latin typeface="Avenir Book" panose="02000503020000020003" pitchFamily="2" charset="0"/>
            </a:endParaRPr>
          </a:p>
          <a:p>
            <a:pPr>
              <a:lnSpc>
                <a:spcPct val="150000"/>
              </a:lnSpc>
            </a:pPr>
            <a:r>
              <a:rPr lang="nb-NO" sz="7400" dirty="0">
                <a:solidFill>
                  <a:schemeClr val="tx2">
                    <a:lumMod val="60000"/>
                    <a:lumOff val="40000"/>
                  </a:schemeClr>
                </a:solidFill>
                <a:latin typeface="Avenir Book" panose="02000503020000020003" pitchFamily="2" charset="0"/>
              </a:rPr>
              <a:t>•</a:t>
            </a:r>
            <a:r>
              <a:rPr lang="nb-NO" sz="7400" dirty="0">
                <a:latin typeface="Avenir Book" panose="02000503020000020003" pitchFamily="2" charset="0"/>
              </a:rPr>
              <a:t> </a:t>
            </a:r>
            <a:r>
              <a:rPr lang="nb-NO" sz="7400" dirty="0">
                <a:latin typeface="Avenir Heavy"/>
                <a:cs typeface="Arial" panose="020B0604020202020204" pitchFamily="34" charset="0"/>
              </a:rPr>
              <a:t>Rådsmedlemmene har ikke ansvaret for at  </a:t>
            </a:r>
          </a:p>
          <a:p>
            <a:pPr>
              <a:lnSpc>
                <a:spcPct val="150000"/>
              </a:lnSpc>
            </a:pPr>
            <a:r>
              <a:rPr lang="nb-NO" sz="7400" dirty="0">
                <a:latin typeface="Avenir Heavy"/>
                <a:cs typeface="Arial" panose="020B0604020202020204" pitchFamily="34" charset="0"/>
              </a:rPr>
              <a:t>  løsningen skal bli universelt utformet. </a:t>
            </a:r>
          </a:p>
          <a:p>
            <a:pPr>
              <a:lnSpc>
                <a:spcPct val="150000"/>
              </a:lnSpc>
            </a:pPr>
            <a:endParaRPr lang="nb-NO" sz="6000" dirty="0">
              <a:latin typeface="Avenir Heavy"/>
              <a:cs typeface="Arial" panose="020B0604020202020204" pitchFamily="34" charset="0"/>
            </a:endParaRPr>
          </a:p>
          <a:p>
            <a:pPr>
              <a:lnSpc>
                <a:spcPct val="150000"/>
              </a:lnSpc>
            </a:pPr>
            <a:r>
              <a:rPr lang="nb-NO" sz="6000" dirty="0">
                <a:solidFill>
                  <a:schemeClr val="tx2">
                    <a:lumMod val="60000"/>
                    <a:lumOff val="40000"/>
                  </a:schemeClr>
                </a:solidFill>
                <a:latin typeface="Avenir Heavy"/>
                <a:cs typeface="Arial" panose="020B0604020202020204" pitchFamily="34" charset="0"/>
              </a:rPr>
              <a:t>•</a:t>
            </a:r>
            <a:r>
              <a:rPr lang="nb-NO" sz="6000" dirty="0">
                <a:latin typeface="Avenir Heavy"/>
                <a:cs typeface="Arial" panose="020B0604020202020204" pitchFamily="34" charset="0"/>
              </a:rPr>
              <a:t> </a:t>
            </a:r>
            <a:r>
              <a:rPr lang="nb-NO" sz="7400" dirty="0">
                <a:latin typeface="Avenir Heavy"/>
                <a:cs typeface="Arial" panose="020B0604020202020204" pitchFamily="34" charset="0"/>
              </a:rPr>
              <a:t>Vi må ikke ha alle løsningene. De må finnes og </a:t>
            </a:r>
          </a:p>
          <a:p>
            <a:pPr>
              <a:lnSpc>
                <a:spcPct val="150000"/>
              </a:lnSpc>
            </a:pPr>
            <a:r>
              <a:rPr lang="nb-NO" sz="7400" dirty="0">
                <a:latin typeface="Avenir Heavy"/>
                <a:cs typeface="Arial" panose="020B0604020202020204" pitchFamily="34" charset="0"/>
              </a:rPr>
              <a:t>   utvikles av flere aktører. Vi må synliggjøre  </a:t>
            </a:r>
          </a:p>
          <a:p>
            <a:pPr>
              <a:lnSpc>
                <a:spcPct val="150000"/>
              </a:lnSpc>
            </a:pPr>
            <a:r>
              <a:rPr lang="nb-NO" sz="7400" dirty="0">
                <a:latin typeface="Avenir Heavy"/>
                <a:cs typeface="Arial" panose="020B0604020202020204" pitchFamily="34" charset="0"/>
              </a:rPr>
              <a:t>   behovene</a:t>
            </a:r>
          </a:p>
          <a:p>
            <a:pPr>
              <a:lnSpc>
                <a:spcPct val="150000"/>
              </a:lnSpc>
            </a:pPr>
            <a:endParaRPr lang="nb-NO" sz="7400" dirty="0">
              <a:latin typeface="Avenir Heavy"/>
              <a:cs typeface="Arial" panose="020B0604020202020204" pitchFamily="34" charset="0"/>
            </a:endParaRPr>
          </a:p>
          <a:p>
            <a:pPr>
              <a:lnSpc>
                <a:spcPct val="150000"/>
              </a:lnSpc>
            </a:pPr>
            <a:r>
              <a:rPr lang="nb-NO" sz="7400" dirty="0">
                <a:solidFill>
                  <a:schemeClr val="tx2">
                    <a:lumMod val="60000"/>
                    <a:lumOff val="40000"/>
                  </a:schemeClr>
                </a:solidFill>
                <a:latin typeface="Avenir Heavy"/>
                <a:cs typeface="Arial" panose="020B0604020202020204" pitchFamily="34" charset="0"/>
              </a:rPr>
              <a:t>•</a:t>
            </a:r>
            <a:r>
              <a:rPr lang="nb-NO" sz="7400" dirty="0">
                <a:latin typeface="Avenir Heavy"/>
                <a:cs typeface="Arial" panose="020B0604020202020204" pitchFamily="34" charset="0"/>
              </a:rPr>
              <a:t> Gode arbeidsbetingelser: Respekt for vår rolle, god dialog, tidlig inn, reell medvirkning. </a:t>
            </a:r>
          </a:p>
          <a:p>
            <a:pPr>
              <a:lnSpc>
                <a:spcPct val="150000"/>
              </a:lnSpc>
            </a:pPr>
            <a:endParaRPr lang="nb-NO" sz="6000" dirty="0">
              <a:latin typeface="Avenir Heavy"/>
              <a:cs typeface="Arial" panose="020B0604020202020204" pitchFamily="34" charset="0"/>
            </a:endParaRPr>
          </a:p>
          <a:p>
            <a:pPr>
              <a:lnSpc>
                <a:spcPct val="150000"/>
              </a:lnSpc>
            </a:pPr>
            <a:r>
              <a:rPr lang="nb-NO" sz="6000" dirty="0">
                <a:solidFill>
                  <a:schemeClr val="tx2">
                    <a:lumMod val="60000"/>
                    <a:lumOff val="40000"/>
                  </a:schemeClr>
                </a:solidFill>
                <a:latin typeface="Avenir Heavy"/>
                <a:cs typeface="Arial" panose="020B0604020202020204" pitchFamily="34" charset="0"/>
              </a:rPr>
              <a:t>•</a:t>
            </a:r>
            <a:r>
              <a:rPr lang="nb-NO" sz="6000" dirty="0">
                <a:latin typeface="Avenir Heavy"/>
                <a:cs typeface="Arial" panose="020B0604020202020204" pitchFamily="34" charset="0"/>
              </a:rPr>
              <a:t> </a:t>
            </a:r>
            <a:r>
              <a:rPr lang="nb-NO" sz="7400" dirty="0">
                <a:latin typeface="Avenir Heavy"/>
                <a:cs typeface="Arial" panose="020B0604020202020204" pitchFamily="34" charset="0"/>
              </a:rPr>
              <a:t>Viktig å huske på alle gruppene vi representerer</a:t>
            </a:r>
            <a:r>
              <a:rPr lang="nb-NO" sz="6000" dirty="0">
                <a:latin typeface="Arial" panose="020B0604020202020204" pitchFamily="34" charset="0"/>
                <a:cs typeface="Arial" panose="020B0604020202020204" pitchFamily="34" charset="0"/>
              </a:rPr>
              <a:t>. </a:t>
            </a:r>
            <a:endParaRPr lang="nb-NO" sz="2800" dirty="0">
              <a:effectLst/>
              <a:latin typeface="Arial" panose="020B0604020202020204" pitchFamily="34" charset="0"/>
              <a:cs typeface="Arial" panose="020B0604020202020204" pitchFamily="34" charset="0"/>
            </a:endParaRPr>
          </a:p>
          <a:p>
            <a:endParaRPr lang="nb-NO" sz="3600" dirty="0">
              <a:effectLst/>
              <a:latin typeface="Avenir Book" panose="02000503020000020003" pitchFamily="2" charset="0"/>
            </a:endParaRPr>
          </a:p>
          <a:p>
            <a:endParaRPr lang="nb-NO" sz="3600" dirty="0">
              <a:latin typeface="Avenir Medium" panose="02000503020000020003" pitchFamily="2" charset="0"/>
            </a:endParaRPr>
          </a:p>
          <a:p>
            <a:endParaRPr lang="nb-NO" sz="3600" dirty="0">
              <a:latin typeface="Avenir Medium" panose="02000503020000020003" pitchFamily="2" charset="0"/>
            </a:endParaRPr>
          </a:p>
        </p:txBody>
      </p:sp>
      <p:pic>
        <p:nvPicPr>
          <p:cNvPr id="6" name="Bilde 5">
            <a:extLst>
              <a:ext uri="{FF2B5EF4-FFF2-40B4-BE49-F238E27FC236}">
                <a16:creationId xmlns:a16="http://schemas.microsoft.com/office/drawing/2014/main" id="{868366FE-DE7A-FB6C-70AB-A632671E22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2" name="Bilde 1">
            <a:extLst>
              <a:ext uri="{FF2B5EF4-FFF2-40B4-BE49-F238E27FC236}">
                <a16:creationId xmlns:a16="http://schemas.microsoft.com/office/drawing/2014/main" id="{B63EFF83-AB82-591C-139B-D320954611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4846212" cy="6858000"/>
          </a:xfrm>
          <a:prstGeom prst="rect">
            <a:avLst/>
          </a:prstGeom>
        </p:spPr>
      </p:pic>
      <p:pic>
        <p:nvPicPr>
          <p:cNvPr id="9" name="Bilde 8">
            <a:extLst>
              <a:ext uri="{FF2B5EF4-FFF2-40B4-BE49-F238E27FC236}">
                <a16:creationId xmlns:a16="http://schemas.microsoft.com/office/drawing/2014/main" id="{837A9243-B19A-C738-FC54-E241A97B88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9158" y="730380"/>
            <a:ext cx="4266126" cy="5371552"/>
          </a:xfrm>
          <a:prstGeom prst="rect">
            <a:avLst/>
          </a:prstGeom>
        </p:spPr>
      </p:pic>
    </p:spTree>
    <p:extLst>
      <p:ext uri="{BB962C8B-B14F-4D97-AF65-F5344CB8AC3E}">
        <p14:creationId xmlns:p14="http://schemas.microsoft.com/office/powerpoint/2010/main" val="348106425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9D2C99A77BBC040B8EAF9D89CFF9BB7" ma:contentTypeVersion="8" ma:contentTypeDescription="Opprett et nytt dokument." ma:contentTypeScope="" ma:versionID="ecebabb11ab61d90f09896198ad64772">
  <xsd:schema xmlns:xsd="http://www.w3.org/2001/XMLSchema" xmlns:xs="http://www.w3.org/2001/XMLSchema" xmlns:p="http://schemas.microsoft.com/office/2006/metadata/properties" xmlns:ns2="775b7f91-b4f2-4ceb-b7f3-f6bcf03383fa" targetNamespace="http://schemas.microsoft.com/office/2006/metadata/properties" ma:root="true" ma:fieldsID="8250f46a04406e191de17fa2f8c1d17c" ns2:_="">
    <xsd:import namespace="775b7f91-b4f2-4ceb-b7f3-f6bcf03383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5b7f91-b4f2-4ceb-b7f3-f6bcf03383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34F5DF-CF70-4244-9A99-7AA27084B5E3}">
  <ds:schemaRefs>
    <ds:schemaRef ds:uri="775b7f91-b4f2-4ceb-b7f3-f6bcf03383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3AED20-BF1E-4000-9A22-394CE672B975}">
  <ds:schemaRefs>
    <ds:schemaRef ds:uri="http://schemas.microsoft.com/office/infopath/2007/PartnerControls"/>
    <ds:schemaRef ds:uri="http://schemas.microsoft.com/office/2006/documentManagement/types"/>
    <ds:schemaRef ds:uri="http://schemas.microsoft.com/office/2006/metadata/properties"/>
    <ds:schemaRef ds:uri="775b7f91-b4f2-4ceb-b7f3-f6bcf03383fa"/>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customXml/itemProps3.xml><?xml version="1.0" encoding="utf-8"?>
<ds:datastoreItem xmlns:ds="http://schemas.openxmlformats.org/officeDocument/2006/customXml" ds:itemID="{03EE3159-CD52-421D-A72A-7AAB8D0EA9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204</TotalTime>
  <Words>5816</Words>
  <Application>Microsoft Office PowerPoint</Application>
  <PresentationFormat>Widescreen</PresentationFormat>
  <Paragraphs>638</Paragraphs>
  <Slides>89</Slides>
  <Notes>51</Notes>
  <HiddenSlides>0</HiddenSlides>
  <MMClips>0</MMClips>
  <ScaleCrop>false</ScaleCrop>
  <HeadingPairs>
    <vt:vector size="6" baseType="variant">
      <vt:variant>
        <vt:lpstr>Brukte skrifter</vt:lpstr>
      </vt:variant>
      <vt:variant>
        <vt:i4>19</vt:i4>
      </vt:variant>
      <vt:variant>
        <vt:lpstr>Tema</vt:lpstr>
      </vt:variant>
      <vt:variant>
        <vt:i4>1</vt:i4>
      </vt:variant>
      <vt:variant>
        <vt:lpstr>Lysbildetitler</vt:lpstr>
      </vt:variant>
      <vt:variant>
        <vt:i4>89</vt:i4>
      </vt:variant>
    </vt:vector>
  </HeadingPairs>
  <TitlesOfParts>
    <vt:vector size="109" baseType="lpstr">
      <vt:lpstr>Arial</vt:lpstr>
      <vt:lpstr>ArialMT</vt:lpstr>
      <vt:lpstr>Avenir</vt:lpstr>
      <vt:lpstr>Avenir Black</vt:lpstr>
      <vt:lpstr>Avenir Book</vt:lpstr>
      <vt:lpstr>Avenir Heavy</vt:lpstr>
      <vt:lpstr>Avenir Medium</vt:lpstr>
      <vt:lpstr>Avenir Next LT Pro</vt:lpstr>
      <vt:lpstr>Calibri</vt:lpstr>
      <vt:lpstr>Calibri Light</vt:lpstr>
      <vt:lpstr>Georgia</vt:lpstr>
      <vt:lpstr>Helvetica Neue</vt:lpstr>
      <vt:lpstr>Lato</vt:lpstr>
      <vt:lpstr>Open Sans</vt:lpstr>
      <vt:lpstr>PPMori</vt:lpstr>
      <vt:lpstr>SofiaPro-Light</vt:lpstr>
      <vt:lpstr>Symbol</vt:lpstr>
      <vt:lpstr>Times New Roman</vt:lpstr>
      <vt:lpstr>Verdana</vt:lpstr>
      <vt:lpstr>Office-tema</vt:lpstr>
      <vt:lpstr>    Gode råd  – kunnskap for likestilling </vt:lpstr>
      <vt:lpstr>Gode råd – kunnskap for likestilling</vt:lpstr>
      <vt:lpstr>Kapittel 6.2 og 7.2 Universell utforming</vt:lpstr>
      <vt:lpstr>Om universell utforming </vt:lpstr>
      <vt:lpstr>Universell utforming (Uu) -et eget fagfelt som er stort og omfattende </vt:lpstr>
      <vt:lpstr>Universell utforming - definisjon</vt:lpstr>
      <vt:lpstr>Tilgjengelighet og tilrettelegging</vt:lpstr>
      <vt:lpstr>Hva er viktig når det gjelder universell utforming? </vt:lpstr>
      <vt:lpstr>Rolleforståelse</vt:lpstr>
      <vt:lpstr>Universell utforming - hva er status?</vt:lpstr>
      <vt:lpstr>Universell utforming - Hva er status?</vt:lpstr>
      <vt:lpstr>  Status på byggområdet </vt:lpstr>
      <vt:lpstr>Status på byggområdet </vt:lpstr>
      <vt:lpstr>Bevegelse</vt:lpstr>
      <vt:lpstr>Bevegelse - mulige barrierer</vt:lpstr>
      <vt:lpstr>Bevegelse - mulige barrierer forts.</vt:lpstr>
      <vt:lpstr>PowerPoint-presentasjon</vt:lpstr>
      <vt:lpstr>Hva betyr universell utforming for kognitive funksjonsvariasjoner</vt:lpstr>
      <vt:lpstr>Forenkling av informasjon</vt:lpstr>
      <vt:lpstr>Struktur og forutsigbarhet</vt:lpstr>
      <vt:lpstr>Bruk av teknologi</vt:lpstr>
      <vt:lpstr>Sanseinntrykk og miljøkontroll</vt:lpstr>
      <vt:lpstr>Tilpasset sosial interaksjon</vt:lpstr>
      <vt:lpstr>Fleksible løsninger og opplæring</vt:lpstr>
      <vt:lpstr>PowerPoint-presentasjon</vt:lpstr>
      <vt:lpstr>Hva ser vi etter når det gjelder universell utforming og svaksynte og blinde?</vt:lpstr>
      <vt:lpstr>Utendørsområdet</vt:lpstr>
      <vt:lpstr>Publikumsbygg og inneområder</vt:lpstr>
      <vt:lpstr>Informasjon</vt:lpstr>
      <vt:lpstr>PowerPoint-presentasjon</vt:lpstr>
      <vt:lpstr>Mennesker med hørselsutfordringer har ofte vansker med kommunikasjon, språklig samhandling og å få med seg informasjon</vt:lpstr>
      <vt:lpstr>PowerPoint-presentasjon</vt:lpstr>
      <vt:lpstr>Et universelt utformet lydmiljø</vt:lpstr>
      <vt:lpstr>God lyd for alle</vt:lpstr>
      <vt:lpstr>TEK 17, teknisk forskrift til plan- og bygningsloven </vt:lpstr>
      <vt:lpstr>Kommuner som fjerner barrierer</vt:lpstr>
      <vt:lpstr>«Nemnda har nå slått fast at manglende teleslynge brøt med regelverket for universell utforming, og har pålagt kommunen å rette opp i manglene.» </vt:lpstr>
      <vt:lpstr>Universelle lydløsninger</vt:lpstr>
      <vt:lpstr>PowerPoint-presentasjon</vt:lpstr>
      <vt:lpstr>Hvordan bruke kommunale planer for å fremme universell utforming?</vt:lpstr>
      <vt:lpstr>PowerPoint-presentasjon</vt:lpstr>
      <vt:lpstr>PowerPoint-presentasjon</vt:lpstr>
      <vt:lpstr>Bruke planverket</vt:lpstr>
      <vt:lpstr>PowerPoint-presentasjon</vt:lpstr>
      <vt:lpstr>PowerPoint-presentasjon</vt:lpstr>
      <vt:lpstr>PowerPoint-presentasjon</vt:lpstr>
      <vt:lpstr>Lillehammer, KPA</vt:lpstr>
      <vt:lpstr>§8-3  (3) Uteoppholdsarealer skal utformes slik at personer ikke utsettes for farer. Følgende skal minst være oppfylt:</vt:lpstr>
      <vt:lpstr>Om planforslag i KPA</vt:lpstr>
      <vt:lpstr>Parkering</vt:lpstr>
      <vt:lpstr>Parkering</vt:lpstr>
      <vt:lpstr>Antall plasser</vt:lpstr>
      <vt:lpstr>Antall plasser</vt:lpstr>
      <vt:lpstr>Kommuneplanens Arealdel </vt:lpstr>
      <vt:lpstr>Parkeringsforskriften § 63. Størrelse, utforming og plassering av plasser</vt:lpstr>
      <vt:lpstr>PowerPoint-presentasjon</vt:lpstr>
      <vt:lpstr>Trondheim kommune parkeringsplan</vt:lpstr>
      <vt:lpstr>Antall HC plasser boligbebyggelse  -  Ny KPA, Trondheim </vt:lpstr>
      <vt:lpstr>Parkering i borettslag og sameier                – du har ikke krav på å få en HC plass</vt:lpstr>
      <vt:lpstr>Tilsyn</vt:lpstr>
      <vt:lpstr>Tilsyn</vt:lpstr>
      <vt:lpstr>PowerPoint-presentasjon</vt:lpstr>
      <vt:lpstr>Oppsummert</vt:lpstr>
      <vt:lpstr>Konkrete tips til rådsarbeidet</vt:lpstr>
      <vt:lpstr>Innkomne spørsmål</vt:lpstr>
      <vt:lpstr>PowerPoint-presentasjon</vt:lpstr>
      <vt:lpstr>PowerPoint-presentasjon</vt:lpstr>
      <vt:lpstr>Rådet må bidra til at kommunen….</vt:lpstr>
      <vt:lpstr>Eksempel på hvordan det ikke skal gjøres</vt:lpstr>
      <vt:lpstr>Kan vernede bygg bli tilgjengelige?</vt:lpstr>
      <vt:lpstr>Ja, vernede bygg kan bli tilgjengelige!</vt:lpstr>
      <vt:lpstr>Akershus slott et unikt prosjekt</vt:lpstr>
      <vt:lpstr>Et forbildeprosjekt</vt:lpstr>
      <vt:lpstr>Riksantikvar – fylkesantikvar – byantikvar </vt:lpstr>
      <vt:lpstr>Fritidsarenaer </vt:lpstr>
      <vt:lpstr>Atlanterhavsveien</vt:lpstr>
      <vt:lpstr>Politikerkontakt</vt:lpstr>
      <vt:lpstr>PowerPoint-presentasjon</vt:lpstr>
      <vt:lpstr>PowerPoint-presentasjon</vt:lpstr>
      <vt:lpstr>Miljødirektoratet:  Forbud mot bruk av kjøretøy medfører ikke at ferdsel til fots, sykkel, ridning og lignende ferdselsformer er forbudt. Bommer må derfor ikke sperre for denne type aktivitet. For ikke å hindre allmennhetens ferdselsrett på veien er ofte det mest praktiske å legge en sti på utsiden av bommen som ikke er kjørbar med motorkjøretøy. Stien på utsiden må være bred nok til å passere med rullestol.  </vt:lpstr>
      <vt:lpstr>PowerPoint-presentasjon</vt:lpstr>
      <vt:lpstr>www.shockdeck.com</vt:lpstr>
      <vt:lpstr>PowerPoint-presentasjon</vt:lpstr>
      <vt:lpstr>Klagerett</vt:lpstr>
      <vt:lpstr>Det fremgår av dispensasjonsbestemmelsen  § 19-2 at:</vt:lpstr>
      <vt:lpstr>PowerPoint-presentasjon</vt:lpstr>
      <vt:lpstr>Eksisterende byggverk</vt:lpstr>
      <vt:lpstr>PowerPoint-presentasjon</vt:lpstr>
      <vt:lpstr>Bruk Gode råd-siden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therese2911@gmail.com</dc:creator>
  <cp:lastModifiedBy>Vigdis Endal</cp:lastModifiedBy>
  <cp:revision>2</cp:revision>
  <cp:lastPrinted>2023-09-04T15:04:34Z</cp:lastPrinted>
  <dcterms:created xsi:type="dcterms:W3CDTF">2023-06-18T10:38:17Z</dcterms:created>
  <dcterms:modified xsi:type="dcterms:W3CDTF">2024-10-02T12:46:39Z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0x01010059D2C99A77BBC040B8EAF9D89CFF9BB7</vt:lpwstr>
  </property>
  <property fmtid="{D5CDD505-2E9C-101B-9397-08002B2CF9AE}" pid="3" name="MediaServiceImageTags">
    <vt:lpwstr/>
  </property>
</Properties>
</file>