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75" r:id="rId5"/>
    <p:sldId id="369" r:id="rId6"/>
    <p:sldId id="532" r:id="rId7"/>
    <p:sldId id="340" r:id="rId8"/>
    <p:sldId id="389" r:id="rId9"/>
    <p:sldId id="533" r:id="rId10"/>
    <p:sldId id="469" r:id="rId11"/>
    <p:sldId id="472" r:id="rId12"/>
    <p:sldId id="471" r:id="rId13"/>
    <p:sldId id="473" r:id="rId14"/>
    <p:sldId id="474" r:id="rId15"/>
    <p:sldId id="475" r:id="rId16"/>
    <p:sldId id="477" r:id="rId17"/>
    <p:sldId id="478" r:id="rId18"/>
    <p:sldId id="479" r:id="rId19"/>
    <p:sldId id="273" r:id="rId20"/>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8A1"/>
    <a:srgbClr val="6198B0"/>
    <a:srgbClr val="91D4D4"/>
    <a:srgbClr val="449185"/>
    <a:srgbClr val="92C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04" autoAdjust="0"/>
  </p:normalViewPr>
  <p:slideViewPr>
    <p:cSldViewPr snapToGrid="0">
      <p:cViewPr varScale="1">
        <p:scale>
          <a:sx n="79" d="100"/>
          <a:sy n="79" d="100"/>
        </p:scale>
        <p:origin x="108"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gdis Endal" userId="982e7d8a-e0d3-4db2-bde8-5e0a9919154c" providerId="ADAL" clId="{AED3A354-437B-4197-A2E3-CD4A8E3FBF09}"/>
    <pc:docChg chg="delSld">
      <pc:chgData name="Vigdis Endal" userId="982e7d8a-e0d3-4db2-bde8-5e0a9919154c" providerId="ADAL" clId="{AED3A354-437B-4197-A2E3-CD4A8E3FBF09}" dt="2024-11-22T06:49:35.550" v="2" actId="47"/>
      <pc:docMkLst>
        <pc:docMk/>
      </pc:docMkLst>
      <pc:sldChg chg="del">
        <pc:chgData name="Vigdis Endal" userId="982e7d8a-e0d3-4db2-bde8-5e0a9919154c" providerId="ADAL" clId="{AED3A354-437B-4197-A2E3-CD4A8E3FBF09}" dt="2024-11-22T06:49:35.550" v="2" actId="47"/>
        <pc:sldMkLst>
          <pc:docMk/>
          <pc:sldMk cId="245392216" sldId="256"/>
        </pc:sldMkLst>
      </pc:sldChg>
      <pc:sldChg chg="del">
        <pc:chgData name="Vigdis Endal" userId="982e7d8a-e0d3-4db2-bde8-5e0a9919154c" providerId="ADAL" clId="{AED3A354-437B-4197-A2E3-CD4A8E3FBF09}" dt="2024-11-22T06:49:16.997" v="0" actId="47"/>
        <pc:sldMkLst>
          <pc:docMk/>
          <pc:sldMk cId="1748194608" sldId="258"/>
        </pc:sldMkLst>
      </pc:sldChg>
      <pc:sldChg chg="del">
        <pc:chgData name="Vigdis Endal" userId="982e7d8a-e0d3-4db2-bde8-5e0a9919154c" providerId="ADAL" clId="{AED3A354-437B-4197-A2E3-CD4A8E3FBF09}" dt="2024-11-22T06:49:16.997" v="0" actId="47"/>
        <pc:sldMkLst>
          <pc:docMk/>
          <pc:sldMk cId="2316810900" sldId="259"/>
        </pc:sldMkLst>
      </pc:sldChg>
      <pc:sldChg chg="del">
        <pc:chgData name="Vigdis Endal" userId="982e7d8a-e0d3-4db2-bde8-5e0a9919154c" providerId="ADAL" clId="{AED3A354-437B-4197-A2E3-CD4A8E3FBF09}" dt="2024-11-22T06:49:16.997" v="0" actId="47"/>
        <pc:sldMkLst>
          <pc:docMk/>
          <pc:sldMk cId="2940103783" sldId="262"/>
        </pc:sldMkLst>
      </pc:sldChg>
      <pc:sldChg chg="del">
        <pc:chgData name="Vigdis Endal" userId="982e7d8a-e0d3-4db2-bde8-5e0a9919154c" providerId="ADAL" clId="{AED3A354-437B-4197-A2E3-CD4A8E3FBF09}" dt="2024-11-22T06:49:16.997" v="0" actId="47"/>
        <pc:sldMkLst>
          <pc:docMk/>
          <pc:sldMk cId="813496774" sldId="269"/>
        </pc:sldMkLst>
      </pc:sldChg>
      <pc:sldChg chg="del">
        <pc:chgData name="Vigdis Endal" userId="982e7d8a-e0d3-4db2-bde8-5e0a9919154c" providerId="ADAL" clId="{AED3A354-437B-4197-A2E3-CD4A8E3FBF09}" dt="2024-11-22T06:49:27.906" v="1" actId="47"/>
        <pc:sldMkLst>
          <pc:docMk/>
          <pc:sldMk cId="2828610612" sldId="279"/>
        </pc:sldMkLst>
      </pc:sldChg>
      <pc:sldChg chg="del">
        <pc:chgData name="Vigdis Endal" userId="982e7d8a-e0d3-4db2-bde8-5e0a9919154c" providerId="ADAL" clId="{AED3A354-437B-4197-A2E3-CD4A8E3FBF09}" dt="2024-11-22T06:49:27.906" v="1" actId="47"/>
        <pc:sldMkLst>
          <pc:docMk/>
          <pc:sldMk cId="3784570439" sldId="282"/>
        </pc:sldMkLst>
      </pc:sldChg>
      <pc:sldChg chg="del">
        <pc:chgData name="Vigdis Endal" userId="982e7d8a-e0d3-4db2-bde8-5e0a9919154c" providerId="ADAL" clId="{AED3A354-437B-4197-A2E3-CD4A8E3FBF09}" dt="2024-11-22T06:49:16.997" v="0" actId="47"/>
        <pc:sldMkLst>
          <pc:docMk/>
          <pc:sldMk cId="1822713703" sldId="288"/>
        </pc:sldMkLst>
      </pc:sldChg>
      <pc:sldChg chg="del">
        <pc:chgData name="Vigdis Endal" userId="982e7d8a-e0d3-4db2-bde8-5e0a9919154c" providerId="ADAL" clId="{AED3A354-437B-4197-A2E3-CD4A8E3FBF09}" dt="2024-11-22T06:49:16.997" v="0" actId="47"/>
        <pc:sldMkLst>
          <pc:docMk/>
          <pc:sldMk cId="4234196213" sldId="296"/>
        </pc:sldMkLst>
      </pc:sldChg>
      <pc:sldChg chg="del">
        <pc:chgData name="Vigdis Endal" userId="982e7d8a-e0d3-4db2-bde8-5e0a9919154c" providerId="ADAL" clId="{AED3A354-437B-4197-A2E3-CD4A8E3FBF09}" dt="2024-11-22T06:49:16.997" v="0" actId="47"/>
        <pc:sldMkLst>
          <pc:docMk/>
          <pc:sldMk cId="3600072772" sldId="297"/>
        </pc:sldMkLst>
      </pc:sldChg>
      <pc:sldChg chg="del">
        <pc:chgData name="Vigdis Endal" userId="982e7d8a-e0d3-4db2-bde8-5e0a9919154c" providerId="ADAL" clId="{AED3A354-437B-4197-A2E3-CD4A8E3FBF09}" dt="2024-11-22T06:49:16.997" v="0" actId="47"/>
        <pc:sldMkLst>
          <pc:docMk/>
          <pc:sldMk cId="109394315" sldId="298"/>
        </pc:sldMkLst>
      </pc:sldChg>
      <pc:sldChg chg="del">
        <pc:chgData name="Vigdis Endal" userId="982e7d8a-e0d3-4db2-bde8-5e0a9919154c" providerId="ADAL" clId="{AED3A354-437B-4197-A2E3-CD4A8E3FBF09}" dt="2024-11-22T06:49:16.997" v="0" actId="47"/>
        <pc:sldMkLst>
          <pc:docMk/>
          <pc:sldMk cId="0" sldId="377"/>
        </pc:sldMkLst>
      </pc:sldChg>
      <pc:sldChg chg="del">
        <pc:chgData name="Vigdis Endal" userId="982e7d8a-e0d3-4db2-bde8-5e0a9919154c" providerId="ADAL" clId="{AED3A354-437B-4197-A2E3-CD4A8E3FBF09}" dt="2024-11-22T06:49:16.997" v="0" actId="47"/>
        <pc:sldMkLst>
          <pc:docMk/>
          <pc:sldMk cId="1558278135" sldId="422"/>
        </pc:sldMkLst>
      </pc:sldChg>
      <pc:sldChg chg="del">
        <pc:chgData name="Vigdis Endal" userId="982e7d8a-e0d3-4db2-bde8-5e0a9919154c" providerId="ADAL" clId="{AED3A354-437B-4197-A2E3-CD4A8E3FBF09}" dt="2024-11-22T06:49:16.997" v="0" actId="47"/>
        <pc:sldMkLst>
          <pc:docMk/>
          <pc:sldMk cId="3892462494" sldId="458"/>
        </pc:sldMkLst>
      </pc:sldChg>
      <pc:sldChg chg="del">
        <pc:chgData name="Vigdis Endal" userId="982e7d8a-e0d3-4db2-bde8-5e0a9919154c" providerId="ADAL" clId="{AED3A354-437B-4197-A2E3-CD4A8E3FBF09}" dt="2024-11-22T06:49:16.997" v="0" actId="47"/>
        <pc:sldMkLst>
          <pc:docMk/>
          <pc:sldMk cId="3737739033" sldId="459"/>
        </pc:sldMkLst>
      </pc:sldChg>
      <pc:sldChg chg="del">
        <pc:chgData name="Vigdis Endal" userId="982e7d8a-e0d3-4db2-bde8-5e0a9919154c" providerId="ADAL" clId="{AED3A354-437B-4197-A2E3-CD4A8E3FBF09}" dt="2024-11-22T06:49:16.997" v="0" actId="47"/>
        <pc:sldMkLst>
          <pc:docMk/>
          <pc:sldMk cId="3949659544" sldId="461"/>
        </pc:sldMkLst>
      </pc:sldChg>
      <pc:sldChg chg="del">
        <pc:chgData name="Vigdis Endal" userId="982e7d8a-e0d3-4db2-bde8-5e0a9919154c" providerId="ADAL" clId="{AED3A354-437B-4197-A2E3-CD4A8E3FBF09}" dt="2024-11-22T06:49:16.997" v="0" actId="47"/>
        <pc:sldMkLst>
          <pc:docMk/>
          <pc:sldMk cId="3558968441" sldId="462"/>
        </pc:sldMkLst>
      </pc:sldChg>
      <pc:sldChg chg="del">
        <pc:chgData name="Vigdis Endal" userId="982e7d8a-e0d3-4db2-bde8-5e0a9919154c" providerId="ADAL" clId="{AED3A354-437B-4197-A2E3-CD4A8E3FBF09}" dt="2024-11-22T06:49:16.997" v="0" actId="47"/>
        <pc:sldMkLst>
          <pc:docMk/>
          <pc:sldMk cId="1920149548" sldId="463"/>
        </pc:sldMkLst>
      </pc:sldChg>
      <pc:sldChg chg="del">
        <pc:chgData name="Vigdis Endal" userId="982e7d8a-e0d3-4db2-bde8-5e0a9919154c" providerId="ADAL" clId="{AED3A354-437B-4197-A2E3-CD4A8E3FBF09}" dt="2024-11-22T06:49:16.997" v="0" actId="47"/>
        <pc:sldMkLst>
          <pc:docMk/>
          <pc:sldMk cId="1896803199" sldId="464"/>
        </pc:sldMkLst>
      </pc:sldChg>
      <pc:sldChg chg="del">
        <pc:chgData name="Vigdis Endal" userId="982e7d8a-e0d3-4db2-bde8-5e0a9919154c" providerId="ADAL" clId="{AED3A354-437B-4197-A2E3-CD4A8E3FBF09}" dt="2024-11-22T06:49:16.997" v="0" actId="47"/>
        <pc:sldMkLst>
          <pc:docMk/>
          <pc:sldMk cId="2478237484" sldId="466"/>
        </pc:sldMkLst>
      </pc:sldChg>
      <pc:sldChg chg="del">
        <pc:chgData name="Vigdis Endal" userId="982e7d8a-e0d3-4db2-bde8-5e0a9919154c" providerId="ADAL" clId="{AED3A354-437B-4197-A2E3-CD4A8E3FBF09}" dt="2024-11-22T06:49:16.997" v="0" actId="47"/>
        <pc:sldMkLst>
          <pc:docMk/>
          <pc:sldMk cId="3903516669" sldId="467"/>
        </pc:sldMkLst>
      </pc:sldChg>
      <pc:sldChg chg="del">
        <pc:chgData name="Vigdis Endal" userId="982e7d8a-e0d3-4db2-bde8-5e0a9919154c" providerId="ADAL" clId="{AED3A354-437B-4197-A2E3-CD4A8E3FBF09}" dt="2024-11-22T06:49:16.997" v="0" actId="47"/>
        <pc:sldMkLst>
          <pc:docMk/>
          <pc:sldMk cId="2279369561" sldId="480"/>
        </pc:sldMkLst>
      </pc:sldChg>
      <pc:sldChg chg="del">
        <pc:chgData name="Vigdis Endal" userId="982e7d8a-e0d3-4db2-bde8-5e0a9919154c" providerId="ADAL" clId="{AED3A354-437B-4197-A2E3-CD4A8E3FBF09}" dt="2024-11-22T06:49:16.997" v="0" actId="47"/>
        <pc:sldMkLst>
          <pc:docMk/>
          <pc:sldMk cId="580499512" sldId="481"/>
        </pc:sldMkLst>
      </pc:sldChg>
      <pc:sldChg chg="del">
        <pc:chgData name="Vigdis Endal" userId="982e7d8a-e0d3-4db2-bde8-5e0a9919154c" providerId="ADAL" clId="{AED3A354-437B-4197-A2E3-CD4A8E3FBF09}" dt="2024-11-22T06:49:16.997" v="0" actId="47"/>
        <pc:sldMkLst>
          <pc:docMk/>
          <pc:sldMk cId="2822207805" sldId="482"/>
        </pc:sldMkLst>
      </pc:sldChg>
      <pc:sldChg chg="del">
        <pc:chgData name="Vigdis Endal" userId="982e7d8a-e0d3-4db2-bde8-5e0a9919154c" providerId="ADAL" clId="{AED3A354-437B-4197-A2E3-CD4A8E3FBF09}" dt="2024-11-22T06:49:16.997" v="0" actId="47"/>
        <pc:sldMkLst>
          <pc:docMk/>
          <pc:sldMk cId="1299200279" sldId="483"/>
        </pc:sldMkLst>
      </pc:sldChg>
      <pc:sldChg chg="del">
        <pc:chgData name="Vigdis Endal" userId="982e7d8a-e0d3-4db2-bde8-5e0a9919154c" providerId="ADAL" clId="{AED3A354-437B-4197-A2E3-CD4A8E3FBF09}" dt="2024-11-22T06:49:16.997" v="0" actId="47"/>
        <pc:sldMkLst>
          <pc:docMk/>
          <pc:sldMk cId="3422701605" sldId="484"/>
        </pc:sldMkLst>
      </pc:sldChg>
      <pc:sldChg chg="del">
        <pc:chgData name="Vigdis Endal" userId="982e7d8a-e0d3-4db2-bde8-5e0a9919154c" providerId="ADAL" clId="{AED3A354-437B-4197-A2E3-CD4A8E3FBF09}" dt="2024-11-22T06:49:16.997" v="0" actId="47"/>
        <pc:sldMkLst>
          <pc:docMk/>
          <pc:sldMk cId="1236162544" sldId="485"/>
        </pc:sldMkLst>
      </pc:sldChg>
      <pc:sldChg chg="del">
        <pc:chgData name="Vigdis Endal" userId="982e7d8a-e0d3-4db2-bde8-5e0a9919154c" providerId="ADAL" clId="{AED3A354-437B-4197-A2E3-CD4A8E3FBF09}" dt="2024-11-22T06:49:16.997" v="0" actId="47"/>
        <pc:sldMkLst>
          <pc:docMk/>
          <pc:sldMk cId="4232413050" sldId="486"/>
        </pc:sldMkLst>
      </pc:sldChg>
      <pc:sldChg chg="del">
        <pc:chgData name="Vigdis Endal" userId="982e7d8a-e0d3-4db2-bde8-5e0a9919154c" providerId="ADAL" clId="{AED3A354-437B-4197-A2E3-CD4A8E3FBF09}" dt="2024-11-22T06:49:16.997" v="0" actId="47"/>
        <pc:sldMkLst>
          <pc:docMk/>
          <pc:sldMk cId="926016557" sldId="487"/>
        </pc:sldMkLst>
      </pc:sldChg>
      <pc:sldChg chg="del">
        <pc:chgData name="Vigdis Endal" userId="982e7d8a-e0d3-4db2-bde8-5e0a9919154c" providerId="ADAL" clId="{AED3A354-437B-4197-A2E3-CD4A8E3FBF09}" dt="2024-11-22T06:49:16.997" v="0" actId="47"/>
        <pc:sldMkLst>
          <pc:docMk/>
          <pc:sldMk cId="3633231888" sldId="488"/>
        </pc:sldMkLst>
      </pc:sldChg>
      <pc:sldChg chg="del">
        <pc:chgData name="Vigdis Endal" userId="982e7d8a-e0d3-4db2-bde8-5e0a9919154c" providerId="ADAL" clId="{AED3A354-437B-4197-A2E3-CD4A8E3FBF09}" dt="2024-11-22T06:49:16.997" v="0" actId="47"/>
        <pc:sldMkLst>
          <pc:docMk/>
          <pc:sldMk cId="1151484163" sldId="499"/>
        </pc:sldMkLst>
      </pc:sldChg>
      <pc:sldChg chg="del">
        <pc:chgData name="Vigdis Endal" userId="982e7d8a-e0d3-4db2-bde8-5e0a9919154c" providerId="ADAL" clId="{AED3A354-437B-4197-A2E3-CD4A8E3FBF09}" dt="2024-11-22T06:49:16.997" v="0" actId="47"/>
        <pc:sldMkLst>
          <pc:docMk/>
          <pc:sldMk cId="3839037463" sldId="504"/>
        </pc:sldMkLst>
      </pc:sldChg>
      <pc:sldChg chg="del">
        <pc:chgData name="Vigdis Endal" userId="982e7d8a-e0d3-4db2-bde8-5e0a9919154c" providerId="ADAL" clId="{AED3A354-437B-4197-A2E3-CD4A8E3FBF09}" dt="2024-11-22T06:49:16.997" v="0" actId="47"/>
        <pc:sldMkLst>
          <pc:docMk/>
          <pc:sldMk cId="818387898" sldId="519"/>
        </pc:sldMkLst>
      </pc:sldChg>
      <pc:sldChg chg="del">
        <pc:chgData name="Vigdis Endal" userId="982e7d8a-e0d3-4db2-bde8-5e0a9919154c" providerId="ADAL" clId="{AED3A354-437B-4197-A2E3-CD4A8E3FBF09}" dt="2024-11-22T06:49:16.997" v="0" actId="47"/>
        <pc:sldMkLst>
          <pc:docMk/>
          <pc:sldMk cId="2852816806" sldId="522"/>
        </pc:sldMkLst>
      </pc:sldChg>
      <pc:sldChg chg="del">
        <pc:chgData name="Vigdis Endal" userId="982e7d8a-e0d3-4db2-bde8-5e0a9919154c" providerId="ADAL" clId="{AED3A354-437B-4197-A2E3-CD4A8E3FBF09}" dt="2024-11-22T06:49:16.997" v="0" actId="47"/>
        <pc:sldMkLst>
          <pc:docMk/>
          <pc:sldMk cId="144364290" sldId="523"/>
        </pc:sldMkLst>
      </pc:sldChg>
      <pc:sldChg chg="del">
        <pc:chgData name="Vigdis Endal" userId="982e7d8a-e0d3-4db2-bde8-5e0a9919154c" providerId="ADAL" clId="{AED3A354-437B-4197-A2E3-CD4A8E3FBF09}" dt="2024-11-22T06:49:16.997" v="0" actId="47"/>
        <pc:sldMkLst>
          <pc:docMk/>
          <pc:sldMk cId="381898188" sldId="529"/>
        </pc:sldMkLst>
      </pc:sldChg>
      <pc:sldChg chg="del">
        <pc:chgData name="Vigdis Endal" userId="982e7d8a-e0d3-4db2-bde8-5e0a9919154c" providerId="ADAL" clId="{AED3A354-437B-4197-A2E3-CD4A8E3FBF09}" dt="2024-11-22T06:49:16.997" v="0" actId="47"/>
        <pc:sldMkLst>
          <pc:docMk/>
          <pc:sldMk cId="3296412014" sldId="534"/>
        </pc:sldMkLst>
      </pc:sldChg>
      <pc:sldChg chg="del">
        <pc:chgData name="Vigdis Endal" userId="982e7d8a-e0d3-4db2-bde8-5e0a9919154c" providerId="ADAL" clId="{AED3A354-437B-4197-A2E3-CD4A8E3FBF09}" dt="2024-11-22T06:49:16.997" v="0" actId="47"/>
        <pc:sldMkLst>
          <pc:docMk/>
          <pc:sldMk cId="2720375835" sldId="535"/>
        </pc:sldMkLst>
      </pc:sldChg>
      <pc:sldChg chg="del">
        <pc:chgData name="Vigdis Endal" userId="982e7d8a-e0d3-4db2-bde8-5e0a9919154c" providerId="ADAL" clId="{AED3A354-437B-4197-A2E3-CD4A8E3FBF09}" dt="2024-11-22T06:49:16.997" v="0" actId="47"/>
        <pc:sldMkLst>
          <pc:docMk/>
          <pc:sldMk cId="1258511576" sldId="536"/>
        </pc:sldMkLst>
      </pc:sldChg>
      <pc:sldChg chg="del">
        <pc:chgData name="Vigdis Endal" userId="982e7d8a-e0d3-4db2-bde8-5e0a9919154c" providerId="ADAL" clId="{AED3A354-437B-4197-A2E3-CD4A8E3FBF09}" dt="2024-11-22T06:49:16.997" v="0" actId="47"/>
        <pc:sldMkLst>
          <pc:docMk/>
          <pc:sldMk cId="117970997" sldId="537"/>
        </pc:sldMkLst>
      </pc:sldChg>
      <pc:sldChg chg="del">
        <pc:chgData name="Vigdis Endal" userId="982e7d8a-e0d3-4db2-bde8-5e0a9919154c" providerId="ADAL" clId="{AED3A354-437B-4197-A2E3-CD4A8E3FBF09}" dt="2024-11-22T06:49:16.997" v="0" actId="47"/>
        <pc:sldMkLst>
          <pc:docMk/>
          <pc:sldMk cId="1729386271" sldId="538"/>
        </pc:sldMkLst>
      </pc:sldChg>
      <pc:sldChg chg="del">
        <pc:chgData name="Vigdis Endal" userId="982e7d8a-e0d3-4db2-bde8-5e0a9919154c" providerId="ADAL" clId="{AED3A354-437B-4197-A2E3-CD4A8E3FBF09}" dt="2024-11-22T06:49:16.997" v="0" actId="47"/>
        <pc:sldMkLst>
          <pc:docMk/>
          <pc:sldMk cId="1095682184" sldId="539"/>
        </pc:sldMkLst>
      </pc:sldChg>
      <pc:sldChg chg="del">
        <pc:chgData name="Vigdis Endal" userId="982e7d8a-e0d3-4db2-bde8-5e0a9919154c" providerId="ADAL" clId="{AED3A354-437B-4197-A2E3-CD4A8E3FBF09}" dt="2024-11-22T06:49:16.997" v="0" actId="47"/>
        <pc:sldMkLst>
          <pc:docMk/>
          <pc:sldMk cId="1760089871" sldId="540"/>
        </pc:sldMkLst>
      </pc:sldChg>
      <pc:sldChg chg="del">
        <pc:chgData name="Vigdis Endal" userId="982e7d8a-e0d3-4db2-bde8-5e0a9919154c" providerId="ADAL" clId="{AED3A354-437B-4197-A2E3-CD4A8E3FBF09}" dt="2024-11-22T06:49:16.997" v="0" actId="47"/>
        <pc:sldMkLst>
          <pc:docMk/>
          <pc:sldMk cId="1107385635" sldId="541"/>
        </pc:sldMkLst>
      </pc:sldChg>
      <pc:sldChg chg="del">
        <pc:chgData name="Vigdis Endal" userId="982e7d8a-e0d3-4db2-bde8-5e0a9919154c" providerId="ADAL" clId="{AED3A354-437B-4197-A2E3-CD4A8E3FBF09}" dt="2024-11-22T06:49:16.997" v="0" actId="47"/>
        <pc:sldMkLst>
          <pc:docMk/>
          <pc:sldMk cId="483076752" sldId="542"/>
        </pc:sldMkLst>
      </pc:sldChg>
      <pc:sldChg chg="del">
        <pc:chgData name="Vigdis Endal" userId="982e7d8a-e0d3-4db2-bde8-5e0a9919154c" providerId="ADAL" clId="{AED3A354-437B-4197-A2E3-CD4A8E3FBF09}" dt="2024-11-22T06:49:16.997" v="0" actId="47"/>
        <pc:sldMkLst>
          <pc:docMk/>
          <pc:sldMk cId="2070619190" sldId="543"/>
        </pc:sldMkLst>
      </pc:sldChg>
      <pc:sldChg chg="del">
        <pc:chgData name="Vigdis Endal" userId="982e7d8a-e0d3-4db2-bde8-5e0a9919154c" providerId="ADAL" clId="{AED3A354-437B-4197-A2E3-CD4A8E3FBF09}" dt="2024-11-22T06:49:16.997" v="0" actId="47"/>
        <pc:sldMkLst>
          <pc:docMk/>
          <pc:sldMk cId="752090914" sldId="544"/>
        </pc:sldMkLst>
      </pc:sldChg>
      <pc:sldChg chg="del">
        <pc:chgData name="Vigdis Endal" userId="982e7d8a-e0d3-4db2-bde8-5e0a9919154c" providerId="ADAL" clId="{AED3A354-437B-4197-A2E3-CD4A8E3FBF09}" dt="2024-11-22T06:49:16.997" v="0" actId="47"/>
        <pc:sldMkLst>
          <pc:docMk/>
          <pc:sldMk cId="766722286" sldId="545"/>
        </pc:sldMkLst>
      </pc:sldChg>
      <pc:sldChg chg="del">
        <pc:chgData name="Vigdis Endal" userId="982e7d8a-e0d3-4db2-bde8-5e0a9919154c" providerId="ADAL" clId="{AED3A354-437B-4197-A2E3-CD4A8E3FBF09}" dt="2024-11-22T06:49:16.997" v="0" actId="47"/>
        <pc:sldMkLst>
          <pc:docMk/>
          <pc:sldMk cId="145196844" sldId="547"/>
        </pc:sldMkLst>
      </pc:sldChg>
      <pc:sldChg chg="del">
        <pc:chgData name="Vigdis Endal" userId="982e7d8a-e0d3-4db2-bde8-5e0a9919154c" providerId="ADAL" clId="{AED3A354-437B-4197-A2E3-CD4A8E3FBF09}" dt="2024-11-22T06:49:16.997" v="0" actId="47"/>
        <pc:sldMkLst>
          <pc:docMk/>
          <pc:sldMk cId="1697652507" sldId="548"/>
        </pc:sldMkLst>
      </pc:sldChg>
      <pc:sldChg chg="del">
        <pc:chgData name="Vigdis Endal" userId="982e7d8a-e0d3-4db2-bde8-5e0a9919154c" providerId="ADAL" clId="{AED3A354-437B-4197-A2E3-CD4A8E3FBF09}" dt="2024-11-22T06:49:16.997" v="0" actId="47"/>
        <pc:sldMkLst>
          <pc:docMk/>
          <pc:sldMk cId="3570478006" sldId="549"/>
        </pc:sldMkLst>
      </pc:sldChg>
      <pc:sldChg chg="del">
        <pc:chgData name="Vigdis Endal" userId="982e7d8a-e0d3-4db2-bde8-5e0a9919154c" providerId="ADAL" clId="{AED3A354-437B-4197-A2E3-CD4A8E3FBF09}" dt="2024-11-22T06:49:16.997" v="0" actId="47"/>
        <pc:sldMkLst>
          <pc:docMk/>
          <pc:sldMk cId="984854618" sldId="550"/>
        </pc:sldMkLst>
      </pc:sldChg>
      <pc:sldChg chg="del">
        <pc:chgData name="Vigdis Endal" userId="982e7d8a-e0d3-4db2-bde8-5e0a9919154c" providerId="ADAL" clId="{AED3A354-437B-4197-A2E3-CD4A8E3FBF09}" dt="2024-11-22T06:49:16.997" v="0" actId="47"/>
        <pc:sldMkLst>
          <pc:docMk/>
          <pc:sldMk cId="3916450702" sldId="551"/>
        </pc:sldMkLst>
      </pc:sldChg>
      <pc:sldChg chg="del">
        <pc:chgData name="Vigdis Endal" userId="982e7d8a-e0d3-4db2-bde8-5e0a9919154c" providerId="ADAL" clId="{AED3A354-437B-4197-A2E3-CD4A8E3FBF09}" dt="2024-11-22T06:49:16.997" v="0" actId="47"/>
        <pc:sldMkLst>
          <pc:docMk/>
          <pc:sldMk cId="3007594761" sldId="552"/>
        </pc:sldMkLst>
      </pc:sldChg>
      <pc:sldChg chg="del">
        <pc:chgData name="Vigdis Endal" userId="982e7d8a-e0d3-4db2-bde8-5e0a9919154c" providerId="ADAL" clId="{AED3A354-437B-4197-A2E3-CD4A8E3FBF09}" dt="2024-11-22T06:49:16.997" v="0" actId="47"/>
        <pc:sldMkLst>
          <pc:docMk/>
          <pc:sldMk cId="1138755368" sldId="554"/>
        </pc:sldMkLst>
      </pc:sldChg>
      <pc:sldChg chg="del">
        <pc:chgData name="Vigdis Endal" userId="982e7d8a-e0d3-4db2-bde8-5e0a9919154c" providerId="ADAL" clId="{AED3A354-437B-4197-A2E3-CD4A8E3FBF09}" dt="2024-11-22T06:49:16.997" v="0" actId="47"/>
        <pc:sldMkLst>
          <pc:docMk/>
          <pc:sldMk cId="73394496" sldId="556"/>
        </pc:sldMkLst>
      </pc:sldChg>
      <pc:sldChg chg="del">
        <pc:chgData name="Vigdis Endal" userId="982e7d8a-e0d3-4db2-bde8-5e0a9919154c" providerId="ADAL" clId="{AED3A354-437B-4197-A2E3-CD4A8E3FBF09}" dt="2024-11-22T06:49:16.997" v="0" actId="47"/>
        <pc:sldMkLst>
          <pc:docMk/>
          <pc:sldMk cId="1691832753" sldId="557"/>
        </pc:sldMkLst>
      </pc:sldChg>
      <pc:sldChg chg="del">
        <pc:chgData name="Vigdis Endal" userId="982e7d8a-e0d3-4db2-bde8-5e0a9919154c" providerId="ADAL" clId="{AED3A354-437B-4197-A2E3-CD4A8E3FBF09}" dt="2024-11-22T06:49:16.997" v="0" actId="47"/>
        <pc:sldMkLst>
          <pc:docMk/>
          <pc:sldMk cId="1389124597" sldId="558"/>
        </pc:sldMkLst>
      </pc:sldChg>
      <pc:sldChg chg="del">
        <pc:chgData name="Vigdis Endal" userId="982e7d8a-e0d3-4db2-bde8-5e0a9919154c" providerId="ADAL" clId="{AED3A354-437B-4197-A2E3-CD4A8E3FBF09}" dt="2024-11-22T06:49:16.997" v="0" actId="47"/>
        <pc:sldMkLst>
          <pc:docMk/>
          <pc:sldMk cId="1864295918" sldId="559"/>
        </pc:sldMkLst>
      </pc:sldChg>
      <pc:sldChg chg="del">
        <pc:chgData name="Vigdis Endal" userId="982e7d8a-e0d3-4db2-bde8-5e0a9919154c" providerId="ADAL" clId="{AED3A354-437B-4197-A2E3-CD4A8E3FBF09}" dt="2024-11-22T06:49:16.997" v="0" actId="47"/>
        <pc:sldMkLst>
          <pc:docMk/>
          <pc:sldMk cId="3488170432" sldId="560"/>
        </pc:sldMkLst>
      </pc:sldChg>
      <pc:sldChg chg="del">
        <pc:chgData name="Vigdis Endal" userId="982e7d8a-e0d3-4db2-bde8-5e0a9919154c" providerId="ADAL" clId="{AED3A354-437B-4197-A2E3-CD4A8E3FBF09}" dt="2024-11-22T06:49:16.997" v="0" actId="47"/>
        <pc:sldMkLst>
          <pc:docMk/>
          <pc:sldMk cId="173681850" sldId="561"/>
        </pc:sldMkLst>
      </pc:sldChg>
      <pc:sldChg chg="del">
        <pc:chgData name="Vigdis Endal" userId="982e7d8a-e0d3-4db2-bde8-5e0a9919154c" providerId="ADAL" clId="{AED3A354-437B-4197-A2E3-CD4A8E3FBF09}" dt="2024-11-22T06:49:16.997" v="0" actId="47"/>
        <pc:sldMkLst>
          <pc:docMk/>
          <pc:sldMk cId="523833989" sldId="563"/>
        </pc:sldMkLst>
      </pc:sldChg>
      <pc:sldChg chg="del">
        <pc:chgData name="Vigdis Endal" userId="982e7d8a-e0d3-4db2-bde8-5e0a9919154c" providerId="ADAL" clId="{AED3A354-437B-4197-A2E3-CD4A8E3FBF09}" dt="2024-11-22T06:49:16.997" v="0" actId="47"/>
        <pc:sldMkLst>
          <pc:docMk/>
          <pc:sldMk cId="1878754826" sldId="564"/>
        </pc:sldMkLst>
      </pc:sldChg>
      <pc:sldMasterChg chg="delSldLayout">
        <pc:chgData name="Vigdis Endal" userId="982e7d8a-e0d3-4db2-bde8-5e0a9919154c" providerId="ADAL" clId="{AED3A354-437B-4197-A2E3-CD4A8E3FBF09}" dt="2024-11-22T06:49:16.997" v="0" actId="47"/>
        <pc:sldMasterMkLst>
          <pc:docMk/>
          <pc:sldMasterMk cId="1093083740" sldId="2147483648"/>
        </pc:sldMasterMkLst>
        <pc:sldLayoutChg chg="del">
          <pc:chgData name="Vigdis Endal" userId="982e7d8a-e0d3-4db2-bde8-5e0a9919154c" providerId="ADAL" clId="{AED3A354-437B-4197-A2E3-CD4A8E3FBF09}" dt="2024-11-22T06:49:16.997" v="0" actId="47"/>
          <pc:sldLayoutMkLst>
            <pc:docMk/>
            <pc:sldMasterMk cId="1093083740" sldId="2147483648"/>
            <pc:sldLayoutMk cId="4052147125" sldId="2147483660"/>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8C967-5AC8-41BF-AA73-E20D8E6E080D}"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AD468497-B1D5-40C2-8BF0-A3329E251830}">
      <dgm:prSet/>
      <dgm:spPr/>
      <dgm:t>
        <a:bodyPr/>
        <a:lstStyle/>
        <a:p>
          <a:pPr>
            <a:lnSpc>
              <a:spcPct val="100000"/>
            </a:lnSpc>
          </a:pPr>
          <a:r>
            <a:rPr lang="nb-NO">
              <a:latin typeface="Roboto" panose="02000000000000000000" pitchFamily="2" charset="0"/>
              <a:ea typeface="Roboto" panose="02000000000000000000" pitchFamily="2" charset="0"/>
            </a:rPr>
            <a:t>Rett til personlig assistanse </a:t>
          </a:r>
          <a:endParaRPr lang="en-US">
            <a:latin typeface="Roboto" panose="02000000000000000000" pitchFamily="2" charset="0"/>
            <a:ea typeface="Roboto" panose="02000000000000000000" pitchFamily="2" charset="0"/>
          </a:endParaRPr>
        </a:p>
      </dgm:t>
    </dgm:pt>
    <dgm:pt modelId="{E94CA4FE-0A86-4A2C-82B4-353BBA4EEBE6}" type="parTrans" cxnId="{FE40AF41-223C-49F2-9F0E-303A2F70B6D5}">
      <dgm:prSet/>
      <dgm:spPr/>
      <dgm:t>
        <a:bodyPr/>
        <a:lstStyle/>
        <a:p>
          <a:endParaRPr lang="en-US"/>
        </a:p>
      </dgm:t>
    </dgm:pt>
    <dgm:pt modelId="{982BFAC2-0223-432D-9476-593EE2A2B913}" type="sibTrans" cxnId="{FE40AF41-223C-49F2-9F0E-303A2F70B6D5}">
      <dgm:prSet/>
      <dgm:spPr/>
      <dgm:t>
        <a:bodyPr/>
        <a:lstStyle/>
        <a:p>
          <a:endParaRPr lang="en-US"/>
        </a:p>
      </dgm:t>
    </dgm:pt>
    <dgm:pt modelId="{AA44BEB5-F972-4716-9E5B-819961271913}">
      <dgm:prSet/>
      <dgm:spPr/>
      <dgm:t>
        <a:bodyPr/>
        <a:lstStyle/>
        <a:p>
          <a:pPr>
            <a:lnSpc>
              <a:spcPct val="100000"/>
            </a:lnSpc>
          </a:pPr>
          <a:r>
            <a:rPr lang="nb-NO">
              <a:latin typeface="Roboto" panose="02000000000000000000" pitchFamily="2" charset="0"/>
              <a:ea typeface="Roboto" panose="02000000000000000000" pitchFamily="2" charset="0"/>
            </a:rPr>
            <a:t>Rett til individuelt tilrettelagt opplæring (</a:t>
          </a:r>
          <a:r>
            <a:rPr lang="nb-NO" err="1">
              <a:latin typeface="Roboto" panose="02000000000000000000" pitchFamily="2" charset="0"/>
              <a:ea typeface="Roboto" panose="02000000000000000000" pitchFamily="2" charset="0"/>
            </a:rPr>
            <a:t>ito</a:t>
          </a:r>
          <a:r>
            <a:rPr lang="nb-NO">
              <a:latin typeface="Roboto" panose="02000000000000000000" pitchFamily="2" charset="0"/>
              <a:ea typeface="Roboto" panose="02000000000000000000" pitchFamily="2" charset="0"/>
            </a:rPr>
            <a:t>) </a:t>
          </a:r>
          <a:endParaRPr lang="en-US">
            <a:latin typeface="Roboto" panose="02000000000000000000" pitchFamily="2" charset="0"/>
            <a:ea typeface="Roboto" panose="02000000000000000000" pitchFamily="2" charset="0"/>
          </a:endParaRPr>
        </a:p>
      </dgm:t>
    </dgm:pt>
    <dgm:pt modelId="{E5233983-42A3-4715-8568-52A33B475AAE}" type="sibTrans" cxnId="{6F02D3F0-6AE9-4169-A21D-2CACF1538775}">
      <dgm:prSet/>
      <dgm:spPr/>
      <dgm:t>
        <a:bodyPr/>
        <a:lstStyle/>
        <a:p>
          <a:endParaRPr lang="en-US"/>
        </a:p>
      </dgm:t>
    </dgm:pt>
    <dgm:pt modelId="{03BE542C-8A18-475B-96B9-680AC4A52179}" type="parTrans" cxnId="{6F02D3F0-6AE9-4169-A21D-2CACF1538775}">
      <dgm:prSet/>
      <dgm:spPr/>
      <dgm:t>
        <a:bodyPr/>
        <a:lstStyle/>
        <a:p>
          <a:endParaRPr lang="en-US"/>
        </a:p>
      </dgm:t>
    </dgm:pt>
    <dgm:pt modelId="{C7B4F804-6983-4AA4-8F08-B2BBD9197D4D}">
      <dgm:prSet/>
      <dgm:spPr/>
      <dgm:t>
        <a:bodyPr/>
        <a:lstStyle/>
        <a:p>
          <a:pPr>
            <a:lnSpc>
              <a:spcPct val="100000"/>
            </a:lnSpc>
          </a:pPr>
          <a:r>
            <a:rPr lang="nb-NO">
              <a:latin typeface="Roboto" panose="02000000000000000000" pitchFamily="2" charset="0"/>
              <a:ea typeface="Roboto" panose="02000000000000000000" pitchFamily="2" charset="0"/>
            </a:rPr>
            <a:t>Rett til fysisk tilrettelegging og tekniske hjelpemiddel </a:t>
          </a:r>
          <a:endParaRPr lang="en-US">
            <a:latin typeface="Roboto" panose="02000000000000000000" pitchFamily="2" charset="0"/>
            <a:ea typeface="Roboto" panose="02000000000000000000" pitchFamily="2" charset="0"/>
          </a:endParaRPr>
        </a:p>
      </dgm:t>
    </dgm:pt>
    <dgm:pt modelId="{E2909232-8463-43FB-B209-614CBD859539}" type="sibTrans" cxnId="{135FB9B1-EC55-4661-B839-E76C253C769B}">
      <dgm:prSet/>
      <dgm:spPr/>
      <dgm:t>
        <a:bodyPr/>
        <a:lstStyle/>
        <a:p>
          <a:endParaRPr lang="en-US"/>
        </a:p>
      </dgm:t>
    </dgm:pt>
    <dgm:pt modelId="{1FE65A41-7B88-4AC5-8830-5F1F37F33FC5}" type="parTrans" cxnId="{135FB9B1-EC55-4661-B839-E76C253C769B}">
      <dgm:prSet/>
      <dgm:spPr/>
      <dgm:t>
        <a:bodyPr/>
        <a:lstStyle/>
        <a:p>
          <a:endParaRPr lang="en-US"/>
        </a:p>
      </dgm:t>
    </dgm:pt>
    <dgm:pt modelId="{B572D90B-78A8-40C2-A83A-98C707C659E8}" type="pres">
      <dgm:prSet presAssocID="{66D8C967-5AC8-41BF-AA73-E20D8E6E080D}" presName="root" presStyleCnt="0">
        <dgm:presLayoutVars>
          <dgm:dir/>
          <dgm:resizeHandles val="exact"/>
        </dgm:presLayoutVars>
      </dgm:prSet>
      <dgm:spPr/>
    </dgm:pt>
    <dgm:pt modelId="{C4873DC2-DEC7-4E57-AC49-13B0055F83C7}" type="pres">
      <dgm:prSet presAssocID="{AD468497-B1D5-40C2-8BF0-A3329E251830}" presName="compNode" presStyleCnt="0"/>
      <dgm:spPr/>
    </dgm:pt>
    <dgm:pt modelId="{376812D0-F6D3-4C0F-9EF1-E3F8E6CF6FB4}" type="pres">
      <dgm:prSet presAssocID="{AD468497-B1D5-40C2-8BF0-A3329E251830}" presName="bgRect" presStyleLbl="bgShp" presStyleIdx="0" presStyleCnt="3" custLinFactNeighborX="0" custLinFactNeighborY="-22570"/>
      <dgm:spPr/>
    </dgm:pt>
    <dgm:pt modelId="{651D58D5-AE97-4224-BBD7-703BDFDCF4BB}" type="pres">
      <dgm:prSet presAssocID="{AD468497-B1D5-40C2-8BF0-A3329E251830}" presName="iconRect" presStyleLbl="node1" presStyleIdx="0" presStyleCnt="3" custLinFactNeighborX="372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rgbClr val="EEE4DA"/>
          </a:solidFill>
        </a:ln>
      </dgm:spPr>
      <dgm:extLst>
        <a:ext uri="{E40237B7-FDA0-4F09-8148-C483321AD2D9}">
          <dgm14:cNvPr xmlns:dgm14="http://schemas.microsoft.com/office/drawing/2010/diagram" id="0" name="" descr="Bruker"/>
        </a:ext>
      </dgm:extLst>
    </dgm:pt>
    <dgm:pt modelId="{794345FF-BE5E-4BAB-8DB3-9613CD034C6F}" type="pres">
      <dgm:prSet presAssocID="{AD468497-B1D5-40C2-8BF0-A3329E251830}" presName="spaceRect" presStyleCnt="0"/>
      <dgm:spPr/>
    </dgm:pt>
    <dgm:pt modelId="{693F8CB1-5865-4DA1-B0AD-95900C356CDD}" type="pres">
      <dgm:prSet presAssocID="{AD468497-B1D5-40C2-8BF0-A3329E251830}" presName="parTx" presStyleLbl="revTx" presStyleIdx="0" presStyleCnt="3">
        <dgm:presLayoutVars>
          <dgm:chMax val="0"/>
          <dgm:chPref val="0"/>
        </dgm:presLayoutVars>
      </dgm:prSet>
      <dgm:spPr/>
    </dgm:pt>
    <dgm:pt modelId="{5D5BA8A0-075C-4C66-98F6-2BBF5B900E38}" type="pres">
      <dgm:prSet presAssocID="{982BFAC2-0223-432D-9476-593EE2A2B913}" presName="sibTrans" presStyleCnt="0"/>
      <dgm:spPr/>
    </dgm:pt>
    <dgm:pt modelId="{DF4E6E33-B879-4B76-83A1-24DF27836E6B}" type="pres">
      <dgm:prSet presAssocID="{C7B4F804-6983-4AA4-8F08-B2BBD9197D4D}" presName="compNode" presStyleCnt="0"/>
      <dgm:spPr/>
    </dgm:pt>
    <dgm:pt modelId="{33E6AB5A-F2A6-425E-B19B-4A15ED050DD1}" type="pres">
      <dgm:prSet presAssocID="{C7B4F804-6983-4AA4-8F08-B2BBD9197D4D}" presName="bgRect" presStyleLbl="bgShp" presStyleIdx="1" presStyleCnt="3"/>
      <dgm:spPr/>
    </dgm:pt>
    <dgm:pt modelId="{BA7682C5-3E8C-4EC7-8F09-D0589C99370F}" type="pres">
      <dgm:prSet presAssocID="{C7B4F804-6983-4AA4-8F08-B2BBD9197D4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rgbClr val="EEE4DA"/>
          </a:solidFill>
        </a:ln>
      </dgm:spPr>
      <dgm:extLst>
        <a:ext uri="{E40237B7-FDA0-4F09-8148-C483321AD2D9}">
          <dgm14:cNvPr xmlns:dgm14="http://schemas.microsoft.com/office/drawing/2010/diagram" id="0" name="" descr="Kjør"/>
        </a:ext>
      </dgm:extLst>
    </dgm:pt>
    <dgm:pt modelId="{8911120C-7D90-4F2E-9779-19A19B35432A}" type="pres">
      <dgm:prSet presAssocID="{C7B4F804-6983-4AA4-8F08-B2BBD9197D4D}" presName="spaceRect" presStyleCnt="0"/>
      <dgm:spPr/>
    </dgm:pt>
    <dgm:pt modelId="{0D9DCA06-94B4-4DF0-B70D-F104DC0E6245}" type="pres">
      <dgm:prSet presAssocID="{C7B4F804-6983-4AA4-8F08-B2BBD9197D4D}" presName="parTx" presStyleLbl="revTx" presStyleIdx="1" presStyleCnt="3">
        <dgm:presLayoutVars>
          <dgm:chMax val="0"/>
          <dgm:chPref val="0"/>
        </dgm:presLayoutVars>
      </dgm:prSet>
      <dgm:spPr/>
    </dgm:pt>
    <dgm:pt modelId="{6FCED645-5FFF-4D1C-9318-9D66FCF89BFD}" type="pres">
      <dgm:prSet presAssocID="{E2909232-8463-43FB-B209-614CBD859539}" presName="sibTrans" presStyleCnt="0"/>
      <dgm:spPr/>
    </dgm:pt>
    <dgm:pt modelId="{352508C5-DB81-42D2-98A7-7182AEAD2C53}" type="pres">
      <dgm:prSet presAssocID="{AA44BEB5-F972-4716-9E5B-819961271913}" presName="compNode" presStyleCnt="0"/>
      <dgm:spPr/>
    </dgm:pt>
    <dgm:pt modelId="{FD747EB0-B17D-49B7-9403-592A3D7A024E}" type="pres">
      <dgm:prSet presAssocID="{AA44BEB5-F972-4716-9E5B-819961271913}" presName="bgRect" presStyleLbl="bgShp" presStyleIdx="2" presStyleCnt="3"/>
      <dgm:spPr/>
    </dgm:pt>
    <dgm:pt modelId="{33F62FDC-42D6-49EC-8140-54CD4B1A78B0}" type="pres">
      <dgm:prSet presAssocID="{AA44BEB5-F972-4716-9E5B-8199612719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solidFill>
            <a:srgbClr val="EEE4DA"/>
          </a:solidFill>
        </a:ln>
      </dgm:spPr>
      <dgm:extLst>
        <a:ext uri="{E40237B7-FDA0-4F09-8148-C483321AD2D9}">
          <dgm14:cNvPr xmlns:dgm14="http://schemas.microsoft.com/office/drawing/2010/diagram" id="0" name="" descr="Lærer"/>
        </a:ext>
      </dgm:extLst>
    </dgm:pt>
    <dgm:pt modelId="{E0ABD54C-8149-4983-8432-EB47E0446E83}" type="pres">
      <dgm:prSet presAssocID="{AA44BEB5-F972-4716-9E5B-819961271913}" presName="spaceRect" presStyleCnt="0"/>
      <dgm:spPr/>
    </dgm:pt>
    <dgm:pt modelId="{B9409810-6722-45DF-9015-3CA5720D8BCE}" type="pres">
      <dgm:prSet presAssocID="{AA44BEB5-F972-4716-9E5B-819961271913}" presName="parTx" presStyleLbl="revTx" presStyleIdx="2" presStyleCnt="3">
        <dgm:presLayoutVars>
          <dgm:chMax val="0"/>
          <dgm:chPref val="0"/>
        </dgm:presLayoutVars>
      </dgm:prSet>
      <dgm:spPr/>
    </dgm:pt>
  </dgm:ptLst>
  <dgm:cxnLst>
    <dgm:cxn modelId="{ACD8FC21-8867-40F1-B219-5791E5A3AE30}" type="presOf" srcId="{AD468497-B1D5-40C2-8BF0-A3329E251830}" destId="{693F8CB1-5865-4DA1-B0AD-95900C356CDD}" srcOrd="0" destOrd="0" presId="urn:microsoft.com/office/officeart/2018/2/layout/IconVerticalSolidList"/>
    <dgm:cxn modelId="{FE40AF41-223C-49F2-9F0E-303A2F70B6D5}" srcId="{66D8C967-5AC8-41BF-AA73-E20D8E6E080D}" destId="{AD468497-B1D5-40C2-8BF0-A3329E251830}" srcOrd="0" destOrd="0" parTransId="{E94CA4FE-0A86-4A2C-82B4-353BBA4EEBE6}" sibTransId="{982BFAC2-0223-432D-9476-593EE2A2B913}"/>
    <dgm:cxn modelId="{3DBC3E87-F624-4E6B-9FC9-ECA7BBD07EA5}" type="presOf" srcId="{66D8C967-5AC8-41BF-AA73-E20D8E6E080D}" destId="{B572D90B-78A8-40C2-A83A-98C707C659E8}" srcOrd="0" destOrd="0" presId="urn:microsoft.com/office/officeart/2018/2/layout/IconVerticalSolidList"/>
    <dgm:cxn modelId="{135FB9B1-EC55-4661-B839-E76C253C769B}" srcId="{66D8C967-5AC8-41BF-AA73-E20D8E6E080D}" destId="{C7B4F804-6983-4AA4-8F08-B2BBD9197D4D}" srcOrd="1" destOrd="0" parTransId="{1FE65A41-7B88-4AC5-8830-5F1F37F33FC5}" sibTransId="{E2909232-8463-43FB-B209-614CBD859539}"/>
    <dgm:cxn modelId="{929520DF-405A-4C71-9304-87F385EA3305}" type="presOf" srcId="{AA44BEB5-F972-4716-9E5B-819961271913}" destId="{B9409810-6722-45DF-9015-3CA5720D8BCE}" srcOrd="0" destOrd="0" presId="urn:microsoft.com/office/officeart/2018/2/layout/IconVerticalSolidList"/>
    <dgm:cxn modelId="{E402C5E8-B08D-450F-88C4-5C47AC1C2E37}" type="presOf" srcId="{C7B4F804-6983-4AA4-8F08-B2BBD9197D4D}" destId="{0D9DCA06-94B4-4DF0-B70D-F104DC0E6245}" srcOrd="0" destOrd="0" presId="urn:microsoft.com/office/officeart/2018/2/layout/IconVerticalSolidList"/>
    <dgm:cxn modelId="{6F02D3F0-6AE9-4169-A21D-2CACF1538775}" srcId="{66D8C967-5AC8-41BF-AA73-E20D8E6E080D}" destId="{AA44BEB5-F972-4716-9E5B-819961271913}" srcOrd="2" destOrd="0" parTransId="{03BE542C-8A18-475B-96B9-680AC4A52179}" sibTransId="{E5233983-42A3-4715-8568-52A33B475AAE}"/>
    <dgm:cxn modelId="{74C8B709-201D-4372-9CB8-198FA75FA5FC}" type="presParOf" srcId="{B572D90B-78A8-40C2-A83A-98C707C659E8}" destId="{C4873DC2-DEC7-4E57-AC49-13B0055F83C7}" srcOrd="0" destOrd="0" presId="urn:microsoft.com/office/officeart/2018/2/layout/IconVerticalSolidList"/>
    <dgm:cxn modelId="{732DC149-841D-412A-BCC4-313AC478A749}" type="presParOf" srcId="{C4873DC2-DEC7-4E57-AC49-13B0055F83C7}" destId="{376812D0-F6D3-4C0F-9EF1-E3F8E6CF6FB4}" srcOrd="0" destOrd="0" presId="urn:microsoft.com/office/officeart/2018/2/layout/IconVerticalSolidList"/>
    <dgm:cxn modelId="{6B84D9E1-22E4-4F79-90A7-70B26E4AF094}" type="presParOf" srcId="{C4873DC2-DEC7-4E57-AC49-13B0055F83C7}" destId="{651D58D5-AE97-4224-BBD7-703BDFDCF4BB}" srcOrd="1" destOrd="0" presId="urn:microsoft.com/office/officeart/2018/2/layout/IconVerticalSolidList"/>
    <dgm:cxn modelId="{CD94A2A9-B7C0-4B05-B76D-EE96E2CE26FB}" type="presParOf" srcId="{C4873DC2-DEC7-4E57-AC49-13B0055F83C7}" destId="{794345FF-BE5E-4BAB-8DB3-9613CD034C6F}" srcOrd="2" destOrd="0" presId="urn:microsoft.com/office/officeart/2018/2/layout/IconVerticalSolidList"/>
    <dgm:cxn modelId="{52305A59-3EEF-4B01-A503-B67506B39D4B}" type="presParOf" srcId="{C4873DC2-DEC7-4E57-AC49-13B0055F83C7}" destId="{693F8CB1-5865-4DA1-B0AD-95900C356CDD}" srcOrd="3" destOrd="0" presId="urn:microsoft.com/office/officeart/2018/2/layout/IconVerticalSolidList"/>
    <dgm:cxn modelId="{8A90418F-D9A7-4089-876C-5AF0A1531F4B}" type="presParOf" srcId="{B572D90B-78A8-40C2-A83A-98C707C659E8}" destId="{5D5BA8A0-075C-4C66-98F6-2BBF5B900E38}" srcOrd="1" destOrd="0" presId="urn:microsoft.com/office/officeart/2018/2/layout/IconVerticalSolidList"/>
    <dgm:cxn modelId="{AC42E3E3-8DFB-4A8B-B1AD-7FCE3BE47E25}" type="presParOf" srcId="{B572D90B-78A8-40C2-A83A-98C707C659E8}" destId="{DF4E6E33-B879-4B76-83A1-24DF27836E6B}" srcOrd="2" destOrd="0" presId="urn:microsoft.com/office/officeart/2018/2/layout/IconVerticalSolidList"/>
    <dgm:cxn modelId="{0F267B81-A794-4646-A60F-120B8098BD5A}" type="presParOf" srcId="{DF4E6E33-B879-4B76-83A1-24DF27836E6B}" destId="{33E6AB5A-F2A6-425E-B19B-4A15ED050DD1}" srcOrd="0" destOrd="0" presId="urn:microsoft.com/office/officeart/2018/2/layout/IconVerticalSolidList"/>
    <dgm:cxn modelId="{8127FE65-16DB-4752-92D3-C8AAF5912F81}" type="presParOf" srcId="{DF4E6E33-B879-4B76-83A1-24DF27836E6B}" destId="{BA7682C5-3E8C-4EC7-8F09-D0589C99370F}" srcOrd="1" destOrd="0" presId="urn:microsoft.com/office/officeart/2018/2/layout/IconVerticalSolidList"/>
    <dgm:cxn modelId="{BFE763DD-6829-4496-8C78-830397651C31}" type="presParOf" srcId="{DF4E6E33-B879-4B76-83A1-24DF27836E6B}" destId="{8911120C-7D90-4F2E-9779-19A19B35432A}" srcOrd="2" destOrd="0" presId="urn:microsoft.com/office/officeart/2018/2/layout/IconVerticalSolidList"/>
    <dgm:cxn modelId="{457A6677-9EF8-4CD5-8580-E8C334BD583F}" type="presParOf" srcId="{DF4E6E33-B879-4B76-83A1-24DF27836E6B}" destId="{0D9DCA06-94B4-4DF0-B70D-F104DC0E6245}" srcOrd="3" destOrd="0" presId="urn:microsoft.com/office/officeart/2018/2/layout/IconVerticalSolidList"/>
    <dgm:cxn modelId="{1AA7692E-66F1-4A3D-B039-66D407105555}" type="presParOf" srcId="{B572D90B-78A8-40C2-A83A-98C707C659E8}" destId="{6FCED645-5FFF-4D1C-9318-9D66FCF89BFD}" srcOrd="3" destOrd="0" presId="urn:microsoft.com/office/officeart/2018/2/layout/IconVerticalSolidList"/>
    <dgm:cxn modelId="{08A65CD3-5CF9-4838-BD77-3C3FDA379CBF}" type="presParOf" srcId="{B572D90B-78A8-40C2-A83A-98C707C659E8}" destId="{352508C5-DB81-42D2-98A7-7182AEAD2C53}" srcOrd="4" destOrd="0" presId="urn:microsoft.com/office/officeart/2018/2/layout/IconVerticalSolidList"/>
    <dgm:cxn modelId="{B8227A25-245F-4117-BA76-A3E3F25DBDB6}" type="presParOf" srcId="{352508C5-DB81-42D2-98A7-7182AEAD2C53}" destId="{FD747EB0-B17D-49B7-9403-592A3D7A024E}" srcOrd="0" destOrd="0" presId="urn:microsoft.com/office/officeart/2018/2/layout/IconVerticalSolidList"/>
    <dgm:cxn modelId="{00FAEF7C-9659-47FF-9C80-C0999A17C0D7}" type="presParOf" srcId="{352508C5-DB81-42D2-98A7-7182AEAD2C53}" destId="{33F62FDC-42D6-49EC-8140-54CD4B1A78B0}" srcOrd="1" destOrd="0" presId="urn:microsoft.com/office/officeart/2018/2/layout/IconVerticalSolidList"/>
    <dgm:cxn modelId="{DF4B06B3-43E7-4E89-BB86-232B96DD08ED}" type="presParOf" srcId="{352508C5-DB81-42D2-98A7-7182AEAD2C53}" destId="{E0ABD54C-8149-4983-8432-EB47E0446E83}" srcOrd="2" destOrd="0" presId="urn:microsoft.com/office/officeart/2018/2/layout/IconVerticalSolidList"/>
    <dgm:cxn modelId="{6002EFCD-EE7B-41D2-98DF-BF5F9E912481}" type="presParOf" srcId="{352508C5-DB81-42D2-98A7-7182AEAD2C53}" destId="{B9409810-6722-45DF-9015-3CA5720D8B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812D0-F6D3-4C0F-9EF1-E3F8E6CF6FB4}">
      <dsp:nvSpPr>
        <dsp:cNvPr id="0" name=""/>
        <dsp:cNvSpPr/>
      </dsp:nvSpPr>
      <dsp:spPr>
        <a:xfrm>
          <a:off x="0" y="0"/>
          <a:ext cx="10931995" cy="12230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D58D5-AE97-4224-BBD7-703BDFDCF4BB}">
      <dsp:nvSpPr>
        <dsp:cNvPr id="0" name=""/>
        <dsp:cNvSpPr/>
      </dsp:nvSpPr>
      <dsp:spPr>
        <a:xfrm>
          <a:off x="395028" y="275712"/>
          <a:ext cx="672687" cy="672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EEE4D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F8CB1-5865-4DA1-B0AD-95900C356CDD}">
      <dsp:nvSpPr>
        <dsp:cNvPr id="0" name=""/>
        <dsp:cNvSpPr/>
      </dsp:nvSpPr>
      <dsp:spPr>
        <a:xfrm>
          <a:off x="1412643" y="522"/>
          <a:ext cx="9519351" cy="122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41" tIns="129441" rIns="129441" bIns="129441" numCol="1" spcCol="1270" anchor="ctr" anchorCtr="0">
          <a:noAutofit/>
        </a:bodyPr>
        <a:lstStyle/>
        <a:p>
          <a:pPr marL="0" lvl="0" indent="0" algn="l" defTabSz="1111250">
            <a:lnSpc>
              <a:spcPct val="100000"/>
            </a:lnSpc>
            <a:spcBef>
              <a:spcPct val="0"/>
            </a:spcBef>
            <a:spcAft>
              <a:spcPct val="35000"/>
            </a:spcAft>
            <a:buNone/>
          </a:pPr>
          <a:r>
            <a:rPr lang="nb-NO" sz="2500" kern="1200">
              <a:latin typeface="Roboto" panose="02000000000000000000" pitchFamily="2" charset="0"/>
              <a:ea typeface="Roboto" panose="02000000000000000000" pitchFamily="2" charset="0"/>
            </a:rPr>
            <a:t>Rett til personlig assistanse </a:t>
          </a:r>
          <a:endParaRPr lang="en-US" sz="2500" kern="1200">
            <a:latin typeface="Roboto" panose="02000000000000000000" pitchFamily="2" charset="0"/>
            <a:ea typeface="Roboto" panose="02000000000000000000" pitchFamily="2" charset="0"/>
          </a:endParaRPr>
        </a:p>
      </dsp:txBody>
      <dsp:txXfrm>
        <a:off x="1412643" y="522"/>
        <a:ext cx="9519351" cy="1223067"/>
      </dsp:txXfrm>
    </dsp:sp>
    <dsp:sp modelId="{33E6AB5A-F2A6-425E-B19B-4A15ED050DD1}">
      <dsp:nvSpPr>
        <dsp:cNvPr id="0" name=""/>
        <dsp:cNvSpPr/>
      </dsp:nvSpPr>
      <dsp:spPr>
        <a:xfrm>
          <a:off x="0" y="1529357"/>
          <a:ext cx="10931995" cy="12230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7682C5-3E8C-4EC7-8F09-D0589C99370F}">
      <dsp:nvSpPr>
        <dsp:cNvPr id="0" name=""/>
        <dsp:cNvSpPr/>
      </dsp:nvSpPr>
      <dsp:spPr>
        <a:xfrm>
          <a:off x="369978" y="1804547"/>
          <a:ext cx="672687" cy="672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rgbClr val="EEE4D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DCA06-94B4-4DF0-B70D-F104DC0E6245}">
      <dsp:nvSpPr>
        <dsp:cNvPr id="0" name=""/>
        <dsp:cNvSpPr/>
      </dsp:nvSpPr>
      <dsp:spPr>
        <a:xfrm>
          <a:off x="1412643" y="1529357"/>
          <a:ext cx="9519351" cy="122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41" tIns="129441" rIns="129441" bIns="129441" numCol="1" spcCol="1270" anchor="ctr" anchorCtr="0">
          <a:noAutofit/>
        </a:bodyPr>
        <a:lstStyle/>
        <a:p>
          <a:pPr marL="0" lvl="0" indent="0" algn="l" defTabSz="1111250">
            <a:lnSpc>
              <a:spcPct val="100000"/>
            </a:lnSpc>
            <a:spcBef>
              <a:spcPct val="0"/>
            </a:spcBef>
            <a:spcAft>
              <a:spcPct val="35000"/>
            </a:spcAft>
            <a:buNone/>
          </a:pPr>
          <a:r>
            <a:rPr lang="nb-NO" sz="2500" kern="1200">
              <a:latin typeface="Roboto" panose="02000000000000000000" pitchFamily="2" charset="0"/>
              <a:ea typeface="Roboto" panose="02000000000000000000" pitchFamily="2" charset="0"/>
            </a:rPr>
            <a:t>Rett til fysisk tilrettelegging og tekniske hjelpemiddel </a:t>
          </a:r>
          <a:endParaRPr lang="en-US" sz="2500" kern="1200">
            <a:latin typeface="Roboto" panose="02000000000000000000" pitchFamily="2" charset="0"/>
            <a:ea typeface="Roboto" panose="02000000000000000000" pitchFamily="2" charset="0"/>
          </a:endParaRPr>
        </a:p>
      </dsp:txBody>
      <dsp:txXfrm>
        <a:off x="1412643" y="1529357"/>
        <a:ext cx="9519351" cy="1223067"/>
      </dsp:txXfrm>
    </dsp:sp>
    <dsp:sp modelId="{FD747EB0-B17D-49B7-9403-592A3D7A024E}">
      <dsp:nvSpPr>
        <dsp:cNvPr id="0" name=""/>
        <dsp:cNvSpPr/>
      </dsp:nvSpPr>
      <dsp:spPr>
        <a:xfrm>
          <a:off x="0" y="3058192"/>
          <a:ext cx="10931995" cy="12230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62FDC-42D6-49EC-8140-54CD4B1A78B0}">
      <dsp:nvSpPr>
        <dsp:cNvPr id="0" name=""/>
        <dsp:cNvSpPr/>
      </dsp:nvSpPr>
      <dsp:spPr>
        <a:xfrm>
          <a:off x="369978" y="3333382"/>
          <a:ext cx="672687" cy="672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rgbClr val="EEE4D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09810-6722-45DF-9015-3CA5720D8BCE}">
      <dsp:nvSpPr>
        <dsp:cNvPr id="0" name=""/>
        <dsp:cNvSpPr/>
      </dsp:nvSpPr>
      <dsp:spPr>
        <a:xfrm>
          <a:off x="1412643" y="3058192"/>
          <a:ext cx="9519351" cy="122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41" tIns="129441" rIns="129441" bIns="129441" numCol="1" spcCol="1270" anchor="ctr" anchorCtr="0">
          <a:noAutofit/>
        </a:bodyPr>
        <a:lstStyle/>
        <a:p>
          <a:pPr marL="0" lvl="0" indent="0" algn="l" defTabSz="1111250">
            <a:lnSpc>
              <a:spcPct val="100000"/>
            </a:lnSpc>
            <a:spcBef>
              <a:spcPct val="0"/>
            </a:spcBef>
            <a:spcAft>
              <a:spcPct val="35000"/>
            </a:spcAft>
            <a:buNone/>
          </a:pPr>
          <a:r>
            <a:rPr lang="nb-NO" sz="2500" kern="1200">
              <a:latin typeface="Roboto" panose="02000000000000000000" pitchFamily="2" charset="0"/>
              <a:ea typeface="Roboto" panose="02000000000000000000" pitchFamily="2" charset="0"/>
            </a:rPr>
            <a:t>Rett til individuelt tilrettelagt opplæring (</a:t>
          </a:r>
          <a:r>
            <a:rPr lang="nb-NO" sz="2500" kern="1200" err="1">
              <a:latin typeface="Roboto" panose="02000000000000000000" pitchFamily="2" charset="0"/>
              <a:ea typeface="Roboto" panose="02000000000000000000" pitchFamily="2" charset="0"/>
            </a:rPr>
            <a:t>ito</a:t>
          </a:r>
          <a:r>
            <a:rPr lang="nb-NO" sz="2500" kern="1200">
              <a:latin typeface="Roboto" panose="02000000000000000000" pitchFamily="2" charset="0"/>
              <a:ea typeface="Roboto" panose="02000000000000000000" pitchFamily="2" charset="0"/>
            </a:rPr>
            <a:t>) </a:t>
          </a:r>
          <a:endParaRPr lang="en-US" sz="2500" kern="1200">
            <a:latin typeface="Roboto" panose="02000000000000000000" pitchFamily="2" charset="0"/>
            <a:ea typeface="Roboto" panose="02000000000000000000" pitchFamily="2" charset="0"/>
          </a:endParaRPr>
        </a:p>
      </dsp:txBody>
      <dsp:txXfrm>
        <a:off x="1412643" y="3058192"/>
        <a:ext cx="9519351" cy="12230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BC47A76-35F3-4883-88A0-2A9BDFE636C9}" type="datetimeFigureOut">
              <a:rPr lang="nb-NO" smtClean="0"/>
              <a:t>22.11.2024</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260A0CD-557F-4AA2-A213-8D0C2A36CE7F}" type="slidenum">
              <a:rPr lang="nb-NO" smtClean="0"/>
              <a:t>‹#›</a:t>
            </a:fld>
            <a:endParaRPr lang="nb-NO"/>
          </a:p>
        </p:txBody>
      </p:sp>
    </p:spTree>
    <p:extLst>
      <p:ext uri="{BB962C8B-B14F-4D97-AF65-F5344CB8AC3E}">
        <p14:creationId xmlns:p14="http://schemas.microsoft.com/office/powerpoint/2010/main" val="24714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a:t>
            </a:fld>
            <a:endParaRPr lang="nb-NO"/>
          </a:p>
        </p:txBody>
      </p:sp>
    </p:spTree>
    <p:extLst>
      <p:ext uri="{BB962C8B-B14F-4D97-AF65-F5344CB8AC3E}">
        <p14:creationId xmlns:p14="http://schemas.microsoft.com/office/powerpoint/2010/main" val="247650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14</a:t>
            </a:fld>
            <a:endParaRPr lang="nb-NO"/>
          </a:p>
        </p:txBody>
      </p:sp>
    </p:spTree>
    <p:extLst>
      <p:ext uri="{BB962C8B-B14F-4D97-AF65-F5344CB8AC3E}">
        <p14:creationId xmlns:p14="http://schemas.microsoft.com/office/powerpoint/2010/main" val="189274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15</a:t>
            </a:fld>
            <a:endParaRPr lang="nb-NO"/>
          </a:p>
        </p:txBody>
      </p:sp>
    </p:spTree>
    <p:extLst>
      <p:ext uri="{BB962C8B-B14F-4D97-AF65-F5344CB8AC3E}">
        <p14:creationId xmlns:p14="http://schemas.microsoft.com/office/powerpoint/2010/main" val="2856484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16</a:t>
            </a:fld>
            <a:endParaRPr lang="nb-NO"/>
          </a:p>
        </p:txBody>
      </p:sp>
    </p:spTree>
    <p:extLst>
      <p:ext uri="{BB962C8B-B14F-4D97-AF65-F5344CB8AC3E}">
        <p14:creationId xmlns:p14="http://schemas.microsoft.com/office/powerpoint/2010/main" val="229641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 11-6 Individuelt tilrettelagt opplæring: </a:t>
            </a:r>
            <a:r>
              <a:rPr lang="nn-NO" b="0" i="0">
                <a:solidFill>
                  <a:srgbClr val="333333"/>
                </a:solidFill>
                <a:effectLst/>
                <a:latin typeface="Helvetica Neue"/>
              </a:rPr>
              <a:t>Elevar har rett til individuelt tilrettelagd opplæring dersom dei treng det for å få tilfredsstillande utbytte av opplæringa. I vurderinga av kva for opplæringstilbod som skal givast, skal det særleg leggjast vekt på utviklingsutsiktene til eleven. Opplæringstilbodet skal utformast slik at det samla kan gi eleven tilfredsstillande utbytte av opplæringa samanlikna med andre elevar og i tråd med dei opplæringsmåla som er realistiske for eleven.</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b="0" i="0">
                <a:solidFill>
                  <a:srgbClr val="333333"/>
                </a:solidFill>
                <a:effectLst/>
                <a:latin typeface="Helvetica Neue"/>
              </a:rPr>
              <a:t>Personlig assistanse: praktisk hjelp og bistand frå ein person (assistent) som kan følgje med og hjelpe eleven i skolekvardagen. Assistansen kan variere både i omfang og oppgåver og kan til dømes vere hjelp til å følgje med i opplæringa, sosiale aktivitetar i friminuttet, kommunikasjon, flytting, bering av sekk og utstyr, av- og påkleding, måltid og toalettbesøk.</a:t>
            </a:r>
          </a:p>
          <a:p>
            <a:r>
              <a:rPr lang="nb-NO"/>
              <a:t>§ 11-5 Fysisk tilrettelegging og tekniske hjelpemidler</a:t>
            </a:r>
          </a:p>
          <a:p>
            <a:pPr lvl="1"/>
            <a:r>
              <a:rPr lang="nn-NO" sz="2000" b="0" i="0">
                <a:solidFill>
                  <a:srgbClr val="333333"/>
                </a:solidFill>
                <a:effectLst/>
                <a:latin typeface="Helvetica Neue"/>
              </a:rPr>
              <a:t>Elevar har rett til dei tekniske hjelpemidla og den fysiske tilrettelegginga dei treng for å kunne delta i opplæringa og få tilfredsstillande utbytte av ho. Elevane har også rett til nødvendig opplæring i bruk av slikt utstyr</a:t>
            </a:r>
          </a:p>
          <a:p>
            <a:pPr lvl="2"/>
            <a:r>
              <a:rPr lang="nn-NO" sz="2000">
                <a:solidFill>
                  <a:srgbClr val="333333"/>
                </a:solidFill>
                <a:latin typeface="Helvetica Neue"/>
              </a:rPr>
              <a:t>Forarbeider: </a:t>
            </a:r>
            <a:r>
              <a:rPr lang="nn-NO" sz="2000" b="0" i="0">
                <a:solidFill>
                  <a:srgbClr val="333333"/>
                </a:solidFill>
                <a:effectLst/>
                <a:latin typeface="Helvetica Neue"/>
              </a:rPr>
              <a:t>Slik tilrettelegging kan mellom anna omfatte tekniske hjelpemiddel, inventar, teknisk utstyr og programvare og nødvendig opplæring for at eleven skal kunne bruke utstyret. Om eleven har behov for opplæring i bruk av tekniske hjelpemiddel, må vurderast ut frå både medisinfagleg og skolefagleg kunnskap og erfaring. Dessutan har det betydning kva eleven og foreldra meiner, og det beste for eleven skal vere eit grunnleggjande omsyn</a:t>
            </a:r>
          </a:p>
          <a:p>
            <a:pPr lvl="2"/>
            <a:endParaRPr lang="nb-NO" sz="2000"/>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b="0" i="0">
              <a:solidFill>
                <a:srgbClr val="333333"/>
              </a:solidFill>
              <a:effectLst/>
              <a:latin typeface="Helvetica Neue"/>
            </a:endParaRPr>
          </a:p>
          <a:p>
            <a:r>
              <a:rPr lang="nb-NO"/>
              <a:t>Bakgrunn: </a:t>
            </a:r>
          </a:p>
          <a:p>
            <a:pPr marL="171450" indent="-171450">
              <a:buFontTx/>
              <a:buChar char="-"/>
            </a:pPr>
            <a:r>
              <a:rPr lang="nb-NO"/>
              <a:t>individuelt tilrettelagd opplæring knyter seg direkte til opplæring i fag og den overordna delen av læreplanverket. </a:t>
            </a:r>
          </a:p>
          <a:p>
            <a:pPr marL="171450" indent="-171450">
              <a:buFontTx/>
              <a:buChar char="-"/>
            </a:pPr>
            <a:r>
              <a:rPr lang="nb-NO"/>
              <a:t>Personleg assistanse, fysisk tilrettelegging og tekniske hjelpemiddel knyter seg i utgangspunktet ikkje direkte til opplæring i fag, men er ein føresetnad for at elevane skal få utbytte av opplæringa.</a:t>
            </a:r>
          </a:p>
          <a:p>
            <a:pPr marL="171450" indent="-171450">
              <a:buFontTx/>
              <a:buChar char="-"/>
            </a:pPr>
            <a:r>
              <a:rPr lang="nb-NO"/>
              <a:t>Ei deling vil gjere det enklare for skolane å oppfylle kompetansekrav – tydelegare skille mellom der det krevst lærarkompetanse, og oppgåver andre enn lærarar kan gjere.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t>Tydelegare skilje mellom det som knyter seg til måla for opplæringa og det som ikkje gjer det.</a:t>
            </a:r>
          </a:p>
          <a:p>
            <a:endParaRPr lang="nb-NO"/>
          </a:p>
          <a:p>
            <a:r>
              <a:rPr lang="nb-NO" b="1"/>
              <a:t>Alle rettane får nye namn: </a:t>
            </a:r>
            <a:endParaRPr lang="nb-NO"/>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t>Personleg assistanse, fysisk tilrettelegging og tekniske hjelpemiddel står ikkje direkte i lovteksten nå, men er ein del av spesialundervisninga i § 5-1 og </a:t>
            </a:r>
            <a:r>
              <a:rPr lang="nb-NO" sz="1200"/>
              <a:t>inngår som eit tiltak i vedtak om spesialundervisning </a:t>
            </a:r>
          </a:p>
          <a:p>
            <a:pPr marL="171450" indent="-171450">
              <a:buFontTx/>
              <a:buChar char="-"/>
            </a:pPr>
            <a:endParaRPr lang="nb-NO"/>
          </a:p>
          <a:p>
            <a:pPr marL="171450" indent="-171450">
              <a:buFontTx/>
              <a:buChar char="-"/>
            </a:pPr>
            <a:r>
              <a:rPr lang="nb-NO"/>
              <a:t>Spesialundervisning blir til individuelt tilrettelagd opplæring </a:t>
            </a:r>
          </a:p>
          <a:p>
            <a:pPr marL="628650" lvl="1" indent="-171450">
              <a:buFontTx/>
              <a:buChar char="-"/>
            </a:pPr>
            <a:r>
              <a:rPr lang="nb-NO"/>
              <a:t>meiner at omgrepet «spesialundervisning» </a:t>
            </a:r>
            <a:r>
              <a:rPr lang="nn-NO"/>
              <a:t>kan </a:t>
            </a:r>
            <a:r>
              <a:rPr lang="nb-NO" noProof="0"/>
              <a:t>opplevast stigmatiserande </a:t>
            </a:r>
            <a:r>
              <a:rPr lang="nn-NO"/>
              <a:t>og bidra til ekskludering</a:t>
            </a:r>
          </a:p>
          <a:p>
            <a:pPr marL="628650" lvl="1" indent="-171450">
              <a:buFontTx/>
              <a:buChar char="-"/>
            </a:pPr>
            <a:r>
              <a:rPr lang="nb-NO"/>
              <a:t>ligg også nærmare omgrepa i likestillings- og diskrimineringslova, som kan overlappe noko</a:t>
            </a:r>
          </a:p>
          <a:p>
            <a:pPr marL="0" lvl="0" indent="0">
              <a:buFontTx/>
              <a:buNone/>
            </a:pPr>
            <a:endParaRPr lang="nb-NO"/>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96DC9-3588-4A42-B2B3-38D16E57671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97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Denne figuren er meint å illustrere saksgangen for tilrettelegging. Første fasen handlar om plikta til å følgje med på elevane og deira utvikling, den andre fasen handlar om tilpassingar innanfor ordinær opplæring, og siste fasen gjeld saksgangen i dei tilfella eleven ikkje får tilfredsstillande utbytte av opplæringa </a:t>
            </a:r>
          </a:p>
          <a:p>
            <a:endParaRPr lang="nb-NO"/>
          </a:p>
          <a:p>
            <a:r>
              <a:rPr lang="nb-NO"/>
              <a:t>I det vidare vil kvar enkelt fase bli nærmare gjennomgått.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96DC9-3588-4A42-B2B3-38D16E57671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91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7</a:t>
            </a:fld>
            <a:endParaRPr lang="nb-NO"/>
          </a:p>
        </p:txBody>
      </p:sp>
    </p:spTree>
    <p:extLst>
      <p:ext uri="{BB962C8B-B14F-4D97-AF65-F5344CB8AC3E}">
        <p14:creationId xmlns:p14="http://schemas.microsoft.com/office/powerpoint/2010/main" val="208050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9</a:t>
            </a:fld>
            <a:endParaRPr lang="nb-NO"/>
          </a:p>
        </p:txBody>
      </p:sp>
    </p:spTree>
    <p:extLst>
      <p:ext uri="{BB962C8B-B14F-4D97-AF65-F5344CB8AC3E}">
        <p14:creationId xmlns:p14="http://schemas.microsoft.com/office/powerpoint/2010/main" val="79905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10</a:t>
            </a:fld>
            <a:endParaRPr lang="nb-NO"/>
          </a:p>
        </p:txBody>
      </p:sp>
    </p:spTree>
    <p:extLst>
      <p:ext uri="{BB962C8B-B14F-4D97-AF65-F5344CB8AC3E}">
        <p14:creationId xmlns:p14="http://schemas.microsoft.com/office/powerpoint/2010/main" val="358650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11</a:t>
            </a:fld>
            <a:endParaRPr lang="nb-NO"/>
          </a:p>
        </p:txBody>
      </p:sp>
    </p:spTree>
    <p:extLst>
      <p:ext uri="{BB962C8B-B14F-4D97-AF65-F5344CB8AC3E}">
        <p14:creationId xmlns:p14="http://schemas.microsoft.com/office/powerpoint/2010/main" val="358850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12</a:t>
            </a:fld>
            <a:endParaRPr lang="nb-NO"/>
          </a:p>
        </p:txBody>
      </p:sp>
    </p:spTree>
    <p:extLst>
      <p:ext uri="{BB962C8B-B14F-4D97-AF65-F5344CB8AC3E}">
        <p14:creationId xmlns:p14="http://schemas.microsoft.com/office/powerpoint/2010/main" val="3162287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60A0CD-557F-4AA2-A213-8D0C2A36CE7F}" type="slidenum">
              <a:rPr lang="nb-NO" smtClean="0"/>
              <a:t>13</a:t>
            </a:fld>
            <a:endParaRPr lang="nb-NO"/>
          </a:p>
        </p:txBody>
      </p:sp>
    </p:spTree>
    <p:extLst>
      <p:ext uri="{BB962C8B-B14F-4D97-AF65-F5344CB8AC3E}">
        <p14:creationId xmlns:p14="http://schemas.microsoft.com/office/powerpoint/2010/main" val="2854836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6922A2-DED6-E5F0-D7E7-86315B5D059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9281CFD-F43A-16F4-9941-528EA107F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A5D772B-4347-6F28-C31A-7F5D8025EF25}"/>
              </a:ext>
            </a:extLst>
          </p:cNvPr>
          <p:cNvSpPr>
            <a:spLocks noGrp="1"/>
          </p:cNvSpPr>
          <p:nvPr>
            <p:ph type="dt" sz="half" idx="10"/>
          </p:nvPr>
        </p:nvSpPr>
        <p:spPr/>
        <p:txBody>
          <a:bodyPr/>
          <a:lstStyle/>
          <a:p>
            <a:fld id="{2AC8D96C-457E-8241-901F-CD5FD8A240AC}" type="datetimeFigureOut">
              <a:rPr lang="nb-NO" smtClean="0"/>
              <a:t>22.11.2024</a:t>
            </a:fld>
            <a:endParaRPr lang="nb-NO"/>
          </a:p>
        </p:txBody>
      </p:sp>
      <p:sp>
        <p:nvSpPr>
          <p:cNvPr id="5" name="Plassholder for bunntekst 4">
            <a:extLst>
              <a:ext uri="{FF2B5EF4-FFF2-40B4-BE49-F238E27FC236}">
                <a16:creationId xmlns:a16="http://schemas.microsoft.com/office/drawing/2014/main" id="{47D1B45B-4279-7F2E-B527-2BDC88EFFAC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570AD4C-F802-F13B-81B9-A7AC39353846}"/>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20382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16B08D-0B2C-DE81-DC94-C42ADC4BCE1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946BE8D-C3F9-7CD7-E44A-31628965A0D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CA0E32-4142-0297-36C2-B40E52275D1E}"/>
              </a:ext>
            </a:extLst>
          </p:cNvPr>
          <p:cNvSpPr>
            <a:spLocks noGrp="1"/>
          </p:cNvSpPr>
          <p:nvPr>
            <p:ph type="dt" sz="half" idx="10"/>
          </p:nvPr>
        </p:nvSpPr>
        <p:spPr/>
        <p:txBody>
          <a:bodyPr/>
          <a:lstStyle/>
          <a:p>
            <a:fld id="{2AC8D96C-457E-8241-901F-CD5FD8A240AC}" type="datetimeFigureOut">
              <a:rPr lang="nb-NO" smtClean="0"/>
              <a:t>22.11.2024</a:t>
            </a:fld>
            <a:endParaRPr lang="nb-NO"/>
          </a:p>
        </p:txBody>
      </p:sp>
      <p:sp>
        <p:nvSpPr>
          <p:cNvPr id="5" name="Plassholder for bunntekst 4">
            <a:extLst>
              <a:ext uri="{FF2B5EF4-FFF2-40B4-BE49-F238E27FC236}">
                <a16:creationId xmlns:a16="http://schemas.microsoft.com/office/drawing/2014/main" id="{95EF821E-118D-6A8A-F38E-7B6D373CEBB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94BDAE4-0559-E92E-EB65-4333A8AFB03C}"/>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303507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EFCA330-7654-9C82-4D14-6D55B5D29D4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1B01FA4-C1E4-88D2-8CC6-BA275AB7A46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9856382-11DB-5A2E-7CC1-6279D3337F69}"/>
              </a:ext>
            </a:extLst>
          </p:cNvPr>
          <p:cNvSpPr>
            <a:spLocks noGrp="1"/>
          </p:cNvSpPr>
          <p:nvPr>
            <p:ph type="dt" sz="half" idx="10"/>
          </p:nvPr>
        </p:nvSpPr>
        <p:spPr/>
        <p:txBody>
          <a:bodyPr/>
          <a:lstStyle/>
          <a:p>
            <a:fld id="{2AC8D96C-457E-8241-901F-CD5FD8A240AC}" type="datetimeFigureOut">
              <a:rPr lang="nb-NO" smtClean="0"/>
              <a:t>22.11.2024</a:t>
            </a:fld>
            <a:endParaRPr lang="nb-NO"/>
          </a:p>
        </p:txBody>
      </p:sp>
      <p:sp>
        <p:nvSpPr>
          <p:cNvPr id="5" name="Plassholder for bunntekst 4">
            <a:extLst>
              <a:ext uri="{FF2B5EF4-FFF2-40B4-BE49-F238E27FC236}">
                <a16:creationId xmlns:a16="http://schemas.microsoft.com/office/drawing/2014/main" id="{144989C7-0111-B672-63F4-A712C28393E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B64E6E8-A849-23D3-3312-20A149DD540E}"/>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359735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skjerm bil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6F10FF6-F814-604F-867A-47F9A2749239}"/>
              </a:ext>
            </a:extLst>
          </p:cNvPr>
          <p:cNvSpPr>
            <a:spLocks noGrp="1"/>
          </p:cNvSpPr>
          <p:nvPr>
            <p:ph type="dt" sz="half" idx="10"/>
          </p:nvPr>
        </p:nvSpPr>
        <p:spPr/>
        <p:txBody>
          <a:bodyPr/>
          <a:lstStyle/>
          <a:p>
            <a:fld id="{C33FAB1E-9CDD-B047-95EF-1C28D50BDB6A}" type="datetimeFigureOut">
              <a:rPr lang="nb-NO" smtClean="0"/>
              <a:t>22.11.2024</a:t>
            </a:fld>
            <a:endParaRPr lang="nb-NO"/>
          </a:p>
        </p:txBody>
      </p:sp>
      <p:sp>
        <p:nvSpPr>
          <p:cNvPr id="4" name="Footer Placeholder 3">
            <a:extLst>
              <a:ext uri="{FF2B5EF4-FFF2-40B4-BE49-F238E27FC236}">
                <a16:creationId xmlns:a16="http://schemas.microsoft.com/office/drawing/2014/main" id="{E6CA1332-28B3-9543-B042-F83589069B5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B02CE51F-E6C1-2046-8D9D-ACF4CB92D629}"/>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6" name="Picture Placeholder 7">
            <a:extLst>
              <a:ext uri="{FF2B5EF4-FFF2-40B4-BE49-F238E27FC236}">
                <a16:creationId xmlns:a16="http://schemas.microsoft.com/office/drawing/2014/main" id="{1AD6B5E3-EB0A-254A-BC3E-A18A8555EAC4}"/>
              </a:ext>
            </a:extLst>
          </p:cNvPr>
          <p:cNvSpPr>
            <a:spLocks noGrp="1"/>
          </p:cNvSpPr>
          <p:nvPr>
            <p:ph type="pic" sz="quarter" idx="13"/>
          </p:nvPr>
        </p:nvSpPr>
        <p:spPr>
          <a:xfrm>
            <a:off x="0" y="0"/>
            <a:ext cx="12192000" cy="6858000"/>
          </a:xfrm>
          <a:noFill/>
        </p:spPr>
        <p:txBody>
          <a:bodyPr/>
          <a:lstStyle/>
          <a:p>
            <a:r>
              <a:rPr lang="nb-NO"/>
              <a:t>Klikk på ikonet for å legge til eit bilde</a:t>
            </a:r>
          </a:p>
        </p:txBody>
      </p:sp>
      <p:sp>
        <p:nvSpPr>
          <p:cNvPr id="2" name="Plassholder for tekst 1">
            <a:extLst>
              <a:ext uri="{FF2B5EF4-FFF2-40B4-BE49-F238E27FC236}">
                <a16:creationId xmlns:a16="http://schemas.microsoft.com/office/drawing/2014/main" id="{5CA0EC93-26C8-4762-8A65-5FA834FE38C5}"/>
              </a:ext>
            </a:extLst>
          </p:cNvPr>
          <p:cNvSpPr>
            <a:spLocks noGrp="1"/>
          </p:cNvSpPr>
          <p:nvPr>
            <p:ph type="body" sz="quarter" idx="14" hasCustomPrompt="1"/>
          </p:nvPr>
        </p:nvSpPr>
        <p:spPr>
          <a:xfrm>
            <a:off x="270001" y="6228000"/>
            <a:ext cx="360000" cy="3600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86285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6EF536-63A7-C07A-4B70-EE5F02969A2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A42E158-EC1F-96A4-342A-F0F78EF7631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5F84380-6BB3-6C84-34A0-B1E9002E8411}"/>
              </a:ext>
            </a:extLst>
          </p:cNvPr>
          <p:cNvSpPr>
            <a:spLocks noGrp="1"/>
          </p:cNvSpPr>
          <p:nvPr>
            <p:ph type="dt" sz="half" idx="10"/>
          </p:nvPr>
        </p:nvSpPr>
        <p:spPr/>
        <p:txBody>
          <a:bodyPr/>
          <a:lstStyle/>
          <a:p>
            <a:fld id="{2AC8D96C-457E-8241-901F-CD5FD8A240AC}" type="datetimeFigureOut">
              <a:rPr lang="nb-NO" smtClean="0"/>
              <a:t>22.11.2024</a:t>
            </a:fld>
            <a:endParaRPr lang="nb-NO"/>
          </a:p>
        </p:txBody>
      </p:sp>
      <p:sp>
        <p:nvSpPr>
          <p:cNvPr id="5" name="Plassholder for bunntekst 4">
            <a:extLst>
              <a:ext uri="{FF2B5EF4-FFF2-40B4-BE49-F238E27FC236}">
                <a16:creationId xmlns:a16="http://schemas.microsoft.com/office/drawing/2014/main" id="{401F6794-10BE-877A-6088-D2CEFABF328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E0B0AFD-36F3-C010-BC0F-5FB7FB51BFE3}"/>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58211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77794C-3A3F-CB6E-6C41-82AF9791FF8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327EA6D-652B-385B-9C66-7AF7EF1303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4456B15-3594-DF12-7022-4FD4A4BE7BA4}"/>
              </a:ext>
            </a:extLst>
          </p:cNvPr>
          <p:cNvSpPr>
            <a:spLocks noGrp="1"/>
          </p:cNvSpPr>
          <p:nvPr>
            <p:ph type="dt" sz="half" idx="10"/>
          </p:nvPr>
        </p:nvSpPr>
        <p:spPr/>
        <p:txBody>
          <a:bodyPr/>
          <a:lstStyle/>
          <a:p>
            <a:fld id="{2AC8D96C-457E-8241-901F-CD5FD8A240AC}" type="datetimeFigureOut">
              <a:rPr lang="nb-NO" smtClean="0"/>
              <a:t>22.11.2024</a:t>
            </a:fld>
            <a:endParaRPr lang="nb-NO"/>
          </a:p>
        </p:txBody>
      </p:sp>
      <p:sp>
        <p:nvSpPr>
          <p:cNvPr id="5" name="Plassholder for bunntekst 4">
            <a:extLst>
              <a:ext uri="{FF2B5EF4-FFF2-40B4-BE49-F238E27FC236}">
                <a16:creationId xmlns:a16="http://schemas.microsoft.com/office/drawing/2014/main" id="{E701A2EE-3E47-D709-F402-33CE348835C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3F918C7-FCF8-F9B8-D5D5-36DFB8E8225C}"/>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248027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18C614-2833-B496-7641-F42B8DD32CF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03DD1CC-A5EF-C3C8-B578-E99EAE84318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E743DAA-8FC5-5DD7-73C1-0A0789CCAEB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1C91611-139D-5B98-66C3-42FFB7F109F4}"/>
              </a:ext>
            </a:extLst>
          </p:cNvPr>
          <p:cNvSpPr>
            <a:spLocks noGrp="1"/>
          </p:cNvSpPr>
          <p:nvPr>
            <p:ph type="dt" sz="half" idx="10"/>
          </p:nvPr>
        </p:nvSpPr>
        <p:spPr/>
        <p:txBody>
          <a:bodyPr/>
          <a:lstStyle/>
          <a:p>
            <a:fld id="{2AC8D96C-457E-8241-901F-CD5FD8A240AC}" type="datetimeFigureOut">
              <a:rPr lang="nb-NO" smtClean="0"/>
              <a:t>22.11.2024</a:t>
            </a:fld>
            <a:endParaRPr lang="nb-NO"/>
          </a:p>
        </p:txBody>
      </p:sp>
      <p:sp>
        <p:nvSpPr>
          <p:cNvPr id="6" name="Plassholder for bunntekst 5">
            <a:extLst>
              <a:ext uri="{FF2B5EF4-FFF2-40B4-BE49-F238E27FC236}">
                <a16:creationId xmlns:a16="http://schemas.microsoft.com/office/drawing/2014/main" id="{8A678362-3CD5-22DE-BEFA-C37A342F51C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6DD7381-13BD-63E8-460A-2C95EC145651}"/>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308797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CACB37-F032-C517-772F-71F2C26FE90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35C46D6-2D69-9A9A-2FEB-E2D9A6F00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BAEB5E4-5700-C9A5-4102-CBD5E2CD0EF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18E1E4A-BE3B-C1CE-139E-3BEF87419A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7FF3420-D9CB-1513-618A-44E6EF13133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0327CBAE-E2CB-8D58-3E41-1E32DBB20198}"/>
              </a:ext>
            </a:extLst>
          </p:cNvPr>
          <p:cNvSpPr>
            <a:spLocks noGrp="1"/>
          </p:cNvSpPr>
          <p:nvPr>
            <p:ph type="dt" sz="half" idx="10"/>
          </p:nvPr>
        </p:nvSpPr>
        <p:spPr/>
        <p:txBody>
          <a:bodyPr/>
          <a:lstStyle/>
          <a:p>
            <a:fld id="{2AC8D96C-457E-8241-901F-CD5FD8A240AC}" type="datetimeFigureOut">
              <a:rPr lang="nb-NO" smtClean="0"/>
              <a:t>22.11.2024</a:t>
            </a:fld>
            <a:endParaRPr lang="nb-NO"/>
          </a:p>
        </p:txBody>
      </p:sp>
      <p:sp>
        <p:nvSpPr>
          <p:cNvPr id="8" name="Plassholder for bunntekst 7">
            <a:extLst>
              <a:ext uri="{FF2B5EF4-FFF2-40B4-BE49-F238E27FC236}">
                <a16:creationId xmlns:a16="http://schemas.microsoft.com/office/drawing/2014/main" id="{CEF9922C-849D-D55E-9E8D-28F893B5FE4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558F6122-4A81-BFFE-731A-49593AAE1A16}"/>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131821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F619B5-458E-9FBB-DC90-9666E53DC53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8F177D9-BF2C-40A2-B307-682553ED71AB}"/>
              </a:ext>
            </a:extLst>
          </p:cNvPr>
          <p:cNvSpPr>
            <a:spLocks noGrp="1"/>
          </p:cNvSpPr>
          <p:nvPr>
            <p:ph type="dt" sz="half" idx="10"/>
          </p:nvPr>
        </p:nvSpPr>
        <p:spPr/>
        <p:txBody>
          <a:bodyPr/>
          <a:lstStyle/>
          <a:p>
            <a:fld id="{2AC8D96C-457E-8241-901F-CD5FD8A240AC}" type="datetimeFigureOut">
              <a:rPr lang="nb-NO" smtClean="0"/>
              <a:t>22.11.2024</a:t>
            </a:fld>
            <a:endParaRPr lang="nb-NO"/>
          </a:p>
        </p:txBody>
      </p:sp>
      <p:sp>
        <p:nvSpPr>
          <p:cNvPr id="4" name="Plassholder for bunntekst 3">
            <a:extLst>
              <a:ext uri="{FF2B5EF4-FFF2-40B4-BE49-F238E27FC236}">
                <a16:creationId xmlns:a16="http://schemas.microsoft.com/office/drawing/2014/main" id="{057FD8DE-6CA4-7501-E3E3-543E67336ED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9F05084-4A4B-0C8C-70CA-97FA86A26434}"/>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224006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4695BD2-3EAE-6CB8-9CFB-EF7D3E03177B}"/>
              </a:ext>
            </a:extLst>
          </p:cNvPr>
          <p:cNvSpPr>
            <a:spLocks noGrp="1"/>
          </p:cNvSpPr>
          <p:nvPr>
            <p:ph type="dt" sz="half" idx="10"/>
          </p:nvPr>
        </p:nvSpPr>
        <p:spPr/>
        <p:txBody>
          <a:bodyPr/>
          <a:lstStyle/>
          <a:p>
            <a:fld id="{2AC8D96C-457E-8241-901F-CD5FD8A240AC}" type="datetimeFigureOut">
              <a:rPr lang="nb-NO" smtClean="0"/>
              <a:t>22.11.2024</a:t>
            </a:fld>
            <a:endParaRPr lang="nb-NO"/>
          </a:p>
        </p:txBody>
      </p:sp>
      <p:sp>
        <p:nvSpPr>
          <p:cNvPr id="3" name="Plassholder for bunntekst 2">
            <a:extLst>
              <a:ext uri="{FF2B5EF4-FFF2-40B4-BE49-F238E27FC236}">
                <a16:creationId xmlns:a16="http://schemas.microsoft.com/office/drawing/2014/main" id="{71C72F6F-22AA-2145-EFB1-FD7C1D1CC5B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BA21DFA-54A3-0FC8-7CB2-D1129781CC95}"/>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168226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E10F39-8295-4755-6CD6-CA2C8359727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1A4B4B1-B739-858B-C611-0433F47D7D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694BE11-7761-B756-819D-ABE7E70F1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A8347D6-7D44-3F7D-085D-C91881F1AEA9}"/>
              </a:ext>
            </a:extLst>
          </p:cNvPr>
          <p:cNvSpPr>
            <a:spLocks noGrp="1"/>
          </p:cNvSpPr>
          <p:nvPr>
            <p:ph type="dt" sz="half" idx="10"/>
          </p:nvPr>
        </p:nvSpPr>
        <p:spPr/>
        <p:txBody>
          <a:bodyPr/>
          <a:lstStyle/>
          <a:p>
            <a:fld id="{2AC8D96C-457E-8241-901F-CD5FD8A240AC}" type="datetimeFigureOut">
              <a:rPr lang="nb-NO" smtClean="0"/>
              <a:t>22.11.2024</a:t>
            </a:fld>
            <a:endParaRPr lang="nb-NO"/>
          </a:p>
        </p:txBody>
      </p:sp>
      <p:sp>
        <p:nvSpPr>
          <p:cNvPr id="6" name="Plassholder for bunntekst 5">
            <a:extLst>
              <a:ext uri="{FF2B5EF4-FFF2-40B4-BE49-F238E27FC236}">
                <a16:creationId xmlns:a16="http://schemas.microsoft.com/office/drawing/2014/main" id="{45150723-9A0D-315F-F196-A631245FC67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43E1F1B-6822-4651-3FDF-F6C417D3D6F2}"/>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251531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0826B8-C58A-1480-2872-E4ABE39BC91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9BF9382-8D41-B23A-EE85-49091EF09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781EBFC-A175-B3EE-14EC-F48AF1A88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28869F9-72DA-1ED4-F7A7-E5FAD71FAAC9}"/>
              </a:ext>
            </a:extLst>
          </p:cNvPr>
          <p:cNvSpPr>
            <a:spLocks noGrp="1"/>
          </p:cNvSpPr>
          <p:nvPr>
            <p:ph type="dt" sz="half" idx="10"/>
          </p:nvPr>
        </p:nvSpPr>
        <p:spPr/>
        <p:txBody>
          <a:bodyPr/>
          <a:lstStyle/>
          <a:p>
            <a:fld id="{2AC8D96C-457E-8241-901F-CD5FD8A240AC}" type="datetimeFigureOut">
              <a:rPr lang="nb-NO" smtClean="0"/>
              <a:t>22.11.2024</a:t>
            </a:fld>
            <a:endParaRPr lang="nb-NO"/>
          </a:p>
        </p:txBody>
      </p:sp>
      <p:sp>
        <p:nvSpPr>
          <p:cNvPr id="6" name="Plassholder for bunntekst 5">
            <a:extLst>
              <a:ext uri="{FF2B5EF4-FFF2-40B4-BE49-F238E27FC236}">
                <a16:creationId xmlns:a16="http://schemas.microsoft.com/office/drawing/2014/main" id="{F5FA4936-B6EC-81E1-5B32-9E97AB01152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163DCD9-B992-DFE0-2ABE-A742716322CB}"/>
              </a:ext>
            </a:extLst>
          </p:cNvPr>
          <p:cNvSpPr>
            <a:spLocks noGrp="1"/>
          </p:cNvSpPr>
          <p:nvPr>
            <p:ph type="sldNum" sz="quarter" idx="12"/>
          </p:nvPr>
        </p:nvSpPr>
        <p:spPr/>
        <p:txBody>
          <a:bodyPr/>
          <a:lstStyle/>
          <a:p>
            <a:fld id="{FC53937E-4DCE-3149-9141-A882737351AB}" type="slidenum">
              <a:rPr lang="nb-NO" smtClean="0"/>
              <a:t>‹#›</a:t>
            </a:fld>
            <a:endParaRPr lang="nb-NO"/>
          </a:p>
        </p:txBody>
      </p:sp>
    </p:spTree>
    <p:extLst>
      <p:ext uri="{BB962C8B-B14F-4D97-AF65-F5344CB8AC3E}">
        <p14:creationId xmlns:p14="http://schemas.microsoft.com/office/powerpoint/2010/main" val="96896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63EB9F8-F0B7-A6B0-27BC-EA49D23D7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0693077-21C2-1A23-C410-D8AA3F204A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CAD5DA6-7145-25CA-E79D-8C329F082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8D96C-457E-8241-901F-CD5FD8A240AC}" type="datetimeFigureOut">
              <a:rPr lang="nb-NO" smtClean="0"/>
              <a:t>22.11.2024</a:t>
            </a:fld>
            <a:endParaRPr lang="nb-NO"/>
          </a:p>
        </p:txBody>
      </p:sp>
      <p:sp>
        <p:nvSpPr>
          <p:cNvPr id="5" name="Plassholder for bunntekst 4">
            <a:extLst>
              <a:ext uri="{FF2B5EF4-FFF2-40B4-BE49-F238E27FC236}">
                <a16:creationId xmlns:a16="http://schemas.microsoft.com/office/drawing/2014/main" id="{9109F2DA-C85F-D799-6C28-00BA55780D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18670F5-1041-8AEA-131D-542E9F8DE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3937E-4DCE-3149-9141-A882737351AB}" type="slidenum">
              <a:rPr lang="nb-NO" smtClean="0"/>
              <a:t>‹#›</a:t>
            </a:fld>
            <a:endParaRPr lang="nb-NO"/>
          </a:p>
        </p:txBody>
      </p:sp>
    </p:spTree>
    <p:extLst>
      <p:ext uri="{BB962C8B-B14F-4D97-AF65-F5344CB8AC3E}">
        <p14:creationId xmlns:p14="http://schemas.microsoft.com/office/powerpoint/2010/main" val="1093083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ungefunksjonshemmede.no/handbok/veien-etter-vgs"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www.ffo.no/for-tillitsvalgte/gode-rad?fane=Introduksjon"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maren@ungefunksjonshemmede.no"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robyn.grondahl@ffo.no"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viser et stort 4-tall.">
            <a:extLst>
              <a:ext uri="{FF2B5EF4-FFF2-40B4-BE49-F238E27FC236}">
                <a16:creationId xmlns:a16="http://schemas.microsoft.com/office/drawing/2014/main" id="{38A0858A-991C-9CB6-46B5-3A49E280A8BE}"/>
              </a:ext>
            </a:extLst>
          </p:cNvPr>
          <p:cNvPicPr>
            <a:picLocks noChangeAspect="1"/>
          </p:cNvPicPr>
          <p:nvPr/>
        </p:nvPicPr>
        <p:blipFill>
          <a:blip r:embed="rId3"/>
          <a:stretch>
            <a:fillRect/>
          </a:stretch>
        </p:blipFill>
        <p:spPr>
          <a:xfrm>
            <a:off x="-1" y="0"/>
            <a:ext cx="11499851" cy="6858000"/>
          </a:xfrm>
          <a:prstGeom prst="rect">
            <a:avLst/>
          </a:prstGeom>
        </p:spPr>
      </p:pic>
      <p:sp>
        <p:nvSpPr>
          <p:cNvPr id="2" name="Tittel 1">
            <a:extLst>
              <a:ext uri="{FF2B5EF4-FFF2-40B4-BE49-F238E27FC236}">
                <a16:creationId xmlns:a16="http://schemas.microsoft.com/office/drawing/2014/main" id="{2A2A986A-569F-F48B-7655-E5DF5F04FADF}"/>
              </a:ext>
            </a:extLst>
          </p:cNvPr>
          <p:cNvSpPr>
            <a:spLocks noGrp="1"/>
          </p:cNvSpPr>
          <p:nvPr>
            <p:ph type="title" idx="4294967295"/>
          </p:nvPr>
        </p:nvSpPr>
        <p:spPr>
          <a:xfrm>
            <a:off x="4375003" y="1603795"/>
            <a:ext cx="6458650" cy="1325563"/>
          </a:xfrm>
        </p:spPr>
        <p:txBody>
          <a:bodyPr>
            <a:normAutofit fontScale="90000"/>
          </a:bodyPr>
          <a:lstStyle/>
          <a:p>
            <a:pPr lvl="0">
              <a:lnSpc>
                <a:spcPct val="100000"/>
              </a:lnSpc>
              <a:spcBef>
                <a:spcPts val="0"/>
              </a:spcBef>
            </a:pPr>
            <a:br>
              <a:rPr lang="nb-NO" sz="6000" dirty="0">
                <a:solidFill>
                  <a:prstClr val="black"/>
                </a:solidFill>
                <a:latin typeface="Avenir Medium" panose="02000503020000020003" pitchFamily="2" charset="0"/>
                <a:ea typeface="+mn-ea"/>
                <a:cs typeface="+mn-cs"/>
              </a:rPr>
            </a:br>
            <a:r>
              <a:rPr lang="nb-NO" sz="6000" dirty="0">
                <a:solidFill>
                  <a:prstClr val="black"/>
                </a:solidFill>
                <a:latin typeface="Avenir Medium" panose="02000503020000020003" pitchFamily="2" charset="0"/>
                <a:ea typeface="+mn-ea"/>
                <a:cs typeface="+mn-cs"/>
              </a:rPr>
              <a:t>Noen viktige områder for elever med ulike funksjonsnedsettelser</a:t>
            </a:r>
          </a:p>
        </p:txBody>
      </p:sp>
    </p:spTree>
    <p:extLst>
      <p:ext uri="{BB962C8B-B14F-4D97-AF65-F5344CB8AC3E}">
        <p14:creationId xmlns:p14="http://schemas.microsoft.com/office/powerpoint/2010/main" val="276177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7F362C1-8AA1-6DEA-241B-2945653FCE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690433"/>
            <a:ext cx="572015" cy="572015"/>
          </a:xfrm>
          <a:prstGeom prst="rect">
            <a:avLst/>
          </a:prstGeom>
        </p:spPr>
      </p:pic>
      <p:sp>
        <p:nvSpPr>
          <p:cNvPr id="7" name="Tittel 6">
            <a:extLst>
              <a:ext uri="{FF2B5EF4-FFF2-40B4-BE49-F238E27FC236}">
                <a16:creationId xmlns:a16="http://schemas.microsoft.com/office/drawing/2014/main" id="{B0F91AC9-0247-1358-66E3-108A152240DE}"/>
              </a:ext>
            </a:extLst>
          </p:cNvPr>
          <p:cNvSpPr>
            <a:spLocks noGrp="1"/>
          </p:cNvSpPr>
          <p:nvPr>
            <p:ph type="title" idx="4294967295"/>
          </p:nvPr>
        </p:nvSpPr>
        <p:spPr>
          <a:xfrm>
            <a:off x="1676400" y="329943"/>
            <a:ext cx="10515600" cy="1325563"/>
          </a:xfrm>
        </p:spPr>
        <p:txBody>
          <a:bodyPr>
            <a:normAutofit/>
          </a:bodyPr>
          <a:lstStyle/>
          <a:p>
            <a:pPr lvl="0">
              <a:lnSpc>
                <a:spcPct val="100000"/>
              </a:lnSpc>
              <a:spcBef>
                <a:spcPts val="0"/>
              </a:spcBef>
            </a:pPr>
            <a:r>
              <a:rPr lang="nb-NO">
                <a:solidFill>
                  <a:prstClr val="black"/>
                </a:solidFill>
                <a:latin typeface="Avenir Medium" panose="02000503020000020003" pitchFamily="2" charset="0"/>
                <a:ea typeface="+mn-ea"/>
                <a:cs typeface="+mn-cs"/>
              </a:rPr>
              <a:t>Barrierer: Usynlig arbeid​​</a:t>
            </a:r>
          </a:p>
        </p:txBody>
      </p:sp>
      <p:sp>
        <p:nvSpPr>
          <p:cNvPr id="4" name="Tittel 1">
            <a:extLst>
              <a:ext uri="{FF2B5EF4-FFF2-40B4-BE49-F238E27FC236}">
                <a16:creationId xmlns:a16="http://schemas.microsoft.com/office/drawing/2014/main" id="{AD98BF79-293F-CE5F-CAF1-EA3E2B510DBE}"/>
              </a:ext>
            </a:extLst>
          </p:cNvPr>
          <p:cNvSpPr txBox="1">
            <a:spLocks/>
          </p:cNvSpPr>
          <p:nvPr/>
        </p:nvSpPr>
        <p:spPr>
          <a:xfrm>
            <a:off x="838200" y="1655506"/>
            <a:ext cx="7144043" cy="4379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nb-NO" sz="2400">
                <a:latin typeface="Avenir Heavy" panose="02000503020000020003"/>
              </a:rPr>
              <a:t>Må ofte selv ta ansvar for å forklare sine behov og sin situasjon gjentatte ganger​</a:t>
            </a:r>
          </a:p>
          <a:p>
            <a:pPr marL="342900" indent="-342900">
              <a:buFont typeface="Arial" panose="020B0604020202020204" pitchFamily="34" charset="0"/>
              <a:buChar char="•"/>
            </a:pPr>
            <a:endParaRPr lang="nb-NO" sz="2400">
              <a:latin typeface="Avenir Heavy" panose="02000503020000020003"/>
            </a:endParaRPr>
          </a:p>
          <a:p>
            <a:pPr marL="342900" indent="-342900">
              <a:buFont typeface="Arial" panose="020B0604020202020204" pitchFamily="34" charset="0"/>
              <a:buChar char="•"/>
            </a:pPr>
            <a:r>
              <a:rPr lang="nb-NO" sz="2400">
                <a:latin typeface="Avenir Heavy" panose="02000503020000020003"/>
              </a:rPr>
              <a:t>Elevene får for lite råd og bistand i overgangene​</a:t>
            </a:r>
          </a:p>
          <a:p>
            <a:pPr marL="342900" indent="-342900">
              <a:buFont typeface="Arial" panose="020B0604020202020204" pitchFamily="34" charset="0"/>
              <a:buChar char="•"/>
            </a:pPr>
            <a:endParaRPr lang="nb-NO" sz="2400">
              <a:latin typeface="Avenir Heavy" panose="02000503020000020003"/>
            </a:endParaRPr>
          </a:p>
          <a:p>
            <a:pPr marL="342900" indent="-342900">
              <a:buFont typeface="Arial" panose="020B0604020202020204" pitchFamily="34" charset="0"/>
              <a:buChar char="•"/>
            </a:pPr>
            <a:r>
              <a:rPr lang="nb-NO" sz="2400">
                <a:latin typeface="Avenir Heavy" panose="02000503020000020003"/>
              </a:rPr>
              <a:t>Utmattende og demotiverende​</a:t>
            </a:r>
            <a:br>
              <a:rPr lang="nb-NO" sz="2400">
                <a:effectLst/>
                <a:latin typeface="Avenir Book" panose="02000503020000020003" pitchFamily="2" charset="0"/>
              </a:rPr>
            </a:br>
            <a:endParaRPr lang="nb-NO" sz="3600">
              <a:latin typeface="Avenir Medium" panose="02000503020000020003" pitchFamily="2" charset="0"/>
            </a:endParaRPr>
          </a:p>
          <a:p>
            <a:endParaRPr lang="nb-NO" sz="3600">
              <a:latin typeface="Avenir Medium" panose="02000503020000020003" pitchFamily="2" charset="0"/>
            </a:endParaRPr>
          </a:p>
        </p:txBody>
      </p:sp>
      <p:pic>
        <p:nvPicPr>
          <p:cNvPr id="3074" name="Picture 2">
            <a:extLst>
              <a:ext uri="{FF2B5EF4-FFF2-40B4-BE49-F238E27FC236}">
                <a16:creationId xmlns:a16="http://schemas.microsoft.com/office/drawing/2014/main" id="{67853EBD-5749-8646-033D-FB8A9783F36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7313" y="2049994"/>
            <a:ext cx="4068990" cy="395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6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7F362C1-8AA1-6DEA-241B-2945653FCE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690433"/>
            <a:ext cx="572015" cy="572015"/>
          </a:xfrm>
          <a:prstGeom prst="rect">
            <a:avLst/>
          </a:prstGeom>
        </p:spPr>
      </p:pic>
      <p:sp>
        <p:nvSpPr>
          <p:cNvPr id="7" name="Tittel 6">
            <a:extLst>
              <a:ext uri="{FF2B5EF4-FFF2-40B4-BE49-F238E27FC236}">
                <a16:creationId xmlns:a16="http://schemas.microsoft.com/office/drawing/2014/main" id="{B0F91AC9-0247-1358-66E3-108A152240DE}"/>
              </a:ext>
            </a:extLst>
          </p:cNvPr>
          <p:cNvSpPr>
            <a:spLocks noGrp="1"/>
          </p:cNvSpPr>
          <p:nvPr>
            <p:ph type="title" idx="4294967295"/>
          </p:nvPr>
        </p:nvSpPr>
        <p:spPr>
          <a:xfrm>
            <a:off x="1676400" y="329943"/>
            <a:ext cx="10515600" cy="1325563"/>
          </a:xfrm>
        </p:spPr>
        <p:txBody>
          <a:bodyPr>
            <a:normAutofit/>
          </a:bodyPr>
          <a:lstStyle/>
          <a:p>
            <a:pPr lvl="0">
              <a:lnSpc>
                <a:spcPct val="100000"/>
              </a:lnSpc>
              <a:spcBef>
                <a:spcPts val="0"/>
              </a:spcBef>
            </a:pPr>
            <a:r>
              <a:rPr lang="nb-NO">
                <a:solidFill>
                  <a:prstClr val="black"/>
                </a:solidFill>
                <a:latin typeface="Avenir Medium" panose="02000503020000020003" pitchFamily="2" charset="0"/>
                <a:ea typeface="+mn-ea"/>
                <a:cs typeface="+mn-cs"/>
              </a:rPr>
              <a:t>Barrierer: Faller gjennom sosialt og faglig</a:t>
            </a:r>
          </a:p>
        </p:txBody>
      </p:sp>
      <p:sp>
        <p:nvSpPr>
          <p:cNvPr id="4" name="Tittel 1">
            <a:extLst>
              <a:ext uri="{FF2B5EF4-FFF2-40B4-BE49-F238E27FC236}">
                <a16:creationId xmlns:a16="http://schemas.microsoft.com/office/drawing/2014/main" id="{AD98BF79-293F-CE5F-CAF1-EA3E2B510DBE}"/>
              </a:ext>
            </a:extLst>
          </p:cNvPr>
          <p:cNvSpPr txBox="1">
            <a:spLocks/>
          </p:cNvSpPr>
          <p:nvPr/>
        </p:nvSpPr>
        <p:spPr>
          <a:xfrm>
            <a:off x="1272210" y="1550504"/>
            <a:ext cx="7421624" cy="4794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nb-NO" sz="2800">
                <a:latin typeface="Avenir Heavy" panose="02000503020000020003"/>
              </a:rPr>
              <a:t>Følelse av utrygghet i nytt sosialt miljø​</a:t>
            </a:r>
          </a:p>
          <a:p>
            <a:pPr marL="342900" indent="-342900">
              <a:buFont typeface="Arial" panose="020B0604020202020204" pitchFamily="34" charset="0"/>
              <a:buChar char="•"/>
            </a:pPr>
            <a:endParaRPr lang="nb-NO" sz="2800">
              <a:latin typeface="Avenir Heavy" panose="02000503020000020003"/>
            </a:endParaRPr>
          </a:p>
          <a:p>
            <a:pPr marL="342900" indent="-342900">
              <a:buFont typeface="Arial" panose="020B0604020202020204" pitchFamily="34" charset="0"/>
              <a:buChar char="•"/>
            </a:pPr>
            <a:r>
              <a:rPr lang="nb-NO" sz="2800">
                <a:latin typeface="Avenir Heavy" panose="02000503020000020003"/>
              </a:rPr>
              <a:t>Økende grad av segregering​</a:t>
            </a:r>
          </a:p>
          <a:p>
            <a:pPr marL="342900" indent="-342900">
              <a:buFont typeface="Arial" panose="020B0604020202020204" pitchFamily="34" charset="0"/>
              <a:buChar char="•"/>
            </a:pPr>
            <a:endParaRPr lang="nb-NO" sz="2800">
              <a:latin typeface="Avenir Heavy" panose="02000503020000020003"/>
            </a:endParaRPr>
          </a:p>
          <a:p>
            <a:pPr marL="342900" indent="-342900">
              <a:buFont typeface="Arial" panose="020B0604020202020204" pitchFamily="34" charset="0"/>
              <a:buChar char="•"/>
            </a:pPr>
            <a:r>
              <a:rPr lang="nb-NO" sz="2800">
                <a:latin typeface="Avenir Heavy" panose="02000503020000020003"/>
              </a:rPr>
              <a:t>«Vente og se»-holdning i det faglige</a:t>
            </a:r>
            <a:br>
              <a:rPr lang="nb-NO" sz="2800">
                <a:effectLst/>
                <a:latin typeface="Avenir Book" panose="02000503020000020003" pitchFamily="2" charset="0"/>
              </a:rPr>
            </a:br>
            <a:endParaRPr lang="nb-NO" sz="2800">
              <a:latin typeface="Avenir Medium" panose="02000503020000020003" pitchFamily="2" charset="0"/>
            </a:endParaRPr>
          </a:p>
          <a:p>
            <a:endParaRPr lang="nb-NO" sz="3600">
              <a:latin typeface="Avenir Medium" panose="02000503020000020003" pitchFamily="2" charset="0"/>
            </a:endParaRPr>
          </a:p>
        </p:txBody>
      </p:sp>
      <p:pic>
        <p:nvPicPr>
          <p:cNvPr id="4098" name="Picture 2">
            <a:extLst>
              <a:ext uri="{FF2B5EF4-FFF2-40B4-BE49-F238E27FC236}">
                <a16:creationId xmlns:a16="http://schemas.microsoft.com/office/drawing/2014/main" id="{A0A08A96-1AC8-9C57-3FF4-3B2607E5FB9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8962" y="1910799"/>
            <a:ext cx="1329178" cy="417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27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7F362C1-8AA1-6DEA-241B-2945653FCE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690433"/>
            <a:ext cx="572015" cy="572015"/>
          </a:xfrm>
          <a:prstGeom prst="rect">
            <a:avLst/>
          </a:prstGeom>
        </p:spPr>
      </p:pic>
      <p:sp>
        <p:nvSpPr>
          <p:cNvPr id="7" name="Tittel 6">
            <a:extLst>
              <a:ext uri="{FF2B5EF4-FFF2-40B4-BE49-F238E27FC236}">
                <a16:creationId xmlns:a16="http://schemas.microsoft.com/office/drawing/2014/main" id="{B0F91AC9-0247-1358-66E3-108A152240DE}"/>
              </a:ext>
            </a:extLst>
          </p:cNvPr>
          <p:cNvSpPr>
            <a:spLocks noGrp="1"/>
          </p:cNvSpPr>
          <p:nvPr>
            <p:ph type="title" idx="4294967295"/>
          </p:nvPr>
        </p:nvSpPr>
        <p:spPr>
          <a:xfrm>
            <a:off x="1676400" y="329943"/>
            <a:ext cx="10515600" cy="1325563"/>
          </a:xfrm>
        </p:spPr>
        <p:txBody>
          <a:bodyPr>
            <a:normAutofit/>
          </a:bodyPr>
          <a:lstStyle/>
          <a:p>
            <a:pPr lvl="0">
              <a:lnSpc>
                <a:spcPct val="100000"/>
              </a:lnSpc>
              <a:spcBef>
                <a:spcPts val="0"/>
              </a:spcBef>
            </a:pPr>
            <a:r>
              <a:rPr lang="nb-NO">
                <a:solidFill>
                  <a:prstClr val="black"/>
                </a:solidFill>
                <a:latin typeface="Avenir Medium" panose="02000503020000020003" pitchFamily="2" charset="0"/>
                <a:ea typeface="+mn-ea"/>
                <a:cs typeface="+mn-cs"/>
              </a:rPr>
              <a:t>Barrierer: Mangelfull struktur​</a:t>
            </a:r>
          </a:p>
        </p:txBody>
      </p:sp>
      <p:sp>
        <p:nvSpPr>
          <p:cNvPr id="4" name="Tittel 1">
            <a:extLst>
              <a:ext uri="{FF2B5EF4-FFF2-40B4-BE49-F238E27FC236}">
                <a16:creationId xmlns:a16="http://schemas.microsoft.com/office/drawing/2014/main" id="{AD98BF79-293F-CE5F-CAF1-EA3E2B510DBE}"/>
              </a:ext>
            </a:extLst>
          </p:cNvPr>
          <p:cNvSpPr txBox="1">
            <a:spLocks/>
          </p:cNvSpPr>
          <p:nvPr/>
        </p:nvSpPr>
        <p:spPr>
          <a:xfrm>
            <a:off x="1272210" y="1550504"/>
            <a:ext cx="7421624" cy="4794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nb-NO" sz="2800">
                <a:latin typeface="Avenir Heavy" panose="02000503020000020003"/>
              </a:rPr>
              <a:t>Forskjell på rettigheter på papir og i praksis​</a:t>
            </a:r>
          </a:p>
          <a:p>
            <a:endParaRPr lang="nb-NO" sz="2800">
              <a:latin typeface="Avenir Heavy" panose="02000503020000020003"/>
            </a:endParaRPr>
          </a:p>
          <a:p>
            <a:pPr marL="342900" indent="-342900">
              <a:buFont typeface="Arial" panose="020B0604020202020204" pitchFamily="34" charset="0"/>
              <a:buChar char="•"/>
            </a:pPr>
            <a:r>
              <a:rPr lang="nb-NO" sz="2800">
                <a:latin typeface="Avenir Heavy" panose="02000503020000020003"/>
              </a:rPr>
              <a:t>Store variasjoner i og mellom kommuner og fylkeskommuner ​</a:t>
            </a:r>
          </a:p>
          <a:p>
            <a:endParaRPr lang="nb-NO" sz="2800">
              <a:latin typeface="Avenir Heavy" panose="02000503020000020003"/>
            </a:endParaRPr>
          </a:p>
          <a:p>
            <a:pPr marL="342900" indent="-342900">
              <a:buFont typeface="Arial" panose="020B0604020202020204" pitchFamily="34" charset="0"/>
              <a:buChar char="•"/>
            </a:pPr>
            <a:r>
              <a:rPr lang="nb-NO" sz="2800">
                <a:latin typeface="Avenir Heavy" panose="02000503020000020003"/>
              </a:rPr>
              <a:t>Trengs systematisk arbeid på tvers​</a:t>
            </a:r>
            <a:br>
              <a:rPr lang="nb-NO" sz="2800">
                <a:effectLst/>
                <a:latin typeface="Avenir Book" panose="02000503020000020003" pitchFamily="2" charset="0"/>
              </a:rPr>
            </a:br>
            <a:endParaRPr lang="nb-NO" sz="2800">
              <a:latin typeface="Avenir Medium" panose="02000503020000020003" pitchFamily="2" charset="0"/>
            </a:endParaRPr>
          </a:p>
          <a:p>
            <a:endParaRPr lang="nb-NO" sz="3600">
              <a:latin typeface="Avenir Medium" panose="02000503020000020003" pitchFamily="2" charset="0"/>
            </a:endParaRPr>
          </a:p>
        </p:txBody>
      </p:sp>
      <p:pic>
        <p:nvPicPr>
          <p:cNvPr id="5122" name="Picture 2">
            <a:extLst>
              <a:ext uri="{FF2B5EF4-FFF2-40B4-BE49-F238E27FC236}">
                <a16:creationId xmlns:a16="http://schemas.microsoft.com/office/drawing/2014/main" id="{FBA8B33E-3CC2-C877-6900-40873D64ED7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919" y="2033982"/>
            <a:ext cx="2211615" cy="381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90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6F2482FA-021D-543D-0AF0-F0CACE6106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3717877" cy="6858000"/>
          </a:xfrm>
          <a:prstGeom prst="rect">
            <a:avLst/>
          </a:prstGeom>
        </p:spPr>
      </p:pic>
      <p:sp>
        <p:nvSpPr>
          <p:cNvPr id="3" name="Tittel 2">
            <a:extLst>
              <a:ext uri="{FF2B5EF4-FFF2-40B4-BE49-F238E27FC236}">
                <a16:creationId xmlns:a16="http://schemas.microsoft.com/office/drawing/2014/main" id="{184CA5E2-0581-F8AE-E2C3-915EC4573AB3}"/>
              </a:ext>
            </a:extLst>
          </p:cNvPr>
          <p:cNvSpPr txBox="1">
            <a:spLocks noGrp="1"/>
          </p:cNvSpPr>
          <p:nvPr>
            <p:ph type="title" idx="4294967295"/>
          </p:nvPr>
        </p:nvSpPr>
        <p:spPr>
          <a:xfrm>
            <a:off x="390098" y="1050984"/>
            <a:ext cx="2231916"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a:ln>
                  <a:noFill/>
                </a:ln>
                <a:solidFill>
                  <a:schemeClr val="tx1"/>
                </a:solidFill>
                <a:effectLst/>
                <a:uLnTx/>
                <a:uFillTx/>
                <a:latin typeface="Avenir Heavy"/>
                <a:ea typeface="+mn-ea"/>
                <a:cs typeface="+mn-cs"/>
              </a:rPr>
              <a:t>Tips til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a:ln>
                  <a:noFill/>
                </a:ln>
                <a:solidFill>
                  <a:schemeClr val="tx1"/>
                </a:solidFill>
                <a:effectLst/>
                <a:uLnTx/>
                <a:uFillTx/>
                <a:latin typeface="Avenir Heavy"/>
                <a:ea typeface="+mn-ea"/>
                <a:cs typeface="+mn-cs"/>
              </a:rPr>
              <a:t>råds-arbeidet</a:t>
            </a:r>
            <a:endParaRPr kumimoji="0" lang="nb-NO" sz="4400" b="0" i="0" u="none" strike="noStrike" kern="1200" cap="none" spc="0" normalizeH="0" baseline="0" noProof="0">
              <a:ln>
                <a:noFill/>
              </a:ln>
              <a:solidFill>
                <a:schemeClr val="tx1"/>
              </a:solidFill>
              <a:effectLst/>
              <a:uLnTx/>
              <a:uFillTx/>
              <a:latin typeface="+mn-lt"/>
              <a:ea typeface="+mn-ea"/>
              <a:cs typeface="+mn-cs"/>
            </a:endParaRPr>
          </a:p>
        </p:txBody>
      </p:sp>
      <p:pic>
        <p:nvPicPr>
          <p:cNvPr id="6" name="Bilde 5">
            <a:extLst>
              <a:ext uri="{FF2B5EF4-FFF2-40B4-BE49-F238E27FC236}">
                <a16:creationId xmlns:a16="http://schemas.microsoft.com/office/drawing/2014/main" id="{8A1738D4-4F79-E759-A8BB-6568A767EA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92127" y="5973893"/>
            <a:ext cx="752728" cy="752728"/>
          </a:xfrm>
          <a:prstGeom prst="rect">
            <a:avLst/>
          </a:prstGeom>
        </p:spPr>
      </p:pic>
      <p:sp>
        <p:nvSpPr>
          <p:cNvPr id="2" name="TekstSylinder 1">
            <a:extLst>
              <a:ext uri="{FF2B5EF4-FFF2-40B4-BE49-F238E27FC236}">
                <a16:creationId xmlns:a16="http://schemas.microsoft.com/office/drawing/2014/main" id="{D10643CF-3533-AB7D-B54D-B5CED28727F2}"/>
              </a:ext>
            </a:extLst>
          </p:cNvPr>
          <p:cNvSpPr txBox="1"/>
          <p:nvPr/>
        </p:nvSpPr>
        <p:spPr>
          <a:xfrm>
            <a:off x="4223275" y="409434"/>
            <a:ext cx="7068851" cy="5324535"/>
          </a:xfrm>
          <a:prstGeom prst="rect">
            <a:avLst/>
          </a:prstGeom>
          <a:noFill/>
        </p:spPr>
        <p:txBody>
          <a:bodyPr wrap="square" rtlCol="0">
            <a:spAutoFit/>
          </a:bodyPr>
          <a:lstStyle/>
          <a:p>
            <a:endParaRPr lang="nb-NO" sz="2000" b="1">
              <a:latin typeface="Avenir Black"/>
            </a:endParaRPr>
          </a:p>
          <a:p>
            <a:r>
              <a:rPr lang="nb-NO" sz="2000" b="1">
                <a:latin typeface="Avenir Black"/>
              </a:rPr>
              <a:t>Be kommunen eller fylkeskommunen..​</a:t>
            </a:r>
          </a:p>
          <a:p>
            <a:endParaRPr lang="nb-NO" sz="2000">
              <a:latin typeface="Avenir Black"/>
            </a:endParaRPr>
          </a:p>
          <a:p>
            <a:pPr marL="342900" indent="-342900">
              <a:buFont typeface="Arial" panose="020B0604020202020204" pitchFamily="34" charset="0"/>
              <a:buChar char="•"/>
            </a:pPr>
            <a:r>
              <a:rPr lang="nb-NO" sz="2000">
                <a:latin typeface="Avenir Black"/>
              </a:rPr>
              <a:t>sikre at læremateriell er klart til skolestart, også for elever som trenger alternative læremidler.​</a:t>
            </a:r>
          </a:p>
          <a:p>
            <a:pPr marL="800100" lvl="1" indent="-342900">
              <a:buFont typeface="Arial" panose="020B0604020202020204" pitchFamily="34" charset="0"/>
              <a:buChar char="•"/>
            </a:pPr>
            <a:r>
              <a:rPr lang="nb-NO" sz="2000">
                <a:latin typeface="Avenir Black"/>
              </a:rPr>
              <a:t>Opplæringsloven §11-14​</a:t>
            </a:r>
          </a:p>
          <a:p>
            <a:r>
              <a:rPr lang="nb-NO" sz="2000">
                <a:latin typeface="Avenir Black"/>
              </a:rPr>
              <a:t>​</a:t>
            </a:r>
          </a:p>
          <a:p>
            <a:r>
              <a:rPr lang="nb-NO" sz="2000">
                <a:latin typeface="Avenir Black"/>
              </a:rPr>
              <a:t>sikre at skolebygg og uteområder er tilgjengelige. ​</a:t>
            </a:r>
          </a:p>
          <a:p>
            <a:pPr marL="800100" lvl="1" indent="-342900">
              <a:buFont typeface="Arial" panose="020B0604020202020204" pitchFamily="34" charset="0"/>
              <a:buChar char="•"/>
            </a:pPr>
            <a:r>
              <a:rPr lang="nb-NO" sz="2000">
                <a:latin typeface="Avenir Black"/>
              </a:rPr>
              <a:t>Opplæringsloven §12-7​</a:t>
            </a:r>
          </a:p>
          <a:p>
            <a:r>
              <a:rPr lang="nb-NO" sz="2000">
                <a:latin typeface="Avenir Black"/>
              </a:rPr>
              <a:t>​</a:t>
            </a:r>
          </a:p>
          <a:p>
            <a:endParaRPr lang="nb-NO" sz="2000">
              <a:latin typeface="Avenir Black"/>
            </a:endParaRPr>
          </a:p>
          <a:p>
            <a:pPr marL="342900" indent="-342900">
              <a:buFont typeface="Arial" panose="020B0604020202020204" pitchFamily="34" charset="0"/>
              <a:buChar char="•"/>
            </a:pPr>
            <a:r>
              <a:rPr lang="nb-NO" sz="2000">
                <a:latin typeface="Avenir Black"/>
              </a:rPr>
              <a:t>sikre at det finnes arenaer for samarbeid og verktøy for å sikre trygge og gode overganger mellom skolenivåer. ​</a:t>
            </a:r>
          </a:p>
          <a:p>
            <a:r>
              <a:rPr lang="nb-NO" sz="2000">
                <a:latin typeface="Avenir Black"/>
              </a:rPr>
              <a:t>​</a:t>
            </a:r>
          </a:p>
          <a:p>
            <a:endParaRPr lang="nb-NO" sz="2000">
              <a:latin typeface="Avenir Black"/>
            </a:endParaRPr>
          </a:p>
          <a:p>
            <a:r>
              <a:rPr lang="nb-NO" sz="2000">
                <a:latin typeface="Avenir Black"/>
              </a:rPr>
              <a:t>Sjekk ut Gode råd og det som står om å være en pådriver for samhandling og koordinering​</a:t>
            </a:r>
          </a:p>
        </p:txBody>
      </p:sp>
    </p:spTree>
    <p:extLst>
      <p:ext uri="{BB962C8B-B14F-4D97-AF65-F5344CB8AC3E}">
        <p14:creationId xmlns:p14="http://schemas.microsoft.com/office/powerpoint/2010/main" val="560659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6F2482FA-021D-543D-0AF0-F0CACE6106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3717877" cy="6858000"/>
          </a:xfrm>
          <a:prstGeom prst="rect">
            <a:avLst/>
          </a:prstGeom>
        </p:spPr>
      </p:pic>
      <p:sp>
        <p:nvSpPr>
          <p:cNvPr id="3" name="Tittel 2">
            <a:extLst>
              <a:ext uri="{FF2B5EF4-FFF2-40B4-BE49-F238E27FC236}">
                <a16:creationId xmlns:a16="http://schemas.microsoft.com/office/drawing/2014/main" id="{184CA5E2-0581-F8AE-E2C3-915EC4573AB3}"/>
              </a:ext>
            </a:extLst>
          </p:cNvPr>
          <p:cNvSpPr txBox="1">
            <a:spLocks noGrp="1"/>
          </p:cNvSpPr>
          <p:nvPr>
            <p:ph type="title" idx="4294967295"/>
          </p:nvPr>
        </p:nvSpPr>
        <p:spPr>
          <a:xfrm>
            <a:off x="478233" y="1006916"/>
            <a:ext cx="3058182" cy="3477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a:ln>
                  <a:noFill/>
                </a:ln>
                <a:solidFill>
                  <a:schemeClr val="tx1"/>
                </a:solidFill>
                <a:effectLst/>
                <a:uLnTx/>
                <a:uFillTx/>
                <a:latin typeface="Avenir Heavy"/>
                <a:ea typeface="+mn-ea"/>
                <a:cs typeface="+mn-cs"/>
              </a:rPr>
              <a:t>Tips til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a:ln>
                  <a:noFill/>
                </a:ln>
                <a:solidFill>
                  <a:schemeClr val="tx1"/>
                </a:solidFill>
                <a:effectLst/>
                <a:uLnTx/>
                <a:uFillTx/>
                <a:latin typeface="Avenir Heavy"/>
                <a:ea typeface="+mn-ea"/>
                <a:cs typeface="+mn-cs"/>
              </a:rPr>
              <a:t>råds-arbeidet i </a:t>
            </a:r>
            <a:r>
              <a:rPr kumimoji="0" lang="nb-NO" sz="4400" b="1" i="0" u="none" strike="noStrike" kern="1200" cap="none" spc="0" normalizeH="0" baseline="0" noProof="0">
                <a:ln>
                  <a:noFill/>
                </a:ln>
                <a:solidFill>
                  <a:schemeClr val="tx1"/>
                </a:solidFill>
                <a:effectLst/>
                <a:uLnTx/>
                <a:uFillTx/>
                <a:latin typeface="Avenir Heavy"/>
                <a:ea typeface="+mn-ea"/>
                <a:cs typeface="+mn-cs"/>
              </a:rPr>
              <a:t>kommunale</a:t>
            </a:r>
            <a:r>
              <a:rPr kumimoji="0" lang="nb-NO" sz="4400" b="0" i="0" u="none" strike="noStrike" kern="1200" cap="none" spc="0" normalizeH="0" baseline="0" noProof="0">
                <a:ln>
                  <a:noFill/>
                </a:ln>
                <a:solidFill>
                  <a:schemeClr val="tx1"/>
                </a:solidFill>
                <a:effectLst/>
                <a:uLnTx/>
                <a:uFillTx/>
                <a:latin typeface="Avenir Heavy"/>
                <a:ea typeface="+mn-ea"/>
                <a:cs typeface="+mn-cs"/>
              </a:rPr>
              <a:t> råd</a:t>
            </a:r>
            <a:endParaRPr kumimoji="0" lang="nb-NO" sz="4400" b="0" i="0" u="none" strike="noStrike" kern="1200" cap="none" spc="0" normalizeH="0" baseline="0" noProof="0">
              <a:ln>
                <a:noFill/>
              </a:ln>
              <a:solidFill>
                <a:schemeClr val="tx1"/>
              </a:solidFill>
              <a:effectLst/>
              <a:uLnTx/>
              <a:uFillTx/>
              <a:latin typeface="+mn-lt"/>
              <a:ea typeface="+mn-ea"/>
              <a:cs typeface="+mn-cs"/>
            </a:endParaRPr>
          </a:p>
        </p:txBody>
      </p:sp>
      <p:pic>
        <p:nvPicPr>
          <p:cNvPr id="6" name="Bilde 5">
            <a:extLst>
              <a:ext uri="{FF2B5EF4-FFF2-40B4-BE49-F238E27FC236}">
                <a16:creationId xmlns:a16="http://schemas.microsoft.com/office/drawing/2014/main" id="{8A1738D4-4F79-E759-A8BB-6568A767EA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92127" y="5973893"/>
            <a:ext cx="752728" cy="752728"/>
          </a:xfrm>
          <a:prstGeom prst="rect">
            <a:avLst/>
          </a:prstGeom>
        </p:spPr>
      </p:pic>
      <p:sp>
        <p:nvSpPr>
          <p:cNvPr id="7" name="TekstSylinder 6">
            <a:extLst>
              <a:ext uri="{FF2B5EF4-FFF2-40B4-BE49-F238E27FC236}">
                <a16:creationId xmlns:a16="http://schemas.microsoft.com/office/drawing/2014/main" id="{111DECA8-D18C-7CED-27FE-DDD92766393F}"/>
              </a:ext>
            </a:extLst>
          </p:cNvPr>
          <p:cNvSpPr txBox="1"/>
          <p:nvPr/>
        </p:nvSpPr>
        <p:spPr>
          <a:xfrm>
            <a:off x="4456084" y="1674674"/>
            <a:ext cx="6097836" cy="3385542"/>
          </a:xfrm>
          <a:prstGeom prst="rect">
            <a:avLst/>
          </a:prstGeom>
          <a:noFill/>
        </p:spPr>
        <p:txBody>
          <a:bodyPr wrap="square">
            <a:spAutoFit/>
          </a:bodyPr>
          <a:lstStyle/>
          <a:p>
            <a:r>
              <a:rPr lang="nb-NO" sz="2800"/>
              <a:t>Rådet kan etterspørre hvordan kommunen sørger for at barnehagene samarbeider godt med skolene når barn med funksjonsnedsettelser skal forberede skolestart, og hvordan det sikres gode overganger fra barnehage til barneskole, til ungdomsskole.​</a:t>
            </a:r>
          </a:p>
          <a:p>
            <a:r>
              <a:rPr lang="nb-NO"/>
              <a:t>​</a:t>
            </a:r>
          </a:p>
        </p:txBody>
      </p:sp>
    </p:spTree>
    <p:extLst>
      <p:ext uri="{BB962C8B-B14F-4D97-AF65-F5344CB8AC3E}">
        <p14:creationId xmlns:p14="http://schemas.microsoft.com/office/powerpoint/2010/main" val="621092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6F2482FA-021D-543D-0AF0-F0CACE6106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3717877" cy="6858000"/>
          </a:xfrm>
          <a:prstGeom prst="rect">
            <a:avLst/>
          </a:prstGeom>
        </p:spPr>
      </p:pic>
      <p:sp>
        <p:nvSpPr>
          <p:cNvPr id="3" name="Tittel 2">
            <a:extLst>
              <a:ext uri="{FF2B5EF4-FFF2-40B4-BE49-F238E27FC236}">
                <a16:creationId xmlns:a16="http://schemas.microsoft.com/office/drawing/2014/main" id="{184CA5E2-0581-F8AE-E2C3-915EC4573AB3}"/>
              </a:ext>
            </a:extLst>
          </p:cNvPr>
          <p:cNvSpPr txBox="1">
            <a:spLocks noGrp="1"/>
          </p:cNvSpPr>
          <p:nvPr>
            <p:ph type="title" idx="4294967295"/>
          </p:nvPr>
        </p:nvSpPr>
        <p:spPr>
          <a:xfrm>
            <a:off x="236203" y="1050984"/>
            <a:ext cx="3245469" cy="3477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a:ln>
                  <a:noFill/>
                </a:ln>
                <a:solidFill>
                  <a:schemeClr val="tx1"/>
                </a:solidFill>
                <a:effectLst/>
                <a:uLnTx/>
                <a:uFillTx/>
                <a:latin typeface="Avenir Heavy"/>
                <a:ea typeface="+mn-ea"/>
                <a:cs typeface="+mn-cs"/>
              </a:rPr>
              <a:t>Tips til råds-arbeidet i </a:t>
            </a:r>
            <a:r>
              <a:rPr kumimoji="0" lang="nb-NO" sz="4400" b="1" i="0" u="none" strike="noStrike" kern="1200" cap="none" spc="0" normalizeH="0" baseline="0" noProof="0">
                <a:ln>
                  <a:noFill/>
                </a:ln>
                <a:solidFill>
                  <a:schemeClr val="tx1"/>
                </a:solidFill>
                <a:effectLst/>
                <a:uLnTx/>
                <a:uFillTx/>
                <a:latin typeface="Avenir Heavy"/>
                <a:ea typeface="+mn-ea"/>
                <a:cs typeface="+mn-cs"/>
              </a:rPr>
              <a:t>fylkes-kommunale</a:t>
            </a:r>
            <a:r>
              <a:rPr kumimoji="0" lang="nb-NO" sz="4400" b="0" i="0" u="none" strike="noStrike" kern="1200" cap="none" spc="0" normalizeH="0" baseline="0" noProof="0">
                <a:ln>
                  <a:noFill/>
                </a:ln>
                <a:solidFill>
                  <a:schemeClr val="tx1"/>
                </a:solidFill>
                <a:effectLst/>
                <a:uLnTx/>
                <a:uFillTx/>
                <a:latin typeface="Avenir Heavy"/>
                <a:ea typeface="+mn-ea"/>
                <a:cs typeface="+mn-cs"/>
              </a:rPr>
              <a:t> råd</a:t>
            </a:r>
            <a:endParaRPr kumimoji="0" lang="nb-NO" sz="4400" b="0" i="0" u="none" strike="noStrike" kern="1200" cap="none" spc="0" normalizeH="0" baseline="0" noProof="0">
              <a:ln>
                <a:noFill/>
              </a:ln>
              <a:solidFill>
                <a:schemeClr val="tx1"/>
              </a:solidFill>
              <a:effectLst/>
              <a:uLnTx/>
              <a:uFillTx/>
              <a:latin typeface="+mn-lt"/>
              <a:ea typeface="+mn-ea"/>
              <a:cs typeface="+mn-cs"/>
            </a:endParaRPr>
          </a:p>
        </p:txBody>
      </p:sp>
      <p:pic>
        <p:nvPicPr>
          <p:cNvPr id="6" name="Bilde 5">
            <a:extLst>
              <a:ext uri="{FF2B5EF4-FFF2-40B4-BE49-F238E27FC236}">
                <a16:creationId xmlns:a16="http://schemas.microsoft.com/office/drawing/2014/main" id="{8A1738D4-4F79-E759-A8BB-6568A767EA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92127" y="5973893"/>
            <a:ext cx="752728" cy="752728"/>
          </a:xfrm>
          <a:prstGeom prst="rect">
            <a:avLst/>
          </a:prstGeom>
        </p:spPr>
      </p:pic>
      <p:sp>
        <p:nvSpPr>
          <p:cNvPr id="2" name="TekstSylinder 1">
            <a:extLst>
              <a:ext uri="{FF2B5EF4-FFF2-40B4-BE49-F238E27FC236}">
                <a16:creationId xmlns:a16="http://schemas.microsoft.com/office/drawing/2014/main" id="{D10643CF-3533-AB7D-B54D-B5CED28727F2}"/>
              </a:ext>
            </a:extLst>
          </p:cNvPr>
          <p:cNvSpPr txBox="1"/>
          <p:nvPr/>
        </p:nvSpPr>
        <p:spPr>
          <a:xfrm>
            <a:off x="4223276" y="924634"/>
            <a:ext cx="7068851" cy="4708981"/>
          </a:xfrm>
          <a:prstGeom prst="rect">
            <a:avLst/>
          </a:prstGeom>
          <a:noFill/>
        </p:spPr>
        <p:txBody>
          <a:bodyPr wrap="square" rtlCol="0">
            <a:spAutoFit/>
          </a:bodyPr>
          <a:lstStyle/>
          <a:p>
            <a:endParaRPr lang="nb-NO" sz="2000" b="1">
              <a:latin typeface="Avenir Black"/>
            </a:endParaRPr>
          </a:p>
          <a:p>
            <a:pPr marL="342900" indent="-342900">
              <a:buFont typeface="Arial" panose="020B0604020202020204" pitchFamily="34" charset="0"/>
              <a:buChar char="•"/>
            </a:pPr>
            <a:r>
              <a:rPr lang="nb-NO" sz="2000">
                <a:latin typeface="Avenir Black"/>
              </a:rPr>
              <a:t>Rådet kan etterspørre hvilket samarbeid det er mellom ungdomsskolen og videregående, spesielt der det er behov for individuelt tilrettelagt opplæring.​</a:t>
            </a:r>
          </a:p>
          <a:p>
            <a:r>
              <a:rPr lang="nb-NO" sz="2000">
                <a:latin typeface="Avenir Black"/>
              </a:rPr>
              <a:t>​</a:t>
            </a:r>
          </a:p>
          <a:p>
            <a:pPr marL="342900" indent="-342900">
              <a:buFont typeface="Arial" panose="020B0604020202020204" pitchFamily="34" charset="0"/>
              <a:buChar char="•"/>
            </a:pPr>
            <a:r>
              <a:rPr lang="nb-NO" sz="2000">
                <a:latin typeface="Avenir Black"/>
              </a:rPr>
              <a:t>Rådet kan etterspørre hvordan de videregående tilbudene i fylket legger til rette for høyere utdanning. Vitnemål er som regel inngangsporten for å komme inn. Alt for mange elever med funksjonsnedsettelser får fritak i fag og fullfører ikke videregående.​</a:t>
            </a:r>
          </a:p>
          <a:p>
            <a:r>
              <a:rPr lang="nb-NO" sz="2000">
                <a:latin typeface="Avenir Black"/>
              </a:rPr>
              <a:t>​</a:t>
            </a:r>
          </a:p>
          <a:p>
            <a:pPr marL="342900" indent="-342900">
              <a:buFont typeface="Arial" panose="020B0604020202020204" pitchFamily="34" charset="0"/>
              <a:buChar char="•"/>
            </a:pPr>
            <a:r>
              <a:rPr lang="nb-NO" sz="2000">
                <a:latin typeface="Avenir Black"/>
              </a:rPr>
              <a:t>Rådet kan etterspørre hvordan tilbudet er for funksjonshemmede når det gjelder god rådgivning om videre utdanning og om å komme inn i arbeidslivet.​</a:t>
            </a:r>
          </a:p>
          <a:p>
            <a:pPr marL="800100" lvl="1" indent="-342900">
              <a:buFont typeface="Arial" panose="020B0604020202020204" pitchFamily="34" charset="0"/>
              <a:buChar char="•"/>
            </a:pPr>
            <a:r>
              <a:rPr lang="nb-NO" sz="2000">
                <a:latin typeface="Avenir Black"/>
              </a:rPr>
              <a:t>Veien etter VGS - </a:t>
            </a:r>
            <a:r>
              <a:rPr lang="nb-NO" sz="2000">
                <a:latin typeface="Avenir Black"/>
                <a:hlinkClick r:id="rId5"/>
              </a:rPr>
              <a:t>Unge funksjonshemmedes veileder</a:t>
            </a:r>
            <a:r>
              <a:rPr lang="nb-NO" sz="2000">
                <a:latin typeface="Avenir Black"/>
              </a:rPr>
              <a:t>​</a:t>
            </a:r>
          </a:p>
        </p:txBody>
      </p:sp>
    </p:spTree>
    <p:extLst>
      <p:ext uri="{BB962C8B-B14F-4D97-AF65-F5344CB8AC3E}">
        <p14:creationId xmlns:p14="http://schemas.microsoft.com/office/powerpoint/2010/main" val="919608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DD41AA-A545-E0BB-3E8E-EE11A6ED814C}"/>
              </a:ext>
            </a:extLst>
          </p:cNvPr>
          <p:cNvSpPr>
            <a:spLocks noGrp="1"/>
          </p:cNvSpPr>
          <p:nvPr>
            <p:ph type="title" idx="4294967295"/>
          </p:nvPr>
        </p:nvSpPr>
        <p:spPr>
          <a:xfrm>
            <a:off x="160421" y="46626"/>
            <a:ext cx="10515600" cy="1325563"/>
          </a:xfrm>
        </p:spPr>
        <p:txBody>
          <a:bodyPr/>
          <a:lstStyle/>
          <a:p>
            <a:pPr lvl="0">
              <a:lnSpc>
                <a:spcPct val="100000"/>
              </a:lnSpc>
              <a:spcBef>
                <a:spcPts val="0"/>
              </a:spcBef>
            </a:pPr>
            <a:r>
              <a:rPr lang="nb-NO" sz="4800" b="1">
                <a:solidFill>
                  <a:srgbClr val="6198B0"/>
                </a:solidFill>
                <a:latin typeface="Avenir Black" panose="02000503020000020003" pitchFamily="2" charset="0"/>
                <a:ea typeface="+mn-ea"/>
                <a:cs typeface="+mn-cs"/>
                <a:hlinkClick r:id="rId3"/>
              </a:rPr>
              <a:t>Bruk Gode råd-siden</a:t>
            </a:r>
            <a:endParaRPr lang="nb-NO" sz="4800" b="1">
              <a:solidFill>
                <a:srgbClr val="6198B0"/>
              </a:solidFill>
              <a:latin typeface="Avenir Black" panose="02000503020000020003" pitchFamily="2" charset="0"/>
              <a:ea typeface="+mn-ea"/>
              <a:cs typeface="+mn-cs"/>
            </a:endParaRPr>
          </a:p>
        </p:txBody>
      </p:sp>
      <p:sp>
        <p:nvSpPr>
          <p:cNvPr id="4" name="TekstSylinder 3">
            <a:extLst>
              <a:ext uri="{FF2B5EF4-FFF2-40B4-BE49-F238E27FC236}">
                <a16:creationId xmlns:a16="http://schemas.microsoft.com/office/drawing/2014/main" id="{D8793E6F-8270-B91A-9038-0F97A2175B54}"/>
              </a:ext>
            </a:extLst>
          </p:cNvPr>
          <p:cNvSpPr txBox="1"/>
          <p:nvPr/>
        </p:nvSpPr>
        <p:spPr>
          <a:xfrm>
            <a:off x="160421" y="1444169"/>
            <a:ext cx="11281940" cy="5078313"/>
          </a:xfrm>
          <a:prstGeom prst="rect">
            <a:avLst/>
          </a:prstGeom>
          <a:noFill/>
        </p:spPr>
        <p:txBody>
          <a:bodyPr wrap="square" lIns="91440" tIns="45720" rIns="91440" bIns="45720" anchor="t">
            <a:spAutoFit/>
          </a:bodyPr>
          <a:lstStyle/>
          <a:p>
            <a:pPr algn="l"/>
            <a:r>
              <a:rPr lang="nb-NO" sz="3600" i="0">
                <a:solidFill>
                  <a:srgbClr val="1E1E1E"/>
                </a:solidFill>
                <a:effectLst/>
                <a:latin typeface="Avenir Heavy"/>
              </a:rPr>
              <a:t>1. Grunnleggende om rådet</a:t>
            </a:r>
          </a:p>
          <a:p>
            <a:pPr algn="l"/>
            <a:r>
              <a:rPr lang="nb-NO" sz="3600" i="0">
                <a:solidFill>
                  <a:srgbClr val="1E1E1E"/>
                </a:solidFill>
                <a:effectLst/>
                <a:latin typeface="Avenir Heavy"/>
              </a:rPr>
              <a:t>2. Arenaen og regelverket</a:t>
            </a:r>
          </a:p>
          <a:p>
            <a:pPr algn="l"/>
            <a:r>
              <a:rPr lang="nb-NO" sz="3600" i="0">
                <a:solidFill>
                  <a:srgbClr val="1E1E1E"/>
                </a:solidFill>
                <a:effectLst/>
                <a:latin typeface="Avenir Heavy"/>
              </a:rPr>
              <a:t>3. Arbeidet i rådet</a:t>
            </a:r>
          </a:p>
          <a:p>
            <a:pPr algn="l"/>
            <a:r>
              <a:rPr lang="nb-NO" sz="3600" i="0">
                <a:solidFill>
                  <a:srgbClr val="1E1E1E"/>
                </a:solidFill>
                <a:effectLst/>
                <a:latin typeface="Avenir Heavy"/>
              </a:rPr>
              <a:t>4. Samarbeidet, rådgivningen og nettverket</a:t>
            </a:r>
          </a:p>
          <a:p>
            <a:pPr algn="l"/>
            <a:r>
              <a:rPr lang="nb-NO" sz="3600" i="0">
                <a:solidFill>
                  <a:srgbClr val="1E1E1E"/>
                </a:solidFill>
                <a:effectLst/>
                <a:latin typeface="Avenir Heavy"/>
              </a:rPr>
              <a:t>5. Rettigheter og plikter </a:t>
            </a:r>
          </a:p>
          <a:p>
            <a:pPr algn="l"/>
            <a:r>
              <a:rPr lang="nb-NO" sz="3600">
                <a:solidFill>
                  <a:srgbClr val="1E1E1E"/>
                </a:solidFill>
                <a:latin typeface="Avenir Heavy"/>
              </a:rPr>
              <a:t>     </a:t>
            </a:r>
            <a:r>
              <a:rPr lang="nb-NO" sz="3600" i="0">
                <a:solidFill>
                  <a:srgbClr val="1E1E1E"/>
                </a:solidFill>
                <a:effectLst/>
                <a:latin typeface="Avenir Heavy"/>
              </a:rPr>
              <a:t>- hvordan finne fram og hvor få hjelp?</a:t>
            </a:r>
          </a:p>
          <a:p>
            <a:pPr algn="l"/>
            <a:r>
              <a:rPr lang="nb-NO" sz="3600" i="0">
                <a:solidFill>
                  <a:srgbClr val="1E1E1E"/>
                </a:solidFill>
                <a:effectLst/>
                <a:latin typeface="Avenir Heavy"/>
              </a:rPr>
              <a:t>6. Aktuelle tema i kommunale råd</a:t>
            </a:r>
          </a:p>
          <a:p>
            <a:pPr algn="l"/>
            <a:r>
              <a:rPr lang="nb-NO" sz="3600" i="0">
                <a:solidFill>
                  <a:srgbClr val="1E1E1E"/>
                </a:solidFill>
                <a:effectLst/>
                <a:latin typeface="Avenir Heavy"/>
              </a:rPr>
              <a:t>7. Aktuelle tema i fylkeskommunale råd</a:t>
            </a:r>
          </a:p>
          <a:p>
            <a:endParaRPr lang="nb-NO" sz="3600">
              <a:solidFill>
                <a:srgbClr val="1E1E1E"/>
              </a:solidFill>
              <a:latin typeface="Avenir Heavy"/>
            </a:endParaRPr>
          </a:p>
        </p:txBody>
      </p:sp>
      <p:pic>
        <p:nvPicPr>
          <p:cNvPr id="20" name="Bilde 19">
            <a:extLst>
              <a:ext uri="{FF2B5EF4-FFF2-40B4-BE49-F238E27FC236}">
                <a16:creationId xmlns:a16="http://schemas.microsoft.com/office/drawing/2014/main" id="{569AB4C7-C048-422A-6A06-2BE9498D0341}"/>
              </a:ext>
              <a:ext uri="{C183D7F6-B498-43B3-948B-1728B52AA6E4}">
                <adec:decorative xmlns:adec="http://schemas.microsoft.com/office/drawing/2017/decorative" val="1"/>
              </a:ext>
            </a:extLst>
          </p:cNvPr>
          <p:cNvPicPr>
            <a:picLocks noChangeAspect="1"/>
          </p:cNvPicPr>
          <p:nvPr/>
        </p:nvPicPr>
        <p:blipFill rotWithShape="1">
          <a:blip r:embed="rId4"/>
          <a:srcRect l="72867"/>
          <a:stretch/>
        </p:blipFill>
        <p:spPr>
          <a:xfrm>
            <a:off x="9861452" y="1692233"/>
            <a:ext cx="2330548" cy="4831494"/>
          </a:xfrm>
          <a:prstGeom prst="rect">
            <a:avLst/>
          </a:prstGeom>
        </p:spPr>
      </p:pic>
    </p:spTree>
    <p:extLst>
      <p:ext uri="{BB962C8B-B14F-4D97-AF65-F5344CB8AC3E}">
        <p14:creationId xmlns:p14="http://schemas.microsoft.com/office/powerpoint/2010/main" val="261920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3">
            <a:extLst>
              <a:ext uri="{FF2B5EF4-FFF2-40B4-BE49-F238E27FC236}">
                <a16:creationId xmlns:a16="http://schemas.microsoft.com/office/drawing/2014/main" id="{734F80BE-A426-F16A-0E02-00B4FDBC0FC7}"/>
              </a:ext>
            </a:extLst>
          </p:cNvPr>
          <p:cNvSpPr txBox="1">
            <a:spLocks/>
          </p:cNvSpPr>
          <p:nvPr/>
        </p:nvSpPr>
        <p:spPr>
          <a:xfrm>
            <a:off x="630238" y="630238"/>
            <a:ext cx="8526288" cy="713370"/>
          </a:xfrm>
          <a:prstGeom prst="rect">
            <a:avLst/>
          </a:prstGeom>
        </p:spPr>
        <p:txBody>
          <a:bodyPr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800" b="1">
                <a:latin typeface="Roboto" panose="02000000000000000000" pitchFamily="2" charset="0"/>
                <a:ea typeface="Roboto" panose="02000000000000000000" pitchFamily="2" charset="0"/>
              </a:rPr>
              <a:t>Nye r</a:t>
            </a:r>
            <a:r>
              <a:rPr lang="nb-NO" sz="2800">
                <a:latin typeface="Roboto" panose="02000000000000000000" pitchFamily="2" charset="0"/>
                <a:ea typeface="Roboto" panose="02000000000000000000" pitchFamily="2" charset="0"/>
              </a:rPr>
              <a:t>ettigheter i skolen </a:t>
            </a:r>
          </a:p>
        </p:txBody>
      </p:sp>
      <p:graphicFrame>
        <p:nvGraphicFramePr>
          <p:cNvPr id="12" name="Plassholder for innhold 1">
            <a:extLst>
              <a:ext uri="{FF2B5EF4-FFF2-40B4-BE49-F238E27FC236}">
                <a16:creationId xmlns:a16="http://schemas.microsoft.com/office/drawing/2014/main" id="{8C9B7346-8A3A-F68A-64DC-8607E2E7FAE7}"/>
              </a:ext>
            </a:extLst>
          </p:cNvPr>
          <p:cNvGraphicFramePr>
            <a:graphicFrameLocks/>
          </p:cNvGraphicFramePr>
          <p:nvPr/>
        </p:nvGraphicFramePr>
        <p:xfrm>
          <a:off x="630238" y="1676400"/>
          <a:ext cx="10931995" cy="4281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79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98C3AB-EFF8-BA26-27AB-90BF28A1D4E0}"/>
              </a:ext>
            </a:extLst>
          </p:cNvPr>
          <p:cNvSpPr>
            <a:spLocks noGrp="1"/>
          </p:cNvSpPr>
          <p:nvPr>
            <p:ph type="title"/>
          </p:nvPr>
        </p:nvSpPr>
        <p:spPr/>
        <p:txBody>
          <a:bodyPr/>
          <a:lstStyle/>
          <a:p>
            <a:r>
              <a:rPr lang="nb-NO"/>
              <a:t>Tilpasset opplæring</a:t>
            </a:r>
          </a:p>
        </p:txBody>
      </p:sp>
      <p:sp>
        <p:nvSpPr>
          <p:cNvPr id="3" name="Plassholder for innhold 2">
            <a:extLst>
              <a:ext uri="{FF2B5EF4-FFF2-40B4-BE49-F238E27FC236}">
                <a16:creationId xmlns:a16="http://schemas.microsoft.com/office/drawing/2014/main" id="{9A6E9D0F-48B5-0CD5-CE5B-3C4D31F3266F}"/>
              </a:ext>
            </a:extLst>
          </p:cNvPr>
          <p:cNvSpPr>
            <a:spLocks noGrp="1"/>
          </p:cNvSpPr>
          <p:nvPr>
            <p:ph idx="1"/>
          </p:nvPr>
        </p:nvSpPr>
        <p:spPr/>
        <p:txBody>
          <a:bodyPr/>
          <a:lstStyle/>
          <a:p>
            <a:r>
              <a:rPr lang="nb-NO" b="0" i="0">
                <a:solidFill>
                  <a:srgbClr val="333333"/>
                </a:solidFill>
                <a:effectLst/>
                <a:latin typeface="Helvetica Neue"/>
              </a:rPr>
              <a:t>Lærerne skal følge med, og melde fra til rektor </a:t>
            </a:r>
            <a:r>
              <a:rPr lang="nb-NO">
                <a:solidFill>
                  <a:srgbClr val="333333"/>
                </a:solidFill>
                <a:latin typeface="Helvetica Neue"/>
              </a:rPr>
              <a:t>hvi</a:t>
            </a:r>
            <a:r>
              <a:rPr lang="nb-NO" b="0" i="0">
                <a:solidFill>
                  <a:srgbClr val="333333"/>
                </a:solidFill>
                <a:effectLst/>
                <a:latin typeface="Helvetica Neue"/>
              </a:rPr>
              <a:t>s en elev ikke har tilfredsstillende utbytte av opplæringen. Da må skolen sette i verk tiltak</a:t>
            </a:r>
          </a:p>
          <a:p>
            <a:r>
              <a:rPr lang="nb-NO" b="0" i="0">
                <a:solidFill>
                  <a:srgbClr val="333333"/>
                </a:solidFill>
                <a:effectLst/>
                <a:latin typeface="Helvetica Neue"/>
              </a:rPr>
              <a:t>Om tiltakene viser seg å ikke være tilstrekkelige, kan eleven trenge individuell tilrettelegging av </a:t>
            </a:r>
            <a:r>
              <a:rPr lang="nb-NO">
                <a:solidFill>
                  <a:srgbClr val="333333"/>
                </a:solidFill>
                <a:latin typeface="Helvetica Neue"/>
              </a:rPr>
              <a:t>opplæringen eller andre ting, eller tilbud om intensiv opplæring </a:t>
            </a:r>
          </a:p>
          <a:p>
            <a:r>
              <a:rPr lang="nb-NO">
                <a:solidFill>
                  <a:srgbClr val="333333"/>
                </a:solidFill>
                <a:latin typeface="Helvetica Neue"/>
              </a:rPr>
              <a:t>Intensiv opplæring (gjelder 1.-4. trinn) skal settes inn raskt, og kan gis som eneundervisning hvis det er best</a:t>
            </a:r>
          </a:p>
          <a:p>
            <a:r>
              <a:rPr lang="nb-NO">
                <a:solidFill>
                  <a:srgbClr val="333333"/>
                </a:solidFill>
                <a:latin typeface="Helvetica Neue"/>
              </a:rPr>
              <a:t>Om dette ikke er nok, skal skolen henvise videre  </a:t>
            </a:r>
          </a:p>
          <a:p>
            <a:pPr lvl="1"/>
            <a:endParaRPr lang="nb-NO"/>
          </a:p>
        </p:txBody>
      </p:sp>
    </p:spTree>
    <p:extLst>
      <p:ext uri="{BB962C8B-B14F-4D97-AF65-F5344CB8AC3E}">
        <p14:creationId xmlns:p14="http://schemas.microsoft.com/office/powerpoint/2010/main" val="212942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74E70F0-6244-C067-682F-E6219C768DE9}"/>
              </a:ext>
            </a:extLst>
          </p:cNvPr>
          <p:cNvSpPr txBox="1"/>
          <p:nvPr/>
        </p:nvSpPr>
        <p:spPr>
          <a:xfrm>
            <a:off x="3904322" y="3667885"/>
            <a:ext cx="4383356" cy="461665"/>
          </a:xfrm>
          <a:prstGeom prst="rect">
            <a:avLst/>
          </a:prstGeom>
          <a:noFill/>
        </p:spPr>
        <p:txBody>
          <a:bodyPr wrap="square" rtlCol="0">
            <a:spAutoFit/>
          </a:bodyPr>
          <a:lstStyle/>
          <a:p>
            <a:r>
              <a:rPr lang="nb-NO" sz="2400">
                <a:latin typeface="Roboto" panose="02000000000000000000" pitchFamily="2" charset="0"/>
                <a:ea typeface="Roboto" panose="02000000000000000000" pitchFamily="2" charset="0"/>
              </a:rPr>
              <a:t>Saksgangen for tilrettelegging</a:t>
            </a:r>
          </a:p>
        </p:txBody>
      </p:sp>
      <p:sp>
        <p:nvSpPr>
          <p:cNvPr id="4" name="Bindepunkt 3">
            <a:extLst>
              <a:ext uri="{FF2B5EF4-FFF2-40B4-BE49-F238E27FC236}">
                <a16:creationId xmlns:a16="http://schemas.microsoft.com/office/drawing/2014/main" id="{E411F194-ED24-81A1-6052-6F01A3B80DE1}"/>
              </a:ext>
            </a:extLst>
          </p:cNvPr>
          <p:cNvSpPr/>
          <p:nvPr/>
        </p:nvSpPr>
        <p:spPr>
          <a:xfrm>
            <a:off x="234105" y="4495805"/>
            <a:ext cx="2186608" cy="2184621"/>
          </a:xfrm>
          <a:prstGeom prst="flowChartConnector">
            <a:avLst/>
          </a:prstGeom>
          <a:solidFill>
            <a:schemeClr val="accent6"/>
          </a:solidFill>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rPr>
              <a:t>Skolen følgjer med på </a:t>
            </a:r>
            <a:r>
              <a:rPr kumimoji="0" lang="nb-NO" sz="1400" b="1" i="0" u="none" strike="noStrike" kern="1200" cap="none" spc="0" normalizeH="0" baseline="0" noProof="0" err="1">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rPr>
              <a:t>elevane</a:t>
            </a:r>
            <a:r>
              <a:rPr kumimoji="0" lang="nb-NO" sz="1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rPr>
              <a:t> og vurderer om </a:t>
            </a:r>
            <a:r>
              <a:rPr kumimoji="0" lang="nb-NO" sz="1400" b="1" i="0" u="none" strike="noStrike" kern="1200" cap="none" spc="0" normalizeH="0" baseline="0" noProof="0" err="1">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rPr>
              <a:t>dei</a:t>
            </a:r>
            <a:r>
              <a:rPr kumimoji="0" lang="nb-NO" sz="1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rPr>
              <a:t> har </a:t>
            </a:r>
            <a:r>
              <a:rPr kumimoji="0" lang="nb-NO" sz="1400" b="1" i="0" u="none" strike="noStrike" kern="1200" cap="none" spc="0" normalizeH="0" baseline="0" noProof="0" err="1">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rPr>
              <a:t>tilfredsstillande</a:t>
            </a:r>
            <a:r>
              <a:rPr kumimoji="0" lang="nb-NO" sz="1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rPr>
              <a:t> utbytte av opplæring</a:t>
            </a:r>
          </a:p>
        </p:txBody>
      </p:sp>
      <p:sp>
        <p:nvSpPr>
          <p:cNvPr id="22" name="Pil: høyre 21" descr="Pil videre til neste punkt.">
            <a:extLst>
              <a:ext uri="{FF2B5EF4-FFF2-40B4-BE49-F238E27FC236}">
                <a16:creationId xmlns:a16="http://schemas.microsoft.com/office/drawing/2014/main" id="{3A140563-9D97-2CF0-0F9A-EC4E750D5CF6}"/>
              </a:ext>
            </a:extLst>
          </p:cNvPr>
          <p:cNvSpPr/>
          <p:nvPr/>
        </p:nvSpPr>
        <p:spPr>
          <a:xfrm rot="16200000">
            <a:off x="1116054" y="4112481"/>
            <a:ext cx="416636" cy="21701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Roboto"/>
              <a:ea typeface="+mn-ea"/>
              <a:cs typeface="+mn-cs"/>
            </a:endParaRPr>
          </a:p>
        </p:txBody>
      </p:sp>
      <p:sp>
        <p:nvSpPr>
          <p:cNvPr id="5" name="Bindepunkt 4">
            <a:extLst>
              <a:ext uri="{FF2B5EF4-FFF2-40B4-BE49-F238E27FC236}">
                <a16:creationId xmlns:a16="http://schemas.microsoft.com/office/drawing/2014/main" id="{535EFDB8-A4E2-6BDD-CAD0-C19C63F6F31D}"/>
              </a:ext>
            </a:extLst>
          </p:cNvPr>
          <p:cNvSpPr/>
          <p:nvPr/>
        </p:nvSpPr>
        <p:spPr>
          <a:xfrm>
            <a:off x="234105" y="1774986"/>
            <a:ext cx="2186608" cy="2184621"/>
          </a:xfrm>
          <a:prstGeom prst="flowChartConnector">
            <a:avLst/>
          </a:prstGeom>
          <a:solidFill>
            <a:srgbClr val="DDAA95"/>
          </a:solidFill>
          <a:ln>
            <a:solidFill>
              <a:srgbClr val="DDAA9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b="1">
                <a:solidFill>
                  <a:srgbClr val="FFFFFF"/>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T</a:t>
            </a:r>
            <a:r>
              <a:rPr kumimoji="0" lang="nb-NO" sz="1400" b="1" i="0" u="none" strike="noStrike" kern="1200" cap="none" spc="0" normalizeH="0" baseline="0" noProof="0" err="1">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rPr>
              <a:t>ilpassa</a:t>
            </a:r>
            <a:r>
              <a:rPr kumimoji="0" lang="nb-NO" sz="1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rPr>
              <a:t> opplæring og intensiv opplæring</a:t>
            </a:r>
          </a:p>
        </p:txBody>
      </p:sp>
      <p:sp>
        <p:nvSpPr>
          <p:cNvPr id="23" name="Pil: høyre 22" descr="Pil videre til neste punkt.">
            <a:extLst>
              <a:ext uri="{FF2B5EF4-FFF2-40B4-BE49-F238E27FC236}">
                <a16:creationId xmlns:a16="http://schemas.microsoft.com/office/drawing/2014/main" id="{86EC244F-B9E5-0462-1168-AEB4B395ED65}"/>
              </a:ext>
            </a:extLst>
          </p:cNvPr>
          <p:cNvSpPr/>
          <p:nvPr/>
        </p:nvSpPr>
        <p:spPr>
          <a:xfrm rot="19097865">
            <a:off x="1769896" y="1572405"/>
            <a:ext cx="416636" cy="21701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highlight>
                <a:srgbClr val="C0C0C0"/>
              </a:highlight>
              <a:uLnTx/>
              <a:uFillTx/>
              <a:latin typeface="Roboto"/>
              <a:ea typeface="+mn-ea"/>
              <a:cs typeface="+mn-cs"/>
            </a:endParaRPr>
          </a:p>
        </p:txBody>
      </p:sp>
      <p:sp>
        <p:nvSpPr>
          <p:cNvPr id="7" name="Bindepunkt 6">
            <a:extLst>
              <a:ext uri="{FF2B5EF4-FFF2-40B4-BE49-F238E27FC236}">
                <a16:creationId xmlns:a16="http://schemas.microsoft.com/office/drawing/2014/main" id="{6BAB5967-942A-EB1F-D6C5-B7562C0EFABB}"/>
              </a:ext>
            </a:extLst>
          </p:cNvPr>
          <p:cNvSpPr/>
          <p:nvPr/>
        </p:nvSpPr>
        <p:spPr>
          <a:xfrm>
            <a:off x="2129600" y="146476"/>
            <a:ext cx="2271129" cy="2184621"/>
          </a:xfrm>
          <a:prstGeom prst="flowChartConnector">
            <a:avLst/>
          </a:prstGeom>
          <a:solidFill>
            <a:schemeClr val="accent1"/>
          </a:solidFill>
          <a:ln>
            <a:solidFill>
              <a:srgbClr val="7DBF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nb-NO" sz="1400" b="1">
                <a:solidFill>
                  <a:srgbClr val="FFFFFF"/>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Kommunen/ fylkeskommunen skal fatte vedtak eller hente inn ei vurdering frå PPT</a:t>
            </a:r>
          </a:p>
        </p:txBody>
      </p:sp>
      <p:sp>
        <p:nvSpPr>
          <p:cNvPr id="24" name="Pil: høyre 23" descr="Pil videre til neste punkt.">
            <a:extLst>
              <a:ext uri="{FF2B5EF4-FFF2-40B4-BE49-F238E27FC236}">
                <a16:creationId xmlns:a16="http://schemas.microsoft.com/office/drawing/2014/main" id="{3982EC87-ED07-335E-1C26-5E72D4FD26F5}"/>
              </a:ext>
            </a:extLst>
          </p:cNvPr>
          <p:cNvSpPr/>
          <p:nvPr/>
        </p:nvSpPr>
        <p:spPr>
          <a:xfrm>
            <a:off x="4400730" y="558394"/>
            <a:ext cx="416636" cy="21701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Roboto"/>
              <a:ea typeface="+mn-ea"/>
              <a:cs typeface="+mn-cs"/>
            </a:endParaRPr>
          </a:p>
        </p:txBody>
      </p:sp>
      <p:sp>
        <p:nvSpPr>
          <p:cNvPr id="8" name="Bindepunkt 7">
            <a:extLst>
              <a:ext uri="{FF2B5EF4-FFF2-40B4-BE49-F238E27FC236}">
                <a16:creationId xmlns:a16="http://schemas.microsoft.com/office/drawing/2014/main" id="{7803D4BB-30B1-B178-510B-A8BFED3EB9A2}"/>
              </a:ext>
            </a:extLst>
          </p:cNvPr>
          <p:cNvSpPr/>
          <p:nvPr/>
        </p:nvSpPr>
        <p:spPr>
          <a:xfrm>
            <a:off x="4901887" y="98769"/>
            <a:ext cx="2186608" cy="2184621"/>
          </a:xfrm>
          <a:prstGeom prst="flowChartConnector">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rPr>
              <a:t>PPT skriv sakkunnig vurdering</a:t>
            </a:r>
          </a:p>
        </p:txBody>
      </p:sp>
      <p:sp>
        <p:nvSpPr>
          <p:cNvPr id="25" name="Pil: høyre 24" descr="Pil videre til neste punkt.">
            <a:extLst>
              <a:ext uri="{FF2B5EF4-FFF2-40B4-BE49-F238E27FC236}">
                <a16:creationId xmlns:a16="http://schemas.microsoft.com/office/drawing/2014/main" id="{1FC321A3-0FC6-DD56-AD9A-06E0EDD11658}"/>
              </a:ext>
            </a:extLst>
          </p:cNvPr>
          <p:cNvSpPr/>
          <p:nvPr/>
        </p:nvSpPr>
        <p:spPr>
          <a:xfrm>
            <a:off x="7088495" y="558394"/>
            <a:ext cx="416636" cy="21701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Roboto"/>
              <a:ea typeface="+mn-ea"/>
              <a:cs typeface="+mn-cs"/>
            </a:endParaRPr>
          </a:p>
        </p:txBody>
      </p:sp>
      <p:sp>
        <p:nvSpPr>
          <p:cNvPr id="9" name="Bindepunkt 8">
            <a:extLst>
              <a:ext uri="{FF2B5EF4-FFF2-40B4-BE49-F238E27FC236}">
                <a16:creationId xmlns:a16="http://schemas.microsoft.com/office/drawing/2014/main" id="{C1B63363-2A6A-0F9D-8133-8CDA35A21683}"/>
              </a:ext>
            </a:extLst>
          </p:cNvPr>
          <p:cNvSpPr/>
          <p:nvPr/>
        </p:nvSpPr>
        <p:spPr>
          <a:xfrm>
            <a:off x="7467600" y="146476"/>
            <a:ext cx="2271129" cy="2184621"/>
          </a:xfrm>
          <a:prstGeom prst="flowChartConnector">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rPr>
              <a:t>Kommunen/ fylkeskommunen skriv vedtak</a:t>
            </a:r>
          </a:p>
        </p:txBody>
      </p:sp>
      <p:sp>
        <p:nvSpPr>
          <p:cNvPr id="26" name="Pil: høyre 25" descr="Pil videre til neste punkt.">
            <a:extLst>
              <a:ext uri="{FF2B5EF4-FFF2-40B4-BE49-F238E27FC236}">
                <a16:creationId xmlns:a16="http://schemas.microsoft.com/office/drawing/2014/main" id="{AF58854C-F28C-3574-137B-60D22FCC7B10}"/>
              </a:ext>
            </a:extLst>
          </p:cNvPr>
          <p:cNvSpPr/>
          <p:nvPr/>
        </p:nvSpPr>
        <p:spPr>
          <a:xfrm rot="2728416">
            <a:off x="9645159" y="1532658"/>
            <a:ext cx="416636" cy="21701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Roboto"/>
              <a:ea typeface="+mn-ea"/>
              <a:cs typeface="+mn-cs"/>
            </a:endParaRPr>
          </a:p>
        </p:txBody>
      </p:sp>
      <p:sp>
        <p:nvSpPr>
          <p:cNvPr id="10" name="Bindepunkt 9">
            <a:extLst>
              <a:ext uri="{FF2B5EF4-FFF2-40B4-BE49-F238E27FC236}">
                <a16:creationId xmlns:a16="http://schemas.microsoft.com/office/drawing/2014/main" id="{C24AF0B5-AD28-9138-DDB7-ED101D321BE0}"/>
              </a:ext>
            </a:extLst>
          </p:cNvPr>
          <p:cNvSpPr/>
          <p:nvPr/>
        </p:nvSpPr>
        <p:spPr>
          <a:xfrm>
            <a:off x="9483803" y="1773642"/>
            <a:ext cx="2186608" cy="2184621"/>
          </a:xfrm>
          <a:prstGeom prst="flowChartConnector">
            <a:avLst/>
          </a:prstGeom>
          <a:solidFill>
            <a:schemeClr val="accent3"/>
          </a:solidFill>
          <a:ln>
            <a:solidFill>
              <a:schemeClr val="accent3"/>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rPr>
              <a:t>Skolen skriv individuell opplæringsplan (IOP)</a:t>
            </a:r>
          </a:p>
        </p:txBody>
      </p:sp>
      <p:sp>
        <p:nvSpPr>
          <p:cNvPr id="27" name="Pil: høyre 26" descr="Pil videre til neste punkt.">
            <a:extLst>
              <a:ext uri="{FF2B5EF4-FFF2-40B4-BE49-F238E27FC236}">
                <a16:creationId xmlns:a16="http://schemas.microsoft.com/office/drawing/2014/main" id="{D40099B9-5CD8-CCF4-10B5-0C08A6E88B6B}"/>
              </a:ext>
            </a:extLst>
          </p:cNvPr>
          <p:cNvSpPr/>
          <p:nvPr/>
        </p:nvSpPr>
        <p:spPr>
          <a:xfrm rot="5400000">
            <a:off x="10368788" y="4112482"/>
            <a:ext cx="416636" cy="21701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Roboto"/>
              <a:ea typeface="+mn-ea"/>
              <a:cs typeface="+mn-cs"/>
            </a:endParaRPr>
          </a:p>
        </p:txBody>
      </p:sp>
      <p:sp>
        <p:nvSpPr>
          <p:cNvPr id="11" name="Bindepunkt 10">
            <a:extLst>
              <a:ext uri="{FF2B5EF4-FFF2-40B4-BE49-F238E27FC236}">
                <a16:creationId xmlns:a16="http://schemas.microsoft.com/office/drawing/2014/main" id="{67EEF969-CDFE-FD1B-39FC-C80CCBA202A5}"/>
              </a:ext>
            </a:extLst>
          </p:cNvPr>
          <p:cNvSpPr/>
          <p:nvPr/>
        </p:nvSpPr>
        <p:spPr>
          <a:xfrm>
            <a:off x="9483803" y="4493118"/>
            <a:ext cx="2186608" cy="2184621"/>
          </a:xfrm>
          <a:prstGeom prst="flowChartConnector">
            <a:avLst/>
          </a:prstGeom>
          <a:solidFill>
            <a:srgbClr val="447266"/>
          </a:solidFill>
          <a:ln>
            <a:solidFill>
              <a:srgbClr val="4472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rPr>
              <a:t>Skolen gjennomfører og evaluerer (årsrapport)</a:t>
            </a:r>
          </a:p>
        </p:txBody>
      </p:sp>
    </p:spTree>
    <p:extLst>
      <p:ext uri="{BB962C8B-B14F-4D97-AF65-F5344CB8AC3E}">
        <p14:creationId xmlns:p14="http://schemas.microsoft.com/office/powerpoint/2010/main" val="326899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par>
                                <p:cTn id="8" presetID="9" presetClass="emph" presetSubtype="0" grpId="0" nodeType="withEffect">
                                  <p:stCondLst>
                                    <p:cond delay="0"/>
                                  </p:stCondLst>
                                  <p:childTnLst>
                                    <p:set>
                                      <p:cBhvr>
                                        <p:cTn id="9" dur="indefinite"/>
                                        <p:tgtEl>
                                          <p:spTgt spid="7"/>
                                        </p:tgtEl>
                                        <p:attrNameLst>
                                          <p:attrName>style.opacity</p:attrName>
                                        </p:attrNameLst>
                                      </p:cBhvr>
                                      <p:to>
                                        <p:strVal val="0.25"/>
                                      </p:to>
                                    </p:set>
                                    <p:animEffect filter="image" prLst="opacity: 0.25">
                                      <p:cBhvr rctx="IE">
                                        <p:cTn id="10" dur="indefinite"/>
                                        <p:tgtEl>
                                          <p:spTgt spid="7"/>
                                        </p:tgtEl>
                                      </p:cBhvr>
                                    </p:animEffect>
                                  </p:childTnLst>
                                </p:cTn>
                              </p:par>
                              <p:par>
                                <p:cTn id="11" presetID="9" presetClass="emph" presetSubtype="0" grpId="0" nodeType="withEffect">
                                  <p:stCondLst>
                                    <p:cond delay="0"/>
                                  </p:stCondLst>
                                  <p:childTnLst>
                                    <p:set>
                                      <p:cBhvr>
                                        <p:cTn id="12" dur="indefinite"/>
                                        <p:tgtEl>
                                          <p:spTgt spid="8"/>
                                        </p:tgtEl>
                                        <p:attrNameLst>
                                          <p:attrName>style.opacity</p:attrName>
                                        </p:attrNameLst>
                                      </p:cBhvr>
                                      <p:to>
                                        <p:strVal val="0.25"/>
                                      </p:to>
                                    </p:set>
                                    <p:animEffect filter="image" prLst="opacity: 0.25">
                                      <p:cBhvr rctx="IE">
                                        <p:cTn id="13" dur="indefinite"/>
                                        <p:tgtEl>
                                          <p:spTgt spid="8"/>
                                        </p:tgtEl>
                                      </p:cBhvr>
                                    </p:animEffect>
                                  </p:childTnLst>
                                </p:cTn>
                              </p:par>
                              <p:par>
                                <p:cTn id="14" presetID="9" presetClass="emph" presetSubtype="0" grpId="0" nodeType="withEffect">
                                  <p:stCondLst>
                                    <p:cond delay="0"/>
                                  </p:stCondLst>
                                  <p:childTnLst>
                                    <p:set>
                                      <p:cBhvr>
                                        <p:cTn id="15" dur="indefinite"/>
                                        <p:tgtEl>
                                          <p:spTgt spid="9"/>
                                        </p:tgtEl>
                                        <p:attrNameLst>
                                          <p:attrName>style.opacity</p:attrName>
                                        </p:attrNameLst>
                                      </p:cBhvr>
                                      <p:to>
                                        <p:strVal val="0.25"/>
                                      </p:to>
                                    </p:set>
                                    <p:animEffect filter="image" prLst="opacity: 0.25">
                                      <p:cBhvr rctx="IE">
                                        <p:cTn id="16" dur="indefinite"/>
                                        <p:tgtEl>
                                          <p:spTgt spid="9"/>
                                        </p:tgtEl>
                                      </p:cBhvr>
                                    </p:animEffect>
                                  </p:childTnLst>
                                </p:cTn>
                              </p:par>
                              <p:par>
                                <p:cTn id="17" presetID="9" presetClass="emph" presetSubtype="0" grpId="0" nodeType="withEffect">
                                  <p:stCondLst>
                                    <p:cond delay="0"/>
                                  </p:stCondLst>
                                  <p:childTnLst>
                                    <p:set>
                                      <p:cBhvr>
                                        <p:cTn id="18" dur="indefinite"/>
                                        <p:tgtEl>
                                          <p:spTgt spid="10"/>
                                        </p:tgtEl>
                                        <p:attrNameLst>
                                          <p:attrName>style.opacity</p:attrName>
                                        </p:attrNameLst>
                                      </p:cBhvr>
                                      <p:to>
                                        <p:strVal val="0.25"/>
                                      </p:to>
                                    </p:set>
                                    <p:animEffect filter="image" prLst="opacity: 0.25">
                                      <p:cBhvr rctx="IE">
                                        <p:cTn id="19" dur="indefinite"/>
                                        <p:tgtEl>
                                          <p:spTgt spid="10"/>
                                        </p:tgtEl>
                                      </p:cBhvr>
                                    </p:animEffect>
                                  </p:childTnLst>
                                </p:cTn>
                              </p:par>
                              <p:par>
                                <p:cTn id="20" presetID="9" presetClass="emph" presetSubtype="0" grpId="0" nodeType="withEffect">
                                  <p:stCondLst>
                                    <p:cond delay="0"/>
                                  </p:stCondLst>
                                  <p:childTnLst>
                                    <p:set>
                                      <p:cBhvr>
                                        <p:cTn id="21" dur="indefinite"/>
                                        <p:tgtEl>
                                          <p:spTgt spid="11"/>
                                        </p:tgtEl>
                                        <p:attrNameLst>
                                          <p:attrName>style.opacity</p:attrName>
                                        </p:attrNameLst>
                                      </p:cBhvr>
                                      <p:to>
                                        <p:strVal val="0.25"/>
                                      </p:to>
                                    </p:set>
                                    <p:animEffect filter="image" prLst="opacity: 0.25">
                                      <p:cBhvr rctx="IE">
                                        <p:cTn id="22"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6CD626-7136-D9D0-AA44-4F3B918F5FAB}"/>
              </a:ext>
            </a:extLst>
          </p:cNvPr>
          <p:cNvSpPr>
            <a:spLocks noGrp="1"/>
          </p:cNvSpPr>
          <p:nvPr>
            <p:ph type="title"/>
          </p:nvPr>
        </p:nvSpPr>
        <p:spPr/>
        <p:txBody>
          <a:bodyPr/>
          <a:lstStyle/>
          <a:p>
            <a:r>
              <a:rPr lang="nb-NO"/>
              <a:t>Andre rettigheter</a:t>
            </a:r>
          </a:p>
        </p:txBody>
      </p:sp>
      <p:sp>
        <p:nvSpPr>
          <p:cNvPr id="3" name="Plassholder for innhold 2">
            <a:extLst>
              <a:ext uri="{FF2B5EF4-FFF2-40B4-BE49-F238E27FC236}">
                <a16:creationId xmlns:a16="http://schemas.microsoft.com/office/drawing/2014/main" id="{6888AA4D-C924-FF36-A9A3-594E0BB46A7A}"/>
              </a:ext>
            </a:extLst>
          </p:cNvPr>
          <p:cNvSpPr>
            <a:spLocks noGrp="1"/>
          </p:cNvSpPr>
          <p:nvPr>
            <p:ph idx="1"/>
          </p:nvPr>
        </p:nvSpPr>
        <p:spPr/>
        <p:txBody>
          <a:bodyPr/>
          <a:lstStyle/>
          <a:p>
            <a:r>
              <a:rPr lang="nb-NO"/>
              <a:t>ADL (</a:t>
            </a:r>
            <a:r>
              <a:rPr lang="nb-NO" b="0" i="0">
                <a:solidFill>
                  <a:srgbClr val="303030"/>
                </a:solidFill>
                <a:effectLst/>
                <a:latin typeface="Calibri" panose="020F0502020204030204" pitchFamily="34" charset="0"/>
                <a:ea typeface="Calibri" panose="020F0502020204030204" pitchFamily="34" charset="0"/>
                <a:cs typeface="Calibri" panose="020F0502020204030204" pitchFamily="34" charset="0"/>
              </a:rPr>
              <a:t>hjelp til på- og avkledning, hjelp i forbindelse med å lage og spise mat, toalettbesøk og annen trening i dagliglivets gjøremål)</a:t>
            </a:r>
          </a:p>
          <a:p>
            <a:r>
              <a:rPr lang="nb-NO" b="0" i="0">
                <a:solidFill>
                  <a:srgbClr val="303030"/>
                </a:solidFill>
                <a:effectLst/>
                <a:latin typeface="Calibri" panose="020F0502020204030204" pitchFamily="34" charset="0"/>
                <a:ea typeface="Calibri" panose="020F0502020204030204" pitchFamily="34" charset="0"/>
                <a:cs typeface="Calibri" panose="020F0502020204030204" pitchFamily="34" charset="0"/>
              </a:rPr>
              <a:t>Alternativ og supplerande kommunikasjon (ASK) – elever </a:t>
            </a:r>
            <a:r>
              <a:rPr lang="nb-NO">
                <a:solidFill>
                  <a:srgbClr val="303030"/>
                </a:solidFill>
                <a:latin typeface="Calibri" panose="020F0502020204030204" pitchFamily="34" charset="0"/>
                <a:ea typeface="Calibri" panose="020F0502020204030204" pitchFamily="34" charset="0"/>
                <a:cs typeface="Calibri" panose="020F0502020204030204" pitchFamily="34" charset="0"/>
              </a:rPr>
              <a:t>har rett til å </a:t>
            </a:r>
            <a:r>
              <a:rPr lang="nb-NO" b="0" i="0">
                <a:solidFill>
                  <a:srgbClr val="303030"/>
                </a:solidFill>
                <a:effectLst/>
                <a:latin typeface="Calibri" panose="020F0502020204030204" pitchFamily="34" charset="0"/>
                <a:ea typeface="Calibri" panose="020F0502020204030204" pitchFamily="34" charset="0"/>
                <a:cs typeface="Calibri" panose="020F0502020204030204" pitchFamily="34" charset="0"/>
              </a:rPr>
              <a:t>få bruke egnede kommunikasjonsformer og -middel i opplæringa</a:t>
            </a:r>
          </a:p>
          <a:p>
            <a:r>
              <a:rPr lang="nb-NO"/>
              <a:t>Opplæring i og på tegnspråk (hørselshemmede) og i punktskrift (blinde og sterkt synshemmede)</a:t>
            </a:r>
          </a:p>
          <a:p>
            <a:r>
              <a:rPr lang="nb-NO"/>
              <a:t>Gratis skoleskyss (og SFO/AKS) og skoleturer i regi av skolen</a:t>
            </a:r>
          </a:p>
          <a:p>
            <a:r>
              <a:rPr lang="nb-NO">
                <a:solidFill>
                  <a:srgbClr val="303030"/>
                </a:solidFill>
                <a:latin typeface="Calibri" panose="020F0502020204030204" pitchFamily="34" charset="0"/>
                <a:ea typeface="Calibri" panose="020F0502020204030204" pitchFamily="34" charset="0"/>
                <a:cs typeface="Calibri" panose="020F0502020204030204" pitchFamily="34" charset="0"/>
              </a:rPr>
              <a:t>Sterkere rett til å få undervisning av pedagoger eller tilsvarende, ikke assistenter</a:t>
            </a:r>
            <a:endParaRPr lang="nb-NO" b="0" i="0">
              <a:solidFill>
                <a:srgbClr val="303030"/>
              </a:solidFill>
              <a:effectLst/>
              <a:latin typeface="Calibri" panose="020F0502020204030204" pitchFamily="34" charset="0"/>
              <a:ea typeface="Calibri" panose="020F0502020204030204" pitchFamily="34" charset="0"/>
              <a:cs typeface="Calibri" panose="020F0502020204030204" pitchFamily="34" charset="0"/>
            </a:endParaRPr>
          </a:p>
          <a:p>
            <a:endParaRPr lang="nb-NO"/>
          </a:p>
          <a:p>
            <a:endParaRPr lang="nb-NO"/>
          </a:p>
          <a:p>
            <a:endParaRPr lang="nb-NO"/>
          </a:p>
        </p:txBody>
      </p:sp>
    </p:spTree>
    <p:extLst>
      <p:ext uri="{BB962C8B-B14F-4D97-AF65-F5344CB8AC3E}">
        <p14:creationId xmlns:p14="http://schemas.microsoft.com/office/powerpoint/2010/main" val="378497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8F2E55-7B2A-EC10-5C69-6BF862C122D7}"/>
              </a:ext>
            </a:extLst>
          </p:cNvPr>
          <p:cNvSpPr>
            <a:spLocks noGrp="1"/>
          </p:cNvSpPr>
          <p:nvPr>
            <p:ph type="title"/>
          </p:nvPr>
        </p:nvSpPr>
        <p:spPr/>
        <p:txBody>
          <a:bodyPr/>
          <a:lstStyle/>
          <a:p>
            <a:r>
              <a:rPr lang="nb-NO"/>
              <a:t>Kommunenes plikt til samordning/samarbeid</a:t>
            </a:r>
          </a:p>
        </p:txBody>
      </p:sp>
      <p:sp>
        <p:nvSpPr>
          <p:cNvPr id="3" name="Plassholder for innhold 2">
            <a:extLst>
              <a:ext uri="{FF2B5EF4-FFF2-40B4-BE49-F238E27FC236}">
                <a16:creationId xmlns:a16="http://schemas.microsoft.com/office/drawing/2014/main" id="{79684570-F4DF-0229-319B-B03AB30360AC}"/>
              </a:ext>
            </a:extLst>
          </p:cNvPr>
          <p:cNvSpPr>
            <a:spLocks noGrp="1"/>
          </p:cNvSpPr>
          <p:nvPr>
            <p:ph idx="1"/>
          </p:nvPr>
        </p:nvSpPr>
        <p:spPr/>
        <p:txBody>
          <a:bodyPr>
            <a:normAutofit lnSpcReduction="10000"/>
          </a:bodyPr>
          <a:lstStyle/>
          <a:p>
            <a:r>
              <a:rPr lang="nb-NO"/>
              <a:t>Instanser rundt barnet og familien har plikt til å samarbeide og samordne støtten – gjelder også skolen.</a:t>
            </a:r>
          </a:p>
          <a:p>
            <a:r>
              <a:rPr lang="nb-NO"/>
              <a:t>Plikten gjelder i tillegg til skole, barnehage og PPT (pedagogisk-psykologisk tjeneste), for bl.a helse- og omsorg, spesialisthelsetjenesten, barnevern, NAV, psykisk helse og rus, bostedtilrettelegging.</a:t>
            </a:r>
          </a:p>
          <a:p>
            <a:r>
              <a:rPr lang="nb-NO"/>
              <a:t>Samarbeidet skal være helhetlig, i tråd med barnets beste, og tverrfaglig og –sektorielt for å sikre at barnet får riktig oppfølging og at familien får nødvendig støtte. </a:t>
            </a:r>
          </a:p>
          <a:p>
            <a:r>
              <a:rPr lang="nb-NO"/>
              <a:t>Samarbeidet skal være koordinert (koordinator skal utpekes), og det skal utarbeides individuelle planer som tar hensyn til barnets behov.</a:t>
            </a:r>
          </a:p>
          <a:p>
            <a:pPr marL="0" indent="0">
              <a:buNone/>
            </a:pPr>
            <a:endParaRPr lang="nb-NO"/>
          </a:p>
        </p:txBody>
      </p:sp>
    </p:spTree>
    <p:extLst>
      <p:ext uri="{BB962C8B-B14F-4D97-AF65-F5344CB8AC3E}">
        <p14:creationId xmlns:p14="http://schemas.microsoft.com/office/powerpoint/2010/main" val="220054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AAE99C9-DFD8-4CB0-F4FA-6F13ED3AED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4846212" cy="6858000"/>
          </a:xfrm>
          <a:prstGeom prst="rect">
            <a:avLst/>
          </a:prstGeom>
        </p:spPr>
      </p:pic>
      <p:sp>
        <p:nvSpPr>
          <p:cNvPr id="3" name="Tittel 2">
            <a:extLst>
              <a:ext uri="{FF2B5EF4-FFF2-40B4-BE49-F238E27FC236}">
                <a16:creationId xmlns:a16="http://schemas.microsoft.com/office/drawing/2014/main" id="{A0FF33AA-BF70-A908-F44C-ADECABFB6F4B}"/>
              </a:ext>
            </a:extLst>
          </p:cNvPr>
          <p:cNvSpPr>
            <a:spLocks noGrp="1"/>
          </p:cNvSpPr>
          <p:nvPr>
            <p:ph type="title" idx="4294967295"/>
          </p:nvPr>
        </p:nvSpPr>
        <p:spPr>
          <a:xfrm>
            <a:off x="612697" y="215032"/>
            <a:ext cx="6429481" cy="1325563"/>
          </a:xfrm>
        </p:spPr>
        <p:txBody>
          <a:bodyPr>
            <a:normAutofit/>
          </a:bodyPr>
          <a:lstStyle/>
          <a:p>
            <a:pPr lvl="0">
              <a:lnSpc>
                <a:spcPct val="100000"/>
              </a:lnSpc>
              <a:spcBef>
                <a:spcPts val="0"/>
              </a:spcBef>
            </a:pPr>
            <a:r>
              <a:rPr lang="nb-NO" b="1">
                <a:solidFill>
                  <a:prstClr val="black"/>
                </a:solidFill>
                <a:latin typeface="Avenir Medium" panose="02000503020000020003" pitchFamily="2" charset="0"/>
                <a:ea typeface="+mn-ea"/>
                <a:cs typeface="+mn-cs"/>
              </a:rPr>
              <a:t>Overganger</a:t>
            </a:r>
          </a:p>
        </p:txBody>
      </p:sp>
      <p:pic>
        <p:nvPicPr>
          <p:cNvPr id="6" name="Bilde 5">
            <a:extLst>
              <a:ext uri="{FF2B5EF4-FFF2-40B4-BE49-F238E27FC236}">
                <a16:creationId xmlns:a16="http://schemas.microsoft.com/office/drawing/2014/main" id="{25656EA1-BF41-EEB0-D917-F737998571C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292127" y="5973893"/>
            <a:ext cx="752728" cy="752728"/>
          </a:xfrm>
          <a:prstGeom prst="rect">
            <a:avLst/>
          </a:prstGeom>
        </p:spPr>
      </p:pic>
      <p:pic>
        <p:nvPicPr>
          <p:cNvPr id="1026" name="Picture 2">
            <a:extLst>
              <a:ext uri="{FF2B5EF4-FFF2-40B4-BE49-F238E27FC236}">
                <a16:creationId xmlns:a16="http://schemas.microsoft.com/office/drawing/2014/main" id="{7420C2B0-C541-B50B-3DD6-2EC53E22E51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73905"/>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Undertittel 2">
            <a:extLst>
              <a:ext uri="{FF2B5EF4-FFF2-40B4-BE49-F238E27FC236}">
                <a16:creationId xmlns:a16="http://schemas.microsoft.com/office/drawing/2014/main" id="{6CFBEEE8-FFED-CD0A-4E6F-6E5EA6654B50}"/>
              </a:ext>
              <a:ext uri="{C183D7F6-B498-43B3-948B-1728B52AA6E4}">
                <adec:decorative xmlns:adec="http://schemas.microsoft.com/office/drawing/2017/decorative" val="1"/>
              </a:ext>
            </a:extLst>
          </p:cNvPr>
          <p:cNvSpPr>
            <a:spLocks noGrp="1"/>
          </p:cNvSpPr>
          <p:nvPr/>
        </p:nvSpPr>
        <p:spPr>
          <a:xfrm>
            <a:off x="3827438" y="5197900"/>
            <a:ext cx="7585124" cy="132556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600">
              <a:latin typeface="Neue Haas Grotesk Text Pro" panose="020B0504020202020204" pitchFamily="34" charset="0"/>
              <a:cs typeface="Calibri"/>
            </a:endParaRPr>
          </a:p>
          <a:p>
            <a:pPr algn="l"/>
            <a:r>
              <a:rPr lang="en-US" sz="2000" b="1">
                <a:latin typeface="Neue Haas Grotesk Text Pro" panose="020B0504020202020204" pitchFamily="34" charset="0"/>
                <a:cs typeface="Calibri"/>
              </a:rPr>
              <a:t>Robyn Grøndahl</a:t>
            </a:r>
            <a:r>
              <a:rPr lang="en-US" sz="2000">
                <a:latin typeface="Neue Haas Grotesk Text Pro" panose="020B0504020202020204" pitchFamily="34" charset="0"/>
                <a:cs typeface="Calibri"/>
              </a:rPr>
              <a:t>, </a:t>
            </a:r>
            <a:r>
              <a:rPr lang="en-US" sz="2000">
                <a:latin typeface="Neue Haas Grotesk Text Pro" panose="020B0504020202020204" pitchFamily="34" charset="0"/>
                <a:ea typeface="+mn-lt"/>
                <a:cs typeface="+mn-lt"/>
                <a:hlinkClick r:id="rId6">
                  <a:extLst>
                    <a:ext uri="{A12FA001-AC4F-418D-AE19-62706E023703}">
                      <ahyp:hlinkClr xmlns:ahyp="http://schemas.microsoft.com/office/drawing/2018/hyperlinkcolor" val="tx"/>
                    </a:ext>
                  </a:extLst>
                </a:hlinkClick>
              </a:rPr>
              <a:t>robyn.grondahl@ffo.no</a:t>
            </a:r>
            <a:r>
              <a:rPr lang="en-US" sz="2000">
                <a:latin typeface="Neue Haas Grotesk Text Pro" panose="020B0504020202020204" pitchFamily="34" charset="0"/>
                <a:ea typeface="+mn-lt"/>
                <a:cs typeface="+mn-lt"/>
              </a:rPr>
              <a:t> </a:t>
            </a:r>
          </a:p>
          <a:p>
            <a:pPr algn="l"/>
            <a:r>
              <a:rPr lang="en-US" sz="2000" b="1">
                <a:latin typeface="Neue Haas Grotesk Text Pro" panose="020B0504020202020204" pitchFamily="34" charset="0"/>
                <a:cs typeface="Calibri"/>
              </a:rPr>
              <a:t>Maren Hagen Fuglesang</a:t>
            </a:r>
            <a:r>
              <a:rPr lang="en-US" sz="2000">
                <a:latin typeface="Neue Haas Grotesk Text Pro" panose="020B0504020202020204" pitchFamily="34" charset="0"/>
                <a:cs typeface="Calibri"/>
              </a:rPr>
              <a:t>, </a:t>
            </a:r>
            <a:r>
              <a:rPr lang="en-US" sz="2000">
                <a:latin typeface="Neue Haas Grotesk Text Pro" panose="020B0504020202020204" pitchFamily="34" charset="0"/>
                <a:cs typeface="Calibri"/>
                <a:hlinkClick r:id="rId7">
                  <a:extLst>
                    <a:ext uri="{A12FA001-AC4F-418D-AE19-62706E023703}">
                      <ahyp:hlinkClr xmlns:ahyp="http://schemas.microsoft.com/office/drawing/2018/hyperlinkcolor" val="tx"/>
                    </a:ext>
                  </a:extLst>
                </a:hlinkClick>
              </a:rPr>
              <a:t>maren@ungefunksjonshemmede.no</a:t>
            </a:r>
            <a:r>
              <a:rPr lang="en-US" sz="2000">
                <a:latin typeface="Neue Haas Grotesk Text Pro" panose="020B0504020202020204" pitchFamily="34" charset="0"/>
                <a:cs typeface="Calibri"/>
              </a:rPr>
              <a:t> </a:t>
            </a:r>
          </a:p>
        </p:txBody>
      </p:sp>
    </p:spTree>
    <p:extLst>
      <p:ext uri="{BB962C8B-B14F-4D97-AF65-F5344CB8AC3E}">
        <p14:creationId xmlns:p14="http://schemas.microsoft.com/office/powerpoint/2010/main" val="78174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5C36A6-1095-0F38-9797-A1723D4C994D}"/>
              </a:ext>
            </a:extLst>
          </p:cNvPr>
          <p:cNvSpPr>
            <a:spLocks noGrp="1"/>
          </p:cNvSpPr>
          <p:nvPr>
            <p:ph type="title"/>
          </p:nvPr>
        </p:nvSpPr>
        <p:spPr>
          <a:xfrm>
            <a:off x="1606378" y="365125"/>
            <a:ext cx="9747422" cy="1325563"/>
          </a:xfrm>
        </p:spPr>
        <p:txBody>
          <a:bodyPr>
            <a:normAutofit/>
          </a:bodyPr>
          <a:lstStyle/>
          <a:p>
            <a:r>
              <a:rPr lang="nb-NO" sz="3600" i="0" u="none" strike="noStrike">
                <a:solidFill>
                  <a:srgbClr val="000000"/>
                </a:solidFill>
                <a:effectLst/>
                <a:latin typeface="Neue Haas Grotesk Text Pro" panose="020B0504020202020204" pitchFamily="34" charset="0"/>
              </a:rPr>
              <a:t>Opplæringsloven</a:t>
            </a:r>
            <a:r>
              <a:rPr lang="nb-NO" sz="1800" b="0" i="0">
                <a:solidFill>
                  <a:srgbClr val="000000"/>
                </a:solidFill>
                <a:effectLst/>
                <a:latin typeface="Neue Haas Grotesk Text Pro" panose="020B0504020202020204" pitchFamily="34" charset="0"/>
              </a:rPr>
              <a:t>​</a:t>
            </a:r>
            <a:endParaRPr lang="nb-NO" sz="4000">
              <a:latin typeface="Avenir Medium" panose="02000503020000020003" pitchFamily="2" charset="0"/>
            </a:endParaRPr>
          </a:p>
        </p:txBody>
      </p:sp>
      <p:pic>
        <p:nvPicPr>
          <p:cNvPr id="4" name="Bilde 3">
            <a:extLst>
              <a:ext uri="{FF2B5EF4-FFF2-40B4-BE49-F238E27FC236}">
                <a16:creationId xmlns:a16="http://schemas.microsoft.com/office/drawing/2014/main" id="{68E60653-4792-F01C-8C40-9EAC7CA41FE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690433"/>
            <a:ext cx="572015" cy="572015"/>
          </a:xfrm>
          <a:prstGeom prst="rect">
            <a:avLst/>
          </a:prstGeom>
        </p:spPr>
      </p:pic>
      <p:sp>
        <p:nvSpPr>
          <p:cNvPr id="7" name="Tittel 1">
            <a:extLst>
              <a:ext uri="{FF2B5EF4-FFF2-40B4-BE49-F238E27FC236}">
                <a16:creationId xmlns:a16="http://schemas.microsoft.com/office/drawing/2014/main" id="{F9DADDB8-C441-9F60-6F8D-9BA29E94B88A}"/>
              </a:ext>
            </a:extLst>
          </p:cNvPr>
          <p:cNvSpPr txBox="1">
            <a:spLocks/>
          </p:cNvSpPr>
          <p:nvPr/>
        </p:nvSpPr>
        <p:spPr>
          <a:xfrm>
            <a:off x="945981" y="1690688"/>
            <a:ext cx="9112682" cy="402475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b-NO" sz="2800" b="1">
              <a:effectLst/>
              <a:latin typeface="Avenir Heavy" panose="02000503020000020003" pitchFamily="2" charset="0"/>
            </a:endParaRPr>
          </a:p>
          <a:p>
            <a:endParaRPr lang="nb-NO" sz="2800" b="1">
              <a:effectLst/>
              <a:latin typeface="Avenir Heavy" panose="02000503020000020003"/>
            </a:endParaRPr>
          </a:p>
          <a:p>
            <a:pPr marR="0" lvl="0" algn="l" defTabSz="457200" rtl="0" eaLnBrk="1" fontAlgn="auto" latinLnBrk="0" hangingPunct="1">
              <a:lnSpc>
                <a:spcPct val="100000"/>
              </a:lnSpc>
              <a:spcBef>
                <a:spcPct val="20000"/>
              </a:spcBef>
              <a:spcAft>
                <a:spcPts val="0"/>
              </a:spcAft>
              <a:buClrTx/>
              <a:buSzTx/>
              <a:tabLst/>
              <a:defRPr/>
            </a:pPr>
            <a:r>
              <a:rPr kumimoji="0" lang="nn-NO" sz="2800" b="1" i="0" u="none" strike="noStrike" kern="1200" cap="none" spc="0" normalizeH="0" baseline="0" noProof="0">
                <a:ln>
                  <a:noFill/>
                </a:ln>
                <a:solidFill>
                  <a:prstClr val="black"/>
                </a:solidFill>
                <a:effectLst/>
                <a:uLnTx/>
                <a:uFillTx/>
                <a:latin typeface="Avenir Heavy" panose="02000503020000020003"/>
                <a:ea typeface="+mn-ea"/>
                <a:cs typeface="+mn-cs"/>
              </a:rPr>
              <a:t>§ 4-7.Overgangen frå barnehagen til skolen​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n-NO" sz="2800" b="0" i="0" u="none" strike="noStrike" kern="1200" cap="none" spc="0" normalizeH="0" baseline="0" noProof="0">
                <a:ln>
                  <a:noFill/>
                </a:ln>
                <a:solidFill>
                  <a:prstClr val="black"/>
                </a:solidFill>
                <a:effectLst/>
                <a:uLnTx/>
                <a:uFillTx/>
                <a:latin typeface="Avenir Heavy" panose="02000503020000020003"/>
                <a:ea typeface="+mn-ea"/>
                <a:cs typeface="+mn-cs"/>
              </a:rPr>
              <a:t>Kommunen skal sørgje for at barna får ein trygg og god overgang frå barnehagen til skolen og skolefritidsordninga.​</a:t>
            </a:r>
            <a:br>
              <a:rPr kumimoji="0" lang="nn-NO" sz="2800" b="0" i="0" u="none" strike="noStrike" kern="1200" cap="none" spc="0" normalizeH="0" baseline="0" noProof="0">
                <a:ln>
                  <a:noFill/>
                </a:ln>
                <a:solidFill>
                  <a:prstClr val="black"/>
                </a:solidFill>
                <a:effectLst/>
                <a:uLnTx/>
                <a:uFillTx/>
                <a:latin typeface="Avenir Heavy" panose="02000503020000020003"/>
                <a:ea typeface="+mn-ea"/>
                <a:cs typeface="+mn-cs"/>
              </a:rPr>
            </a:br>
            <a:r>
              <a:rPr kumimoji="0" lang="nn-NO" sz="2800" b="0" i="0" u="none" strike="noStrike" kern="1200" cap="none" spc="0" normalizeH="0" baseline="0" noProof="0">
                <a:ln>
                  <a:noFill/>
                </a:ln>
                <a:solidFill>
                  <a:prstClr val="black"/>
                </a:solidFill>
                <a:effectLst/>
                <a:uLnTx/>
                <a:uFillTx/>
                <a:latin typeface="Avenir Heavy" panose="02000503020000020003"/>
                <a:ea typeface="+mn-ea"/>
                <a:cs typeface="+mn-cs"/>
              </a:rPr>
              <a:t>​</a:t>
            </a:r>
          </a:p>
          <a:p>
            <a:pPr marR="0" lvl="0" algn="l" defTabSz="457200" rtl="0" eaLnBrk="1" fontAlgn="auto" latinLnBrk="0" hangingPunct="1">
              <a:lnSpc>
                <a:spcPct val="100000"/>
              </a:lnSpc>
              <a:spcBef>
                <a:spcPct val="20000"/>
              </a:spcBef>
              <a:spcAft>
                <a:spcPts val="0"/>
              </a:spcAft>
              <a:buClrTx/>
              <a:buSzTx/>
              <a:tabLst/>
              <a:defRPr/>
            </a:pPr>
            <a:r>
              <a:rPr kumimoji="0" lang="nn-NO" sz="2800" b="1" i="0" u="none" strike="noStrike" kern="1200" cap="none" spc="0" normalizeH="0" baseline="0" noProof="0">
                <a:ln>
                  <a:noFill/>
                </a:ln>
                <a:solidFill>
                  <a:prstClr val="black"/>
                </a:solidFill>
                <a:effectLst/>
                <a:uLnTx/>
                <a:uFillTx/>
                <a:latin typeface="Avenir Heavy" panose="02000503020000020003"/>
                <a:ea typeface="+mn-ea"/>
                <a:cs typeface="+mn-cs"/>
              </a:rPr>
              <a:t>§ 9-5.Overgangen frå grunnskolen til den vidaregåande opplæringa​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n-NO" sz="2800" b="0" i="0" u="none" strike="noStrike" kern="1200" cap="none" spc="0" normalizeH="0" baseline="0" noProof="0">
                <a:ln>
                  <a:noFill/>
                </a:ln>
                <a:solidFill>
                  <a:prstClr val="black"/>
                </a:solidFill>
                <a:effectLst/>
                <a:uLnTx/>
                <a:uFillTx/>
                <a:latin typeface="Avenir Heavy" panose="02000503020000020003"/>
                <a:ea typeface="+mn-ea"/>
                <a:cs typeface="+mn-cs"/>
              </a:rPr>
              <a:t>Fylkeskommunen skal sørgje for at elevane får ein trygg og god overgang frå grunnskolen til den vidaregåande opplæringa. Kommunen skal samarbeide med fylkeskommunen om overgangen.</a:t>
            </a:r>
          </a:p>
          <a:p>
            <a:endParaRPr lang="nb-NO" sz="3600">
              <a:latin typeface="Avenir Medium" panose="02000503020000020003" pitchFamily="2" charset="0"/>
            </a:endParaRPr>
          </a:p>
          <a:p>
            <a:endParaRPr lang="nb-NO" sz="3600">
              <a:latin typeface="Avenir Medium" panose="02000503020000020003" pitchFamily="2" charset="0"/>
            </a:endParaRPr>
          </a:p>
        </p:txBody>
      </p:sp>
    </p:spTree>
    <p:extLst>
      <p:ext uri="{BB962C8B-B14F-4D97-AF65-F5344CB8AC3E}">
        <p14:creationId xmlns:p14="http://schemas.microsoft.com/office/powerpoint/2010/main" val="54167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7F362C1-8AA1-6DEA-241B-2945653FCE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690433"/>
            <a:ext cx="572015" cy="572015"/>
          </a:xfrm>
          <a:prstGeom prst="rect">
            <a:avLst/>
          </a:prstGeom>
        </p:spPr>
      </p:pic>
      <p:sp>
        <p:nvSpPr>
          <p:cNvPr id="7" name="Tittel 6">
            <a:extLst>
              <a:ext uri="{FF2B5EF4-FFF2-40B4-BE49-F238E27FC236}">
                <a16:creationId xmlns:a16="http://schemas.microsoft.com/office/drawing/2014/main" id="{B0F91AC9-0247-1358-66E3-108A152240DE}"/>
              </a:ext>
            </a:extLst>
          </p:cNvPr>
          <p:cNvSpPr>
            <a:spLocks noGrp="1"/>
          </p:cNvSpPr>
          <p:nvPr>
            <p:ph type="title" idx="4294967295"/>
          </p:nvPr>
        </p:nvSpPr>
        <p:spPr>
          <a:xfrm>
            <a:off x="1676400" y="329943"/>
            <a:ext cx="10515600" cy="1325563"/>
          </a:xfrm>
        </p:spPr>
        <p:txBody>
          <a:bodyPr>
            <a:normAutofit fontScale="90000"/>
          </a:bodyPr>
          <a:lstStyle/>
          <a:p>
            <a:pPr lvl="0">
              <a:lnSpc>
                <a:spcPct val="100000"/>
              </a:lnSpc>
              <a:spcBef>
                <a:spcPts val="0"/>
              </a:spcBef>
            </a:pPr>
            <a:r>
              <a:rPr lang="nb-NO">
                <a:solidFill>
                  <a:prstClr val="black"/>
                </a:solidFill>
                <a:latin typeface="Avenir Medium" panose="02000503020000020003" pitchFamily="2" charset="0"/>
                <a:ea typeface="+mn-ea"/>
                <a:cs typeface="+mn-cs"/>
              </a:rPr>
              <a:t>Barrierer: Dårlig informasjonsflyt og manglende kontinuitet​</a:t>
            </a:r>
          </a:p>
        </p:txBody>
      </p:sp>
      <p:sp>
        <p:nvSpPr>
          <p:cNvPr id="4" name="Tittel 1">
            <a:extLst>
              <a:ext uri="{FF2B5EF4-FFF2-40B4-BE49-F238E27FC236}">
                <a16:creationId xmlns:a16="http://schemas.microsoft.com/office/drawing/2014/main" id="{AD98BF79-293F-CE5F-CAF1-EA3E2B510DBE}"/>
              </a:ext>
            </a:extLst>
          </p:cNvPr>
          <p:cNvSpPr txBox="1">
            <a:spLocks/>
          </p:cNvSpPr>
          <p:nvPr/>
        </p:nvSpPr>
        <p:spPr>
          <a:xfrm>
            <a:off x="1549790" y="1965228"/>
            <a:ext cx="7144043" cy="437930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nb-NO" sz="2400">
              <a:latin typeface="Avenir Heavy" panose="02000503020000020003"/>
            </a:endParaRPr>
          </a:p>
          <a:p>
            <a:pPr marL="342900" indent="-342900">
              <a:buFont typeface="Arial" panose="020B0604020202020204" pitchFamily="34" charset="0"/>
              <a:buChar char="•"/>
            </a:pPr>
            <a:r>
              <a:rPr lang="nb-NO" sz="2400">
                <a:latin typeface="Avenir Heavy" panose="02000503020000020003"/>
              </a:rPr>
              <a:t>Viktig informasjon om tilretteleggingsbehov går tapt i overgangen​</a:t>
            </a:r>
          </a:p>
          <a:p>
            <a:pPr marL="342900" indent="-342900">
              <a:buFont typeface="Arial" panose="020B0604020202020204" pitchFamily="34" charset="0"/>
              <a:buChar char="•"/>
            </a:pPr>
            <a:endParaRPr lang="nb-NO" sz="2400">
              <a:latin typeface="Avenir Heavy" panose="02000503020000020003"/>
            </a:endParaRPr>
          </a:p>
          <a:p>
            <a:pPr marL="342900" indent="-342900">
              <a:buFont typeface="Arial" panose="020B0604020202020204" pitchFamily="34" charset="0"/>
              <a:buChar char="•"/>
            </a:pPr>
            <a:r>
              <a:rPr lang="nb-NO" sz="2400">
                <a:latin typeface="Avenir Heavy" panose="02000503020000020003"/>
              </a:rPr>
              <a:t>Utfordringer med koordinering mellom ulike instanser​</a:t>
            </a:r>
          </a:p>
          <a:p>
            <a:pPr marL="342900" indent="-342900">
              <a:buFont typeface="Arial" panose="020B0604020202020204" pitchFamily="34" charset="0"/>
              <a:buChar char="•"/>
            </a:pPr>
            <a:endParaRPr lang="nb-NO" sz="2400">
              <a:latin typeface="Avenir Heavy" panose="02000503020000020003"/>
            </a:endParaRPr>
          </a:p>
          <a:p>
            <a:pPr marL="342900" indent="-342900">
              <a:buFont typeface="Arial" panose="020B0604020202020204" pitchFamily="34" charset="0"/>
              <a:buChar char="•"/>
            </a:pPr>
            <a:r>
              <a:rPr lang="nb-NO" sz="2400">
                <a:latin typeface="Avenir Heavy" panose="02000503020000020003"/>
              </a:rPr>
              <a:t>Krever god planlegging ​</a:t>
            </a:r>
          </a:p>
          <a:p>
            <a:pPr marL="342900" indent="-342900">
              <a:buFont typeface="Arial" panose="020B0604020202020204" pitchFamily="34" charset="0"/>
              <a:buChar char="•"/>
            </a:pPr>
            <a:endParaRPr lang="nb-NO" sz="2400">
              <a:latin typeface="Avenir Heavy" panose="02000503020000020003"/>
            </a:endParaRPr>
          </a:p>
          <a:p>
            <a:pPr marL="342900" indent="-342900">
              <a:buFont typeface="Arial" panose="020B0604020202020204" pitchFamily="34" charset="0"/>
              <a:buChar char="•"/>
            </a:pPr>
            <a:r>
              <a:rPr lang="nb-NO" sz="2400">
                <a:latin typeface="Avenir Heavy" panose="02000503020000020003"/>
              </a:rPr>
              <a:t>Medvirkning​</a:t>
            </a:r>
          </a:p>
          <a:p>
            <a:pPr marL="342900" indent="-342900">
              <a:buFont typeface="Arial" panose="020B0604020202020204" pitchFamily="34" charset="0"/>
              <a:buChar char="•"/>
            </a:pPr>
            <a:endParaRPr lang="nb-NO" sz="2400">
              <a:latin typeface="Avenir Heavy" panose="02000503020000020003"/>
            </a:endParaRPr>
          </a:p>
          <a:p>
            <a:pPr marL="342900" indent="-342900">
              <a:buFont typeface="Arial" panose="020B0604020202020204" pitchFamily="34" charset="0"/>
              <a:buChar char="•"/>
            </a:pPr>
            <a:r>
              <a:rPr lang="nb-NO" sz="2400">
                <a:latin typeface="Avenir Heavy" panose="02000503020000020003"/>
              </a:rPr>
              <a:t>Tiltak settes i gang for sent</a:t>
            </a:r>
            <a:br>
              <a:rPr lang="nb-NO" sz="2400">
                <a:effectLst/>
                <a:latin typeface="Avenir Book" panose="02000503020000020003" pitchFamily="2" charset="0"/>
              </a:rPr>
            </a:br>
            <a:endParaRPr lang="nb-NO" sz="3600">
              <a:latin typeface="Avenir Medium" panose="02000503020000020003" pitchFamily="2" charset="0"/>
            </a:endParaRPr>
          </a:p>
          <a:p>
            <a:endParaRPr lang="nb-NO" sz="3600">
              <a:latin typeface="Avenir Medium" panose="02000503020000020003" pitchFamily="2" charset="0"/>
            </a:endParaRPr>
          </a:p>
        </p:txBody>
      </p:sp>
      <p:pic>
        <p:nvPicPr>
          <p:cNvPr id="2052" name="Picture 4">
            <a:extLst>
              <a:ext uri="{FF2B5EF4-FFF2-40B4-BE49-F238E27FC236}">
                <a16:creationId xmlns:a16="http://schemas.microsoft.com/office/drawing/2014/main" id="{0943A9F1-F57A-68A5-C10B-155607A3591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2850" y="1756963"/>
            <a:ext cx="3062968" cy="391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8569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CCA37F746931E44A9DC4D718470755D" ma:contentTypeVersion="4" ma:contentTypeDescription="Opprett et nytt dokument." ma:contentTypeScope="" ma:versionID="d720e00f1f233faf442dbfe67a4a2a0f">
  <xsd:schema xmlns:xsd="http://www.w3.org/2001/XMLSchema" xmlns:xs="http://www.w3.org/2001/XMLSchema" xmlns:p="http://schemas.microsoft.com/office/2006/metadata/properties" xmlns:ns2="db810028-0f37-406f-8cc8-0da1fa587735" targetNamespace="http://schemas.microsoft.com/office/2006/metadata/properties" ma:root="true" ma:fieldsID="9167338dac2c70954a61b2fc7a932468" ns2:_="">
    <xsd:import namespace="db810028-0f37-406f-8cc8-0da1fa5877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810028-0f37-406f-8cc8-0da1fa5877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EE3159-CD52-421D-A72A-7AAB8D0EA9C1}">
  <ds:schemaRefs>
    <ds:schemaRef ds:uri="http://schemas.microsoft.com/sharepoint/v3/contenttype/forms"/>
  </ds:schemaRefs>
</ds:datastoreItem>
</file>

<file path=customXml/itemProps2.xml><?xml version="1.0" encoding="utf-8"?>
<ds:datastoreItem xmlns:ds="http://schemas.openxmlformats.org/officeDocument/2006/customXml" ds:itemID="{8D89B625-ED46-4947-8507-358A4C1D59B2}">
  <ds:schemaRefs>
    <ds:schemaRef ds:uri="db810028-0f37-406f-8cc8-0da1fa5877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3AED20-BF1E-4000-9A22-394CE672B975}">
  <ds:schemaRefs>
    <ds:schemaRef ds:uri="http://purl.org/dc/dcmitype/"/>
    <ds:schemaRef ds:uri="http://schemas.microsoft.com/office/infopath/2007/PartnerControls"/>
    <ds:schemaRef ds:uri="http://purl.org/dc/elements/1.1/"/>
    <ds:schemaRef ds:uri="http://schemas.microsoft.com/office/2006/metadata/properties"/>
    <ds:schemaRef ds:uri="db810028-0f37-406f-8cc8-0da1fa587735"/>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1395</Words>
  <Application>Microsoft Office PowerPoint</Application>
  <PresentationFormat>Widescreen</PresentationFormat>
  <Paragraphs>141</Paragraphs>
  <Slides>16</Slides>
  <Notes>12</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16</vt:i4>
      </vt:variant>
    </vt:vector>
  </HeadingPairs>
  <TitlesOfParts>
    <vt:vector size="27" baseType="lpstr">
      <vt:lpstr>Arial</vt:lpstr>
      <vt:lpstr>Avenir Black</vt:lpstr>
      <vt:lpstr>Avenir Book</vt:lpstr>
      <vt:lpstr>Avenir Heavy</vt:lpstr>
      <vt:lpstr>Avenir Medium</vt:lpstr>
      <vt:lpstr>Calibri</vt:lpstr>
      <vt:lpstr>Calibri Light</vt:lpstr>
      <vt:lpstr>Helvetica Neue</vt:lpstr>
      <vt:lpstr>Neue Haas Grotesk Text Pro</vt:lpstr>
      <vt:lpstr>Roboto</vt:lpstr>
      <vt:lpstr>Office-tema</vt:lpstr>
      <vt:lpstr> Noen viktige områder for elever med ulike funksjonsnedsettelser</vt:lpstr>
      <vt:lpstr>PowerPoint-presentasjon</vt:lpstr>
      <vt:lpstr>Tilpasset opplæring</vt:lpstr>
      <vt:lpstr>PowerPoint-presentasjon</vt:lpstr>
      <vt:lpstr>Andre rettigheter</vt:lpstr>
      <vt:lpstr>Kommunenes plikt til samordning/samarbeid</vt:lpstr>
      <vt:lpstr>Overganger</vt:lpstr>
      <vt:lpstr>Opplæringsloven​</vt:lpstr>
      <vt:lpstr>Barrierer: Dårlig informasjonsflyt og manglende kontinuitet​</vt:lpstr>
      <vt:lpstr>Barrierer: Usynlig arbeid​​</vt:lpstr>
      <vt:lpstr>Barrierer: Faller gjennom sosialt og faglig</vt:lpstr>
      <vt:lpstr>Barrierer: Mangelfull struktur​</vt:lpstr>
      <vt:lpstr>Tips til  råds-arbeidet</vt:lpstr>
      <vt:lpstr>Tips til  råds-arbeidet i kommunale råd</vt:lpstr>
      <vt:lpstr>Tips til råds-arbeidet i fylkes-kommunale råd</vt:lpstr>
      <vt:lpstr>Bruk Gode råd-siden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therese2911@gmail.com</dc:creator>
  <cp:lastModifiedBy>Vigdis Endal</cp:lastModifiedBy>
  <cp:revision>2</cp:revision>
  <cp:lastPrinted>2023-09-04T15:04:34Z</cp:lastPrinted>
  <dcterms:created xsi:type="dcterms:W3CDTF">2023-06-18T10:38:17Z</dcterms:created>
  <dcterms:modified xsi:type="dcterms:W3CDTF">2024-11-22T06:49:36Z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0x0101008CCA37F746931E44A9DC4D718470755D</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