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256" r:id="rId5"/>
    <p:sldId id="258" r:id="rId6"/>
    <p:sldId id="288" r:id="rId7"/>
    <p:sldId id="259" r:id="rId8"/>
    <p:sldId id="499" r:id="rId9"/>
    <p:sldId id="519" r:id="rId10"/>
    <p:sldId id="529" r:id="rId11"/>
    <p:sldId id="377" r:id="rId12"/>
    <p:sldId id="504" r:id="rId13"/>
    <p:sldId id="422" r:id="rId14"/>
    <p:sldId id="522" r:id="rId15"/>
    <p:sldId id="523" r:id="rId16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88A1"/>
    <a:srgbClr val="6198B0"/>
    <a:srgbClr val="91D4D4"/>
    <a:srgbClr val="449185"/>
    <a:srgbClr val="92CF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04" autoAdjust="0"/>
  </p:normalViewPr>
  <p:slideViewPr>
    <p:cSldViewPr snapToGrid="0">
      <p:cViewPr varScale="1">
        <p:scale>
          <a:sx n="69" d="100"/>
          <a:sy n="69" d="100"/>
        </p:scale>
        <p:origin x="9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dis Endal" userId="982e7d8a-e0d3-4db2-bde8-5e0a9919154c" providerId="ADAL" clId="{FF6AD2CD-8DA9-4AEA-BF0B-3D37FE9AE128}"/>
    <pc:docChg chg="delSld">
      <pc:chgData name="Vigdis Endal" userId="982e7d8a-e0d3-4db2-bde8-5e0a9919154c" providerId="ADAL" clId="{FF6AD2CD-8DA9-4AEA-BF0B-3D37FE9AE128}" dt="2024-11-21T15:00:05.120" v="0" actId="47"/>
      <pc:docMkLst>
        <pc:docMk/>
      </pc:docMkLst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940103783" sldId="26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813496774" sldId="26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619205705" sldId="273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761773279" sldId="275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828610612" sldId="27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784570439" sldId="28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4234196213" sldId="296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600072772" sldId="297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09394315" sldId="298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268997595" sldId="340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02795103" sldId="36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784971618" sldId="38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892462494" sldId="458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737739033" sldId="45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949659544" sldId="461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558968441" sldId="46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920149548" sldId="463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896803199" sldId="464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478237484" sldId="466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903516669" sldId="467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781749711" sldId="46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4211285691" sldId="471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541679696" sldId="47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679466720" sldId="473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595271412" sldId="474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776900377" sldId="475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560659545" sldId="477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621092921" sldId="478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919608707" sldId="47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279369561" sldId="480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580499512" sldId="481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822207805" sldId="48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299200279" sldId="483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422701605" sldId="484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236162544" sldId="485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4232413050" sldId="486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926016557" sldId="487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633231888" sldId="488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129420351" sldId="53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200543341" sldId="533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296412014" sldId="534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720375835" sldId="535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258511576" sldId="536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17970997" sldId="537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729386271" sldId="538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095682184" sldId="53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760089871" sldId="540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107385635" sldId="541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483076752" sldId="54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2070619190" sldId="543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752090914" sldId="544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766722286" sldId="545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45196844" sldId="547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697652507" sldId="548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570478006" sldId="54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984854618" sldId="550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916450702" sldId="551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007594761" sldId="552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138755368" sldId="554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73394496" sldId="556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691832753" sldId="557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389124597" sldId="558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864295918" sldId="559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3488170432" sldId="560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73681850" sldId="561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523833989" sldId="563"/>
        </pc:sldMkLst>
      </pc:sldChg>
      <pc:sldChg chg="del">
        <pc:chgData name="Vigdis Endal" userId="982e7d8a-e0d3-4db2-bde8-5e0a9919154c" providerId="ADAL" clId="{FF6AD2CD-8DA9-4AEA-BF0B-3D37FE9AE128}" dt="2024-11-21T15:00:05.120" v="0" actId="47"/>
        <pc:sldMkLst>
          <pc:docMk/>
          <pc:sldMk cId="1878754826" sldId="564"/>
        </pc:sldMkLst>
      </pc:sldChg>
      <pc:sldMasterChg chg="delSldLayout">
        <pc:chgData name="Vigdis Endal" userId="982e7d8a-e0d3-4db2-bde8-5e0a9919154c" providerId="ADAL" clId="{FF6AD2CD-8DA9-4AEA-BF0B-3D37FE9AE128}" dt="2024-11-21T15:00:05.120" v="0" actId="47"/>
        <pc:sldMasterMkLst>
          <pc:docMk/>
          <pc:sldMasterMk cId="1093083740" sldId="2147483648"/>
        </pc:sldMasterMkLst>
        <pc:sldLayoutChg chg="del">
          <pc:chgData name="Vigdis Endal" userId="982e7d8a-e0d3-4db2-bde8-5e0a9919154c" providerId="ADAL" clId="{FF6AD2CD-8DA9-4AEA-BF0B-3D37FE9AE128}" dt="2024-11-21T15:00:05.120" v="0" actId="47"/>
          <pc:sldLayoutMkLst>
            <pc:docMk/>
            <pc:sldMasterMk cId="1093083740" sldId="2147483648"/>
            <pc:sldLayoutMk cId="4052147125" sldId="2147483660"/>
          </pc:sldLayoutMkLst>
        </pc:sldLayoutChg>
        <pc:sldLayoutChg chg="del">
          <pc:chgData name="Vigdis Endal" userId="982e7d8a-e0d3-4db2-bde8-5e0a9919154c" providerId="ADAL" clId="{FF6AD2CD-8DA9-4AEA-BF0B-3D37FE9AE128}" dt="2024-11-21T15:00:05.120" v="0" actId="47"/>
          <pc:sldLayoutMkLst>
            <pc:docMk/>
            <pc:sldMasterMk cId="1093083740" sldId="2147483648"/>
            <pc:sldLayoutMk cId="86285825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47A76-35F3-4883-88A0-2A9BDFE636C9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60A0CD-557F-4AA2-A213-8D0C2A36CE7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14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Gode råd – kunnskap for likestilling. Det har dobbel bunn – både å gi gode råd, og det å være gode råd for personer med funksjonsnedsettelse. Dette er et opplæringsopplegg for medlemmer i råd for personer med funksjonsnedsettelse.  </a:t>
            </a:r>
          </a:p>
          <a:p>
            <a:endParaRPr lang="nb-NO"/>
          </a:p>
          <a:p>
            <a:endParaRPr lang="nb-NO"/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0A0CD-557F-4AA2-A213-8D0C2A36CE7F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4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Fint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0A0CD-557F-4AA2-A213-8D0C2A36CE7F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23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0A0CD-557F-4AA2-A213-8D0C2A36CE7F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6144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0A0CD-557F-4AA2-A213-8D0C2A36CE7F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7863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Alle er alle, bortsett fra når det er til elevens beste. En med autisme eller ME trenger kanskje delvis skjerming/en til 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60A0CD-557F-4AA2-A213-8D0C2A36CE7F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46667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ssholder for lysbilde 1">
            <a:extLst>
              <a:ext uri="{FF2B5EF4-FFF2-40B4-BE49-F238E27FC236}">
                <a16:creationId xmlns:a16="http://schemas.microsoft.com/office/drawing/2014/main" id="{2BD31411-A0EA-4785-81C6-6849DF1E13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Plassholder for notater 2">
            <a:extLst>
              <a:ext uri="{FF2B5EF4-FFF2-40B4-BE49-F238E27FC236}">
                <a16:creationId xmlns:a16="http://schemas.microsoft.com/office/drawing/2014/main" id="{03CA535C-E4E4-48D5-A7A9-718E5BF6DC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buFontTx/>
              <a:buNone/>
            </a:pPr>
            <a:endParaRPr lang="nb-NO" altLang="nb-NO"/>
          </a:p>
        </p:txBody>
      </p:sp>
      <p:sp>
        <p:nvSpPr>
          <p:cNvPr id="9220" name="Plassholder for lysbildenummer 3">
            <a:extLst>
              <a:ext uri="{FF2B5EF4-FFF2-40B4-BE49-F238E27FC236}">
                <a16:creationId xmlns:a16="http://schemas.microsoft.com/office/drawing/2014/main" id="{1ED95721-4F4D-4674-9A58-BACA0712AC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AF7D58B-F935-4B3F-9059-BC987763B58A}" type="slidenum">
              <a:rPr lang="en-GB" altLang="nb-NO"/>
              <a:pPr>
                <a:spcBef>
                  <a:spcPct val="0"/>
                </a:spcBef>
              </a:pPr>
              <a:t>8</a:t>
            </a:fld>
            <a:endParaRPr lang="en-GB" altLang="nb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6922A2-DED6-E5F0-D7E7-86315B5D0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9281CFD-F43A-16F4-9941-528EA107F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5D772B-4347-6F28-C31A-7F5D8025E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7D1B45B-4279-7F2E-B527-2BDC88EFF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570AD4C-F802-F13B-81B9-A7AC39353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824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16B08D-0B2C-DE81-DC94-C42ADC4BC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46BE8D-C3F9-7CD7-E44A-31628965A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1CA0E32-4142-0297-36C2-B40E52275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5EF821E-118D-6A8A-F38E-7B6D373C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94BDAE4-0559-E92E-EB65-4333A8AFB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5076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FEFCA330-7654-9C82-4D14-6D55B5D29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11B01FA4-C1E4-88D2-8CC6-BA275AB7A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9856382-11DB-5A2E-7CC1-6279D3337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44989C7-0111-B672-63F4-A712C28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B64E6E8-A849-23D3-3312-20A149DD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7353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6EF536-63A7-C07A-4B70-EE5F02969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A42E158-EC1F-96A4-342A-F0F78EF763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5F84380-6BB3-6C84-34A0-B1E9002E8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01F6794-10BE-877A-6088-D2CEFABF3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E0B0AFD-36F3-C010-BC0F-5FB7FB51B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11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77794C-3A3F-CB6E-6C41-82AF9791F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327EA6D-652B-385B-9C66-7AF7EF130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4456B15-3594-DF12-7022-4FD4A4BE7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701A2EE-3E47-D709-F402-33CE34883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3F918C7-FCF8-F9B8-D5D5-36DFB8E82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0276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18C614-2833-B496-7641-F42B8DD32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03DD1CC-A5EF-C3C8-B578-E99EAE843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743DAA-8FC5-5DD7-73C1-0A0789CCA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1C91611-139D-5B98-66C3-42FFB7F10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8A678362-3CD5-22DE-BEFA-C37A342F5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DD7381-13BD-63E8-460A-2C95EC14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797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CACB37-F032-C517-772F-71F2C26FE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35C46D6-2D69-9A9A-2FEB-E2D9A6F00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BAEB5E4-5700-C9A5-4102-CBD5E2CD0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818E1E4A-BE3B-C1CE-139E-3BEF87419A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7FF3420-D9CB-1513-618A-44E6EF131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327CBAE-E2CB-8D58-3E41-1E32DBB20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CEF9922C-849D-D55E-9E8D-28F893B5F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58F6122-4A81-BFFE-731A-49593AAE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821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BF619B5-458E-9FBB-DC90-9666E53DC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8F177D9-BF2C-40A2-B307-682553ED7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57FD8DE-6CA4-7501-E3E3-543E67336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9F05084-4A4B-0C8C-70CA-97FA86A26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006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4695BD2-3EAE-6CB8-9CFB-EF7D3E03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71C72F6F-22AA-2145-EFB1-FD7C1D1CC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BA21DFA-54A3-0FC8-7CB2-D1129781C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2261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3E10F39-8295-4755-6CD6-CA2C83597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1A4B4B1-B739-858B-C611-0433F47D7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94BE11-7761-B756-819D-ABE7E70F19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8347D6-7D44-3F7D-085D-C91881F1A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45150723-9A0D-315F-F196-A631245FC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43E1F1B-6822-4651-3FDF-F6C417D3D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15311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0826B8-C58A-1480-2872-E4ABE39BC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79BF9382-8D41-B23A-EE85-49091EF094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781EBFC-A175-B3EE-14EC-F48AF1A886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28869F9-72DA-1ED4-F7A7-E5FAD71FA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5FA4936-B6EC-81E1-5B32-9E97AB011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163DCD9-B992-DFE0-2ABE-A7427163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896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363EB9F8-F0B7-A6B0-27BC-EA49D23D7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0693077-21C2-1A23-C410-D8AA3F204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CAD5DA6-7145-25CA-E79D-8C329F082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8D96C-457E-8241-901F-CD5FD8A240AC}" type="datetimeFigureOut">
              <a:rPr lang="nb-NO" smtClean="0"/>
              <a:t>21.11.2024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09F2DA-C85F-D799-6C28-00BA55780D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18670F5-1041-8AEA-131D-542E9F8DE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3937E-4DCE-3149-9141-A882737351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308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dir.no/kvalitet-og-kompetanse/lokal-kompetanseutvikling/kompetansepakken-inkluderende-praksis/" TargetMode="External"/><Relationship Id="rId2" Type="http://schemas.openxmlformats.org/officeDocument/2006/relationships/hyperlink" Target="https://www.udir.no/kvalitet-og-kompetanse/lokal-kompetanseutvikling/kompetanseloftet-for-spesialpedagogikk-og-inkluderende-praksi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fo.no/for-tillitsvalgte/gode-rad?fane=Kapittel+7#7.8-Videreg%C3%A5ende-oppl%C3%A6ring" TargetMode="External"/><Relationship Id="rId5" Type="http://schemas.openxmlformats.org/officeDocument/2006/relationships/hyperlink" Target="https://www.ffo.no/for-tillitsvalgte/gode-rad?fane=Kapittel+6#6.6-Skole" TargetMode="External"/><Relationship Id="rId4" Type="http://schemas.openxmlformats.org/officeDocument/2006/relationships/hyperlink" Target="https://www.ffo.no/for-tillitsvalgte/gode-ra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fo.no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tema/fns-barekraftsmal/id2590133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gjeringen.no/globalassets/upload/bld/sla/funk/konvensjon_web.pd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6777D3B5-F343-A3BD-041C-09D0AE0C2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10" y="-5064"/>
            <a:ext cx="12192000" cy="6858000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0650BEB6-0528-FF78-E978-09A8F66D65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584" y="370731"/>
            <a:ext cx="8191441" cy="1969057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100000"/>
              </a:lnSpc>
              <a:spcBef>
                <a:spcPts val="0"/>
              </a:spcBef>
            </a:pPr>
            <a:br>
              <a:rPr lang="nb-NO" b="1" dirty="0">
                <a:latin typeface="Avenir Medium" panose="02000503020000020003" pitchFamily="2" charset="0"/>
              </a:rPr>
            </a:br>
            <a:br>
              <a:rPr lang="nb-NO" b="1" dirty="0">
                <a:latin typeface="Avenir Medium" panose="02000503020000020003" pitchFamily="2" charset="0"/>
              </a:rPr>
            </a:br>
            <a:br>
              <a:rPr lang="nb-NO" b="1" dirty="0">
                <a:latin typeface="Avenir Medium" panose="02000503020000020003" pitchFamily="2" charset="0"/>
              </a:rPr>
            </a:br>
            <a:br>
              <a:rPr lang="nb-NO" b="1" dirty="0">
                <a:latin typeface="Avenir Medium" panose="02000503020000020003" pitchFamily="2" charset="0"/>
              </a:rPr>
            </a:br>
            <a:r>
              <a:rPr lang="nb-NO" b="1" dirty="0">
                <a:latin typeface="Avenir Medium" panose="02000503020000020003" pitchFamily="2" charset="0"/>
              </a:rPr>
              <a:t>Gode råd </a:t>
            </a:r>
            <a:br>
              <a:rPr lang="nb-NO" b="1" dirty="0">
                <a:latin typeface="Avenir Medium" panose="02000503020000020003" pitchFamily="2" charset="0"/>
              </a:rPr>
            </a:br>
            <a:r>
              <a:rPr lang="nb-NO" sz="2400" dirty="0">
                <a:solidFill>
                  <a:prstClr val="black"/>
                </a:solidFill>
                <a:latin typeface="Avenir Book" panose="02000503020000020003" pitchFamily="2" charset="0"/>
                <a:ea typeface="+mn-ea"/>
                <a:cs typeface="+mn-cs"/>
              </a:rPr>
              <a:t>– kunnskap for likestilling</a:t>
            </a:r>
            <a:br>
              <a:rPr lang="nb-NO" sz="4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nb-NO" sz="4000" dirty="0"/>
          </a:p>
        </p:txBody>
      </p:sp>
    </p:spTree>
    <p:extLst>
      <p:ext uri="{BB962C8B-B14F-4D97-AF65-F5344CB8AC3E}">
        <p14:creationId xmlns:p14="http://schemas.microsoft.com/office/powerpoint/2010/main" val="24539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FA5F4DA-6139-42BD-AAAC-82ED6B703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2"/>
            <a:ext cx="10515600" cy="872502"/>
          </a:xfrm>
        </p:spPr>
        <p:txBody>
          <a:bodyPr>
            <a:normAutofit/>
          </a:bodyPr>
          <a:lstStyle/>
          <a:p>
            <a:r>
              <a:rPr lang="nb-NO">
                <a:hlinkClick r:id="rId2"/>
              </a:rPr>
              <a:t>Kompetanseløftet</a:t>
            </a:r>
            <a:r>
              <a:rPr lang="nb-NO"/>
              <a:t> for </a:t>
            </a:r>
            <a:r>
              <a:rPr lang="nb-NO" err="1"/>
              <a:t>spesped</a:t>
            </a:r>
            <a:r>
              <a:rPr lang="nb-NO"/>
              <a:t> og inkludering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5608105-FD3F-4CAB-9968-348C04608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85898"/>
          </a:xfrm>
        </p:spPr>
        <p:txBody>
          <a:bodyPr>
            <a:noAutofit/>
          </a:bodyPr>
          <a:lstStyle/>
          <a:p>
            <a:r>
              <a:rPr lang="nb-NO" sz="2400"/>
              <a:t>Kommunene er svært sentrale i dette</a:t>
            </a:r>
          </a:p>
          <a:p>
            <a:r>
              <a:rPr lang="nb-NO" sz="2400"/>
              <a:t>Skal bygge spesialpedagogisk kompetanse nærmere elevene og lærerne, i barnehager, skoler, kommuner og fylkeskommuner.</a:t>
            </a:r>
          </a:p>
          <a:p>
            <a:r>
              <a:rPr lang="nb-NO" sz="2400"/>
              <a:t>Ansette spesialpedagoger i kommunene, og i skoler/barnehager.</a:t>
            </a:r>
          </a:p>
          <a:p>
            <a:r>
              <a:rPr lang="nb-NO" sz="2400"/>
              <a:t>Etter- og videreutdanningsprogram for lærere, samt digital </a:t>
            </a:r>
            <a:r>
              <a:rPr lang="nb-NO" sz="2400">
                <a:hlinkClick r:id="rId3"/>
              </a:rPr>
              <a:t>kompetansepakke</a:t>
            </a:r>
            <a:r>
              <a:rPr lang="nb-NO" sz="2400"/>
              <a:t> (nettkurs)</a:t>
            </a:r>
          </a:p>
          <a:p>
            <a:r>
              <a:rPr lang="nb-NO" sz="2400"/>
              <a:t>PPT skal støtte kommunene og skolene i dette</a:t>
            </a:r>
          </a:p>
          <a:p>
            <a:pPr marL="0" indent="0">
              <a:buNone/>
            </a:pPr>
            <a:endParaRPr lang="nb-NO" sz="1400"/>
          </a:p>
          <a:p>
            <a:pPr marL="0" indent="0">
              <a:buNone/>
            </a:pPr>
            <a:r>
              <a:rPr lang="nb-NO" sz="2400" b="1"/>
              <a:t>Hva kan rådene gjøre: </a:t>
            </a:r>
          </a:p>
          <a:p>
            <a:r>
              <a:rPr lang="nb-NO" sz="2400"/>
              <a:t>Etterspør gjerne deres kommunes deltagelse i dette!</a:t>
            </a:r>
          </a:p>
          <a:p>
            <a:r>
              <a:rPr lang="nb-NO" sz="2400"/>
              <a:t>Følge med på tilbudet til elever med behov for individuelt tilrettelagt opplæring. Utredning fra PPT og et godt vedtak er fortsatt viktig for å få det man skal.</a:t>
            </a:r>
          </a:p>
          <a:p>
            <a:endParaRPr lang="nb-NO" sz="2400"/>
          </a:p>
          <a:p>
            <a:pPr marL="0" indent="0">
              <a:buNone/>
            </a:pPr>
            <a:endParaRPr lang="nb-NO" sz="1800"/>
          </a:p>
        </p:txBody>
      </p:sp>
    </p:spTree>
    <p:extLst>
      <p:ext uri="{BB962C8B-B14F-4D97-AF65-F5344CB8AC3E}">
        <p14:creationId xmlns:p14="http://schemas.microsoft.com/office/powerpoint/2010/main" val="155827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D9FC9AC-C03C-47E9-A051-E810F406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Laget rundt eleven og foreldrene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06AE238-32EC-4499-A284-D75CA98B40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9975" y="1690688"/>
            <a:ext cx="4368282" cy="4966966"/>
          </a:xfrm>
        </p:spPr>
        <p:txBody>
          <a:bodyPr>
            <a:normAutofit/>
          </a:bodyPr>
          <a:lstStyle/>
          <a:p>
            <a:r>
              <a:rPr lang="nb-NO"/>
              <a:t>Elever lærer ikke hvis de ikke har det bra – skolen må bestå av mer enn pedagoger</a:t>
            </a:r>
          </a:p>
          <a:p>
            <a:r>
              <a:rPr lang="nb-NO"/>
              <a:t>De kan følge opp andre utfordringer i elevgruppen, som (psykisk) helse, trivsel, mm</a:t>
            </a:r>
          </a:p>
          <a:p>
            <a:r>
              <a:rPr lang="nb-NO"/>
              <a:t>Da kan lærerne jobbe med det pedagogiske, herunder tilrettelagt undervisning.</a:t>
            </a:r>
          </a:p>
          <a:p>
            <a:pPr marL="0" indent="0">
              <a:buNone/>
            </a:pPr>
            <a:endParaRPr lang="nb-NO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049B18E-EE1E-4E5E-A672-A7CA2126F2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417" y="1568664"/>
            <a:ext cx="6699608" cy="4924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2816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4D636ED-0036-48FF-B435-D86C7F99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En skole for alle - oppsummert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A0A809C7-6B72-43B7-9E2E-655EFAF5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770664"/>
            <a:ext cx="5181600" cy="2461260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6DA51D-B679-4577-8FC4-9BA4A6479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76873"/>
            <a:ext cx="5181600" cy="460009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nb-NO" sz="2000"/>
              <a:t>Universelt utformete skoler og undervisning</a:t>
            </a:r>
          </a:p>
          <a:p>
            <a:pPr>
              <a:lnSpc>
                <a:spcPct val="140000"/>
              </a:lnSpc>
            </a:pPr>
            <a:r>
              <a:rPr lang="nb-NO" sz="2000"/>
              <a:t>Kompetente lærere som ivaretar alle elevene i klassen, og vet når de må trekke inn ekstern støtte.</a:t>
            </a:r>
          </a:p>
          <a:p>
            <a:pPr>
              <a:lnSpc>
                <a:spcPct val="140000"/>
              </a:lnSpc>
            </a:pPr>
            <a:r>
              <a:rPr lang="nb-NO" sz="2000"/>
              <a:t>Rask henvisning og utredning hos PPT, som gir vedtak og følger opp – og trekker inn Statped og annen ekspertise ved behov. </a:t>
            </a:r>
          </a:p>
          <a:p>
            <a:pPr>
              <a:lnSpc>
                <a:spcPct val="140000"/>
              </a:lnSpc>
            </a:pPr>
            <a:r>
              <a:rPr lang="nb-NO" sz="2000"/>
              <a:t>Individuelt tilrettelagt opplæring med god kvalitet, der pedagoger har ansvaret.</a:t>
            </a:r>
          </a:p>
          <a:p>
            <a:pPr>
              <a:lnSpc>
                <a:spcPct val="140000"/>
              </a:lnSpc>
            </a:pPr>
            <a:r>
              <a:rPr lang="nb-NO" sz="2000"/>
              <a:t>Assistanse ved behov.</a:t>
            </a:r>
          </a:p>
          <a:p>
            <a:pPr marL="0" indent="0">
              <a:lnSpc>
                <a:spcPct val="140000"/>
              </a:lnSpc>
              <a:buNone/>
            </a:pPr>
            <a:endParaRPr lang="nb-NO" sz="2000"/>
          </a:p>
          <a:p>
            <a:pPr>
              <a:lnSpc>
                <a:spcPct val="140000"/>
              </a:lnSpc>
            </a:pPr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4436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15C36A6-1095-0F38-9797-A1723D4C9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362" y="784241"/>
            <a:ext cx="6871493" cy="1325563"/>
          </a:xfrm>
        </p:spPr>
        <p:txBody>
          <a:bodyPr>
            <a:noAutofit/>
          </a:bodyPr>
          <a:lstStyle/>
          <a:p>
            <a:r>
              <a:rPr lang="nb-NO" sz="3600">
                <a:effectLst/>
                <a:latin typeface="Avenir Medium" panose="02000503020000020003" pitchFamily="2" charset="0"/>
              </a:rPr>
              <a:t>Gode råd – kunnskap for likestilling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F9DADDB8-C441-9F60-6F8D-9BA29E94B88A}"/>
              </a:ext>
            </a:extLst>
          </p:cNvPr>
          <p:cNvSpPr txBox="1">
            <a:spLocks/>
          </p:cNvSpPr>
          <p:nvPr/>
        </p:nvSpPr>
        <p:spPr>
          <a:xfrm>
            <a:off x="5173362" y="2293490"/>
            <a:ext cx="5588423" cy="3496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nb-NO" sz="2800">
              <a:solidFill>
                <a:schemeClr val="tx2">
                  <a:lumMod val="60000"/>
                  <a:lumOff val="40000"/>
                </a:schemeClr>
              </a:solidFill>
              <a:effectLst/>
              <a:latin typeface="Avenir Book"/>
            </a:endParaRPr>
          </a:p>
          <a:p>
            <a:pPr>
              <a:lnSpc>
                <a:spcPct val="150000"/>
              </a:lnSpc>
            </a:pPr>
            <a:r>
              <a:rPr lang="nb-NO" sz="280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•</a:t>
            </a:r>
            <a:r>
              <a:rPr lang="nb-NO" sz="2800">
                <a:latin typeface="Avenir Book" panose="02000503020000020003" pitchFamily="2" charset="0"/>
              </a:rPr>
              <a:t> Nettside</a:t>
            </a:r>
          </a:p>
          <a:p>
            <a:pPr>
              <a:lnSpc>
                <a:spcPct val="150000"/>
              </a:lnSpc>
            </a:pPr>
            <a:r>
              <a:rPr lang="nb-NO" sz="28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venir Book"/>
              </a:rPr>
              <a:t>•</a:t>
            </a:r>
            <a:r>
              <a:rPr lang="nb-NO" sz="2800">
                <a:effectLst/>
                <a:latin typeface="Avenir Book"/>
              </a:rPr>
              <a:t> Nyvalgthefter </a:t>
            </a:r>
            <a:endParaRPr lang="nb-NO" sz="2800">
              <a:latin typeface="Avenir Book"/>
            </a:endParaRPr>
          </a:p>
          <a:p>
            <a:pPr>
              <a:lnSpc>
                <a:spcPct val="150000"/>
              </a:lnSpc>
            </a:pPr>
            <a:r>
              <a:rPr lang="nb-NO" sz="2800">
                <a:latin typeface="Avenir Book"/>
              </a:rPr>
              <a:t>  </a:t>
            </a:r>
            <a:r>
              <a:rPr lang="nb-NO" sz="2800">
                <a:effectLst/>
                <a:latin typeface="Avenir Book"/>
              </a:rPr>
              <a:t>-kort hefte om kommunale</a:t>
            </a:r>
            <a:r>
              <a:rPr lang="nb-NO" sz="2800">
                <a:latin typeface="Avenir Book"/>
              </a:rPr>
              <a:t> </a:t>
            </a:r>
            <a:r>
              <a:rPr lang="nb-NO" sz="2800">
                <a:effectLst/>
                <a:latin typeface="Avenir Book"/>
              </a:rPr>
              <a:t>råd</a:t>
            </a:r>
            <a:endParaRPr lang="nb-NO">
              <a:cs typeface="Calibri Light" panose="020F0302020204030204"/>
            </a:endParaRPr>
          </a:p>
          <a:p>
            <a:pPr>
              <a:lnSpc>
                <a:spcPct val="150000"/>
              </a:lnSpc>
            </a:pPr>
            <a:r>
              <a:rPr lang="nb-NO" sz="2800">
                <a:solidFill>
                  <a:schemeClr val="tx2">
                    <a:lumMod val="60000"/>
                    <a:lumOff val="40000"/>
                  </a:schemeClr>
                </a:solidFill>
                <a:latin typeface="Avenir Book" panose="02000503020000020003" pitchFamily="2" charset="0"/>
              </a:rPr>
              <a:t>•</a:t>
            </a:r>
            <a:r>
              <a:rPr lang="nb-NO" sz="2800">
                <a:latin typeface="Avenir Book" panose="02000503020000020003" pitchFamily="2" charset="0"/>
              </a:rPr>
              <a:t> Sjekkliste med tema</a:t>
            </a:r>
          </a:p>
          <a:p>
            <a:pPr>
              <a:lnSpc>
                <a:spcPct val="150000"/>
              </a:lnSpc>
            </a:pPr>
            <a:r>
              <a:rPr lang="nb-NO" sz="280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venir Book" panose="02000503020000020003" pitchFamily="2" charset="0"/>
              </a:rPr>
              <a:t>•</a:t>
            </a:r>
            <a:r>
              <a:rPr lang="nb-NO" sz="2800">
                <a:effectLst/>
                <a:latin typeface="Avenir Book" panose="02000503020000020003" pitchFamily="2" charset="0"/>
              </a:rPr>
              <a:t> Fylkesvis opplæring</a:t>
            </a:r>
          </a:p>
          <a:p>
            <a:pPr>
              <a:lnSpc>
                <a:spcPct val="150000"/>
              </a:lnSpc>
            </a:pPr>
            <a:endParaRPr lang="nb-NO" sz="2800">
              <a:effectLst/>
              <a:latin typeface="Avenir Book" panose="02000503020000020003" pitchFamily="2" charset="0"/>
            </a:endParaRPr>
          </a:p>
          <a:p>
            <a:endParaRPr lang="nb-NO" sz="3600">
              <a:latin typeface="Avenir Medium" panose="02000503020000020003" pitchFamily="2" charset="0"/>
            </a:endParaRPr>
          </a:p>
          <a:p>
            <a:endParaRPr lang="nb-NO" sz="3600">
              <a:latin typeface="Avenir Medium" panose="02000503020000020003" pitchFamily="2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4D666B7-7B80-BD1C-AB59-E6ABAA2F3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2127" y="5973893"/>
            <a:ext cx="752728" cy="752728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050F3ACC-FF4A-8166-8496-2A536AFE1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4846212" cy="685800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E61997D-B1ED-533B-30A2-DC75BC8F3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68" y="784241"/>
            <a:ext cx="4206043" cy="53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94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F1F1453D-5AAC-9BFD-7684-B6EE339873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535332"/>
            <a:ext cx="572015" cy="57201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0817D677-3FCA-CADB-7629-F5FFADE550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63537" y="2103437"/>
            <a:ext cx="8296689" cy="2746859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b-NO" sz="4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  <a:hlinkClick r:id="rId4"/>
              </a:rPr>
              <a:t>Gode råd-siden</a:t>
            </a:r>
            <a:br>
              <a:rPr lang="nb-NO" sz="4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  <a:hlinkClick r:id="rId5"/>
              </a:rPr>
            </a:br>
            <a:br>
              <a:rPr lang="nb-NO" sz="4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  <a:hlinkClick r:id="rId5"/>
              </a:rPr>
            </a:br>
            <a:r>
              <a:rPr lang="nb-NO" sz="4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  <a:hlinkClick r:id="rId5"/>
              </a:rPr>
              <a:t>Kapittel 6.6 skole</a:t>
            </a:r>
            <a:br>
              <a:rPr lang="nb-NO" sz="4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</a:rPr>
            </a:br>
            <a:r>
              <a:rPr lang="nb-NO" sz="4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  <a:hlinkClick r:id="rId6"/>
              </a:rPr>
              <a:t>Kapittel 7.8 Videregående opplæring</a:t>
            </a:r>
            <a:endParaRPr lang="nb-NO" sz="4000">
              <a:solidFill>
                <a:prstClr val="black"/>
              </a:solidFill>
              <a:latin typeface="Avenir Medium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713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stort 1-tall. &#10;&#10;">
            <a:extLst>
              <a:ext uri="{FF2B5EF4-FFF2-40B4-BE49-F238E27FC236}">
                <a16:creationId xmlns:a16="http://schemas.microsoft.com/office/drawing/2014/main" id="{01608788-4CAF-E4B6-9594-E2D93C53A8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36896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EC36592F-A67C-E0C0-D922-DBC7D22F59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82044" y="2657063"/>
            <a:ext cx="6892462" cy="1325563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nb-NO" sz="6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</a:rPr>
              <a:t>Inkluderende skole</a:t>
            </a:r>
            <a:br>
              <a:rPr lang="nb-NO" sz="6000">
                <a:solidFill>
                  <a:prstClr val="black"/>
                </a:solidFill>
                <a:latin typeface="Avenir Medium" panose="02000503020000020003" pitchFamily="2" charset="0"/>
                <a:ea typeface="+mn-ea"/>
                <a:cs typeface="+mn-cs"/>
              </a:rPr>
            </a:br>
            <a:r>
              <a:rPr lang="nb-NO" sz="2800" b="0" i="0">
                <a:solidFill>
                  <a:srgbClr val="1E1E1E"/>
                </a:solidFill>
                <a:effectLst/>
                <a:latin typeface="__magnet_f67a6d"/>
              </a:rPr>
              <a:t>Hva er det og hvorfor er det tema for kommunale råd?</a:t>
            </a:r>
            <a:endParaRPr lang="nb-NO" sz="6000">
              <a:solidFill>
                <a:prstClr val="black"/>
              </a:solidFill>
              <a:latin typeface="Avenir Medium" panose="02000503020000020003" pitchFamily="2" charset="0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0845823B-3D74-21AF-FF05-9BF84F1623AA}"/>
              </a:ext>
            </a:extLst>
          </p:cNvPr>
          <p:cNvSpPr txBox="1"/>
          <p:nvPr/>
        </p:nvSpPr>
        <p:spPr>
          <a:xfrm>
            <a:off x="4282044" y="5510205"/>
            <a:ext cx="632916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>
                <a:latin typeface="Avenir Heavy"/>
              </a:rPr>
              <a:t>Berit Therese Larsen, Interessepolitisk leder i FFO</a:t>
            </a:r>
          </a:p>
          <a:p>
            <a:r>
              <a:rPr lang="nb-NO" sz="2400">
                <a:latin typeface="Avenir Heavy"/>
                <a:hlinkClick r:id="rId4"/>
              </a:rPr>
              <a:t>Funksjonshemmedes fellesorganisasjon</a:t>
            </a:r>
            <a:endParaRPr lang="nb-NO" sz="2400">
              <a:latin typeface="Avenir Heavy"/>
            </a:endParaRP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681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FCCE633-9FA5-4F1F-A814-DE3A9E0AC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Inkluderende skole = en skole for alle!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D72849E-026B-487C-81DB-EDA3A670F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5771" y="3864806"/>
            <a:ext cx="10388029" cy="262806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b-NO" sz="2600"/>
              <a:t>Er en skole der flest mulig elever lærer sammen – med nødvendig tilrettelegging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 sz="2600"/>
              <a:t>Er universelt utformet – skolebygget, inne- og uteområder, undervisning og pensum/læremateriell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 sz="2600"/>
              <a:t>Har kompetanse til å møte «alle» elevenes behov i klasserommet, tilrettelegger og tilpasser, har et lag rundt elevene og vet når de skal koble på ekstern støtte.</a:t>
            </a:r>
          </a:p>
          <a:p>
            <a:pPr marL="0" indent="0">
              <a:lnSpc>
                <a:spcPct val="140000"/>
              </a:lnSpc>
              <a:buNone/>
            </a:pPr>
            <a:endParaRPr lang="nb-NO" sz="2600"/>
          </a:p>
          <a:p>
            <a:pPr marL="0" indent="0">
              <a:lnSpc>
                <a:spcPct val="140000"/>
              </a:lnSpc>
              <a:buNone/>
            </a:pPr>
            <a:endParaRPr lang="nb-NO" sz="2600"/>
          </a:p>
        </p:txBody>
      </p:sp>
      <p:pic>
        <p:nvPicPr>
          <p:cNvPr id="3" name="Plassholder for innhold 2">
            <a:extLst>
              <a:ext uri="{FF2B5EF4-FFF2-40B4-BE49-F238E27FC236}">
                <a16:creationId xmlns:a16="http://schemas.microsoft.com/office/drawing/2014/main" id="{F3FA8C8D-DB5D-4D4F-B6C5-EA0F1BE0AD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099" y="1445480"/>
            <a:ext cx="9729627" cy="231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84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A1871D3-F166-4A90-8EB5-D4888EE3A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nb-NO"/>
              <a:t>Hvorfor inkluderende skole?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FCAC092-872F-4C02-9B24-44C60BFA5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61278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40000"/>
              </a:lnSpc>
              <a:buNone/>
            </a:pPr>
            <a:r>
              <a:rPr lang="nb-NO" sz="2400"/>
              <a:t>Hvis man går på skole sammen med sine naboer og venner har man mye større sannsynlighet for å være i jobb og en del av samfunnet senere i livet. Det er her sosialisering og (for de aller fleste) læring skjer best. </a:t>
            </a:r>
          </a:p>
          <a:p>
            <a:pPr marL="0" indent="0">
              <a:lnSpc>
                <a:spcPct val="140000"/>
              </a:lnSpc>
              <a:buNone/>
            </a:pPr>
            <a:endParaRPr lang="nb-NO" sz="2400"/>
          </a:p>
          <a:p>
            <a:pPr marL="0" indent="0">
              <a:lnSpc>
                <a:spcPct val="140000"/>
              </a:lnSpc>
              <a:buNone/>
            </a:pPr>
            <a:r>
              <a:rPr lang="nb-NO" sz="2400" b="1"/>
              <a:t>Segregering = utenforskap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 sz="2400"/>
              <a:t>  </a:t>
            </a:r>
          </a:p>
        </p:txBody>
      </p:sp>
      <p:pic>
        <p:nvPicPr>
          <p:cNvPr id="5122" name="Picture 2" descr="Bilderesultater for tommel opp emoji">
            <a:extLst>
              <a:ext uri="{FF2B5EF4-FFF2-40B4-BE49-F238E27FC236}">
                <a16:creationId xmlns:a16="http://schemas.microsoft.com/office/drawing/2014/main" id="{053AB7A6-FEA0-4A32-B20A-6E0331AC7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28383" y="2078708"/>
            <a:ext cx="2581037" cy="1800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resultater for tommel ned emoji">
            <a:extLst>
              <a:ext uri="{FF2B5EF4-FFF2-40B4-BE49-F238E27FC236}">
                <a16:creationId xmlns:a16="http://schemas.microsoft.com/office/drawing/2014/main" id="{AB21719A-1DB3-4CBC-894F-10842588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20" y="4365104"/>
            <a:ext cx="1942537" cy="1541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8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8CE2FF-9258-46DC-84A7-612772655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Grunnlag på området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5D922C-4A75-4B5B-B73A-19B70BEB6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84784"/>
            <a:ext cx="10515600" cy="4634985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nb-NO" sz="3600"/>
              <a:t>Kommunene har ansvar for grunnskolen, er skoleeier</a:t>
            </a:r>
          </a:p>
          <a:p>
            <a:pPr>
              <a:defRPr/>
            </a:pPr>
            <a:r>
              <a:rPr lang="nb-NO" sz="3600">
                <a:solidFill>
                  <a:srgbClr val="7030A0"/>
                </a:solidFill>
              </a:rPr>
              <a:t>Bærekraftsmålene</a:t>
            </a:r>
            <a:r>
              <a:rPr lang="nb-NO" sz="3600"/>
              <a:t> – ingen skal utelates</a:t>
            </a:r>
          </a:p>
          <a:p>
            <a:pPr>
              <a:defRPr/>
            </a:pPr>
            <a:r>
              <a:rPr lang="nb-NO" sz="3600">
                <a:solidFill>
                  <a:srgbClr val="7030A0"/>
                </a:solidFill>
              </a:rPr>
              <a:t>CRPD</a:t>
            </a:r>
            <a:r>
              <a:rPr lang="nb-NO" sz="3600"/>
              <a:t> – FN-konvensjonen for rettighetene til mennesker med funksjonsnedsettelse </a:t>
            </a:r>
            <a:r>
              <a:rPr lang="nb-NO" sz="3600">
                <a:solidFill>
                  <a:srgbClr val="7030A0"/>
                </a:solidFill>
              </a:rPr>
              <a:t>artikkel 24 Utdanning</a:t>
            </a:r>
          </a:p>
          <a:p>
            <a:pPr>
              <a:defRPr/>
            </a:pPr>
            <a:r>
              <a:rPr lang="nb-NO" sz="3600">
                <a:solidFill>
                  <a:srgbClr val="7030A0"/>
                </a:solidFill>
              </a:rPr>
              <a:t>Likestillings- og diskrimineringsloven </a:t>
            </a:r>
            <a:r>
              <a:rPr lang="nb-NO" sz="3600"/>
              <a:t>– krav om universell utforming og individuell tilpasning</a:t>
            </a:r>
          </a:p>
          <a:p>
            <a:pPr>
              <a:defRPr/>
            </a:pPr>
            <a:r>
              <a:rPr lang="nb-NO" sz="3600">
                <a:solidFill>
                  <a:srgbClr val="7030A0"/>
                </a:solidFill>
              </a:rPr>
              <a:t>Opplæringsloven</a:t>
            </a:r>
            <a:r>
              <a:rPr lang="nb-NO" sz="3600"/>
              <a:t> – rett til individuelt tilrettelagt opplæring, tilrettelegging og tilpasning.</a:t>
            </a:r>
          </a:p>
          <a:p>
            <a:pPr marL="0" indent="0">
              <a:buNone/>
              <a:defRPr/>
            </a:pPr>
            <a:endParaRPr lang="nb-NO" sz="3600"/>
          </a:p>
          <a:p>
            <a:pPr marL="0" indent="0">
              <a:buNone/>
              <a:defRPr/>
            </a:pPr>
            <a:endParaRPr lang="nb-NO"/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898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D35E7AF-80D5-428B-88A0-E66CB416F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rgbClr val="000000"/>
              </a:buClr>
              <a:defRPr/>
            </a:pPr>
            <a:r>
              <a:rPr lang="nb-NO">
                <a:hlinkClick r:id="rId3"/>
              </a:rPr>
              <a:t>Bærekraftsmål</a:t>
            </a:r>
            <a:r>
              <a:rPr lang="nb-NO"/>
              <a:t> skole</a:t>
            </a:r>
            <a:endParaRPr lang="nb-NO" kern="120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A85F6F5-E3E4-4863-AEEE-7D3EBF678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46" y="2136710"/>
            <a:ext cx="10932003" cy="417162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/>
              <a:t>Verdens felles arbeidsplan for å utrydde fattigdom, bekjempe ulikhet og stoppe klimaendringene innen 2030 – </a:t>
            </a:r>
          </a:p>
          <a:p>
            <a:pPr>
              <a:defRPr/>
            </a:pPr>
            <a:r>
              <a:rPr lang="nn-NO"/>
              <a:t>Mål 4 utdanning: «Sikre </a:t>
            </a:r>
            <a:r>
              <a:rPr lang="nn-NO" err="1"/>
              <a:t>inkluderende</a:t>
            </a:r>
            <a:r>
              <a:rPr lang="nn-NO"/>
              <a:t>, rettferdig og god utdanning og fremme </a:t>
            </a:r>
            <a:r>
              <a:rPr lang="nn-NO" err="1"/>
              <a:t>muligheter</a:t>
            </a:r>
            <a:r>
              <a:rPr lang="nn-NO"/>
              <a:t> for livslang læring for alle»</a:t>
            </a:r>
          </a:p>
          <a:p>
            <a:pPr>
              <a:defRPr/>
            </a:pPr>
            <a:r>
              <a:rPr lang="nn-NO" err="1"/>
              <a:t>Mennesker</a:t>
            </a:r>
            <a:r>
              <a:rPr lang="nn-NO"/>
              <a:t> med </a:t>
            </a:r>
            <a:r>
              <a:rPr lang="nn-NO" err="1"/>
              <a:t>funksjonsnedsettelse</a:t>
            </a:r>
            <a:r>
              <a:rPr lang="nn-NO"/>
              <a:t> </a:t>
            </a:r>
            <a:r>
              <a:rPr lang="nn-NO" err="1"/>
              <a:t>nevnes</a:t>
            </a:r>
            <a:r>
              <a:rPr lang="nn-NO"/>
              <a:t> spesielt. De er blant de som står lengst tilbake, og må </a:t>
            </a:r>
            <a:r>
              <a:rPr lang="nn-NO" err="1"/>
              <a:t>løftes</a:t>
            </a:r>
            <a:r>
              <a:rPr lang="nn-NO"/>
              <a:t> særskilt.</a:t>
            </a:r>
          </a:p>
          <a:p>
            <a:pPr marL="0" indent="0">
              <a:buNone/>
              <a:defRPr/>
            </a:pPr>
            <a:endParaRPr lang="nn-NO" sz="1100"/>
          </a:p>
          <a:p>
            <a:pPr marL="0" indent="0">
              <a:buNone/>
              <a:defRPr/>
            </a:pPr>
            <a:r>
              <a:rPr lang="nn-NO" b="1"/>
              <a:t>→ </a:t>
            </a:r>
            <a:r>
              <a:rPr lang="nn-NO" b="1" err="1"/>
              <a:t>Kommunene</a:t>
            </a:r>
            <a:r>
              <a:rPr lang="nn-NO" b="1"/>
              <a:t> er opptatt av dette – kan være </a:t>
            </a:r>
            <a:r>
              <a:rPr lang="nn-NO" b="1" err="1"/>
              <a:t>brekkstang</a:t>
            </a:r>
            <a:r>
              <a:rPr lang="nn-NO" b="1"/>
              <a:t> inn. </a:t>
            </a:r>
          </a:p>
          <a:p>
            <a:pPr>
              <a:defRPr/>
            </a:pPr>
            <a:endParaRPr lang="nb-NO"/>
          </a:p>
          <a:p>
            <a:pPr>
              <a:defRPr/>
            </a:pPr>
            <a:endParaRPr lang="nb-NO"/>
          </a:p>
        </p:txBody>
      </p:sp>
      <p:pic>
        <p:nvPicPr>
          <p:cNvPr id="1028" name="Picture 4" descr="Bilderesultater for bærekraftsmålene">
            <a:extLst>
              <a:ext uri="{FF2B5EF4-FFF2-40B4-BE49-F238E27FC236}">
                <a16:creationId xmlns:a16="http://schemas.microsoft.com/office/drawing/2014/main" id="{AACC09D7-DB0C-4D95-B3F7-81EED5B3E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5761" y="452528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B9DD1A88-DB3F-4F4B-8C4D-CA09B442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>
                <a:hlinkClick r:id="rId2"/>
              </a:rPr>
              <a:t>CRPD</a:t>
            </a:r>
            <a:r>
              <a:rPr lang="en-US"/>
              <a:t> – </a:t>
            </a:r>
            <a:r>
              <a:rPr lang="nb-NO"/>
              <a:t>artikkel</a:t>
            </a:r>
            <a:r>
              <a:rPr lang="en-US"/>
              <a:t> 24 </a:t>
            </a:r>
            <a:r>
              <a:rPr lang="en-US" err="1"/>
              <a:t>Utdanning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A2D990F-6740-4D45-BE36-5CDC7C0AA3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3034" y="1428108"/>
            <a:ext cx="11000466" cy="506476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/>
              <a:t>Slår fast at mennesker med funksjonsnedsettelse har rett til </a:t>
            </a:r>
          </a:p>
          <a:p>
            <a:pPr lvl="1">
              <a:lnSpc>
                <a:spcPct val="140000"/>
              </a:lnSpc>
            </a:pPr>
            <a:r>
              <a:rPr lang="nb-NO"/>
              <a:t>inkluderende og god </a:t>
            </a:r>
            <a:r>
              <a:rPr lang="en-US"/>
              <a:t>utdanning </a:t>
            </a:r>
          </a:p>
          <a:p>
            <a:pPr lvl="1">
              <a:lnSpc>
                <a:spcPct val="140000"/>
              </a:lnSpc>
            </a:pPr>
            <a:r>
              <a:rPr lang="nb-NO"/>
              <a:t>å være en del av det allmenne utdanningssystemet </a:t>
            </a:r>
          </a:p>
          <a:p>
            <a:pPr lvl="1">
              <a:lnSpc>
                <a:spcPct val="140000"/>
              </a:lnSpc>
            </a:pPr>
            <a:r>
              <a:rPr lang="nb-NO"/>
              <a:t>rimelig tilpasning etter behov, samt nødvendige og effektive støttetiltak</a:t>
            </a:r>
          </a:p>
          <a:p>
            <a:pPr lvl="1">
              <a:lnSpc>
                <a:spcPct val="140000"/>
              </a:lnSpc>
            </a:pPr>
            <a:r>
              <a:rPr lang="nb-NO"/>
              <a:t>å lære praktiske og sosiale ferdigheter for å delta fullt ut som medlemmer av samfunnet</a:t>
            </a:r>
          </a:p>
          <a:p>
            <a:pPr lvl="1">
              <a:lnSpc>
                <a:spcPct val="140000"/>
              </a:lnSpc>
            </a:pPr>
            <a:r>
              <a:rPr lang="nb-NO"/>
              <a:t>opplæring i punktskrift, ASK (alternativ supplerende kommunikasjon), orienterings- og mobilitetsferdigheter</a:t>
            </a:r>
          </a:p>
          <a:p>
            <a:pPr>
              <a:lnSpc>
                <a:spcPct val="140000"/>
              </a:lnSpc>
            </a:pPr>
            <a:r>
              <a:rPr lang="nb-NO"/>
              <a:t>Samt at det skal legges til rette for likemannsarbeid og mentorvirksomhet </a:t>
            </a:r>
          </a:p>
          <a:p>
            <a:pPr marL="0" indent="0">
              <a:lnSpc>
                <a:spcPct val="140000"/>
              </a:lnSpc>
              <a:buNone/>
            </a:pPr>
            <a:r>
              <a:rPr lang="nb-NO"/>
              <a:t>→ </a:t>
            </a:r>
            <a:r>
              <a:rPr lang="nb-NO" b="1"/>
              <a:t>Også kommuner og fylker er forpliktet på CRPD! </a:t>
            </a:r>
            <a:endParaRPr lang="en-US" b="1"/>
          </a:p>
          <a:p>
            <a:pPr>
              <a:lnSpc>
                <a:spcPct val="14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37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CA37F746931E44A9DC4D718470755D" ma:contentTypeVersion="4" ma:contentTypeDescription="Opprett et nytt dokument." ma:contentTypeScope="" ma:versionID="d720e00f1f233faf442dbfe67a4a2a0f">
  <xsd:schema xmlns:xsd="http://www.w3.org/2001/XMLSchema" xmlns:xs="http://www.w3.org/2001/XMLSchema" xmlns:p="http://schemas.microsoft.com/office/2006/metadata/properties" xmlns:ns2="db810028-0f37-406f-8cc8-0da1fa587735" targetNamespace="http://schemas.microsoft.com/office/2006/metadata/properties" ma:root="true" ma:fieldsID="9167338dac2c70954a61b2fc7a932468" ns2:_="">
    <xsd:import namespace="db810028-0f37-406f-8cc8-0da1fa5877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810028-0f37-406f-8cc8-0da1fa5877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3AED20-BF1E-4000-9A22-394CE672B97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b810028-0f37-406f-8cc8-0da1fa587735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3EE3159-CD52-421D-A72A-7AAB8D0EA9C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89B625-ED46-4947-8507-358A4C1D59B2}">
  <ds:schemaRefs>
    <ds:schemaRef ds:uri="db810028-0f37-406f-8cc8-0da1fa5877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702</Words>
  <Application>Microsoft Office PowerPoint</Application>
  <PresentationFormat>Widescreen</PresentationFormat>
  <Paragraphs>75</Paragraphs>
  <Slides>12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7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20" baseType="lpstr">
      <vt:lpstr>__magnet_f67a6d</vt:lpstr>
      <vt:lpstr>Arial</vt:lpstr>
      <vt:lpstr>Avenir Book</vt:lpstr>
      <vt:lpstr>Avenir Heavy</vt:lpstr>
      <vt:lpstr>Avenir Medium</vt:lpstr>
      <vt:lpstr>Calibri</vt:lpstr>
      <vt:lpstr>Calibri Light</vt:lpstr>
      <vt:lpstr>Office-tema</vt:lpstr>
      <vt:lpstr>    Gode råd  – kunnskap for likestilling </vt:lpstr>
      <vt:lpstr>Gode råd – kunnskap for likestilling</vt:lpstr>
      <vt:lpstr>Gode råd-siden  Kapittel 6.6 skole Kapittel 7.8 Videregående opplæring</vt:lpstr>
      <vt:lpstr>Inkluderende skole Hva er det og hvorfor er det tema for kommunale råd?</vt:lpstr>
      <vt:lpstr>Inkluderende skole = en skole for alle!</vt:lpstr>
      <vt:lpstr>Hvorfor inkluderende skole?</vt:lpstr>
      <vt:lpstr>Grunnlag på området</vt:lpstr>
      <vt:lpstr>Bærekraftsmål skole</vt:lpstr>
      <vt:lpstr>CRPD – artikkel 24 Utdanning</vt:lpstr>
      <vt:lpstr>Kompetanseløftet for spesped og inkludering</vt:lpstr>
      <vt:lpstr>Laget rundt eleven og foreldrene</vt:lpstr>
      <vt:lpstr>En skole for alle - oppsummert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therese2911@gmail.com</dc:creator>
  <cp:lastModifiedBy>Vigdis Endal</cp:lastModifiedBy>
  <cp:revision>1</cp:revision>
  <cp:lastPrinted>2023-09-04T15:04:34Z</cp:lastPrinted>
  <dcterms:created xsi:type="dcterms:W3CDTF">2023-06-18T10:38:17Z</dcterms:created>
  <dcterms:modified xsi:type="dcterms:W3CDTF">2024-11-21T15:00:13Z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0x0101008CCA37F746931E44A9DC4D718470755D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