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sldIdLst>
    <p:sldId id="262" r:id="rId5"/>
    <p:sldId id="535" r:id="rId6"/>
    <p:sldId id="536" r:id="rId7"/>
    <p:sldId id="537" r:id="rId8"/>
    <p:sldId id="539" r:id="rId9"/>
    <p:sldId id="540" r:id="rId10"/>
    <p:sldId id="541" r:id="rId11"/>
    <p:sldId id="542" r:id="rId12"/>
    <p:sldId id="543" r:id="rId13"/>
    <p:sldId id="544" r:id="rId14"/>
    <p:sldId id="538" r:id="rId15"/>
    <p:sldId id="545" r:id="rId16"/>
    <p:sldId id="547" r:id="rId17"/>
    <p:sldId id="548" r:id="rId18"/>
    <p:sldId id="549" r:id="rId19"/>
    <p:sldId id="550" r:id="rId20"/>
    <p:sldId id="551" r:id="rId21"/>
    <p:sldId id="559" r:id="rId22"/>
    <p:sldId id="558" r:id="rId23"/>
    <p:sldId id="552" r:id="rId24"/>
    <p:sldId id="560" r:id="rId25"/>
    <p:sldId id="554" r:id="rId26"/>
    <p:sldId id="534" r:id="rId27"/>
    <p:sldId id="556" r:id="rId28"/>
    <p:sldId id="557" r:id="rId29"/>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88A1"/>
    <a:srgbClr val="6198B0"/>
    <a:srgbClr val="91D4D4"/>
    <a:srgbClr val="449185"/>
    <a:srgbClr val="92CF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04" autoAdjust="0"/>
  </p:normalViewPr>
  <p:slideViewPr>
    <p:cSldViewPr snapToGrid="0">
      <p:cViewPr varScale="1">
        <p:scale>
          <a:sx n="69" d="100"/>
          <a:sy n="69" d="100"/>
        </p:scale>
        <p:origin x="96"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gdis Endal" userId="982e7d8a-e0d3-4db2-bde8-5e0a9919154c" providerId="ADAL" clId="{44299E8B-44EA-4F38-883E-3BCD2085E893}"/>
    <pc:docChg chg="delSld">
      <pc:chgData name="Vigdis Endal" userId="982e7d8a-e0d3-4db2-bde8-5e0a9919154c" providerId="ADAL" clId="{44299E8B-44EA-4F38-883E-3BCD2085E893}" dt="2024-11-21T15:01:41.418" v="1" actId="47"/>
      <pc:docMkLst>
        <pc:docMk/>
      </pc:docMkLst>
      <pc:sldChg chg="del">
        <pc:chgData name="Vigdis Endal" userId="982e7d8a-e0d3-4db2-bde8-5e0a9919154c" providerId="ADAL" clId="{44299E8B-44EA-4F38-883E-3BCD2085E893}" dt="2024-11-21T15:01:28.925" v="0" actId="47"/>
        <pc:sldMkLst>
          <pc:docMk/>
          <pc:sldMk cId="245392216" sldId="256"/>
        </pc:sldMkLst>
      </pc:sldChg>
      <pc:sldChg chg="del">
        <pc:chgData name="Vigdis Endal" userId="982e7d8a-e0d3-4db2-bde8-5e0a9919154c" providerId="ADAL" clId="{44299E8B-44EA-4F38-883E-3BCD2085E893}" dt="2024-11-21T15:01:28.925" v="0" actId="47"/>
        <pc:sldMkLst>
          <pc:docMk/>
          <pc:sldMk cId="1748194608" sldId="258"/>
        </pc:sldMkLst>
      </pc:sldChg>
      <pc:sldChg chg="del">
        <pc:chgData name="Vigdis Endal" userId="982e7d8a-e0d3-4db2-bde8-5e0a9919154c" providerId="ADAL" clId="{44299E8B-44EA-4F38-883E-3BCD2085E893}" dt="2024-11-21T15:01:28.925" v="0" actId="47"/>
        <pc:sldMkLst>
          <pc:docMk/>
          <pc:sldMk cId="2316810900" sldId="259"/>
        </pc:sldMkLst>
      </pc:sldChg>
      <pc:sldChg chg="del">
        <pc:chgData name="Vigdis Endal" userId="982e7d8a-e0d3-4db2-bde8-5e0a9919154c" providerId="ADAL" clId="{44299E8B-44EA-4F38-883E-3BCD2085E893}" dt="2024-11-21T15:01:41.418" v="1" actId="47"/>
        <pc:sldMkLst>
          <pc:docMk/>
          <pc:sldMk cId="813496774" sldId="269"/>
        </pc:sldMkLst>
      </pc:sldChg>
      <pc:sldChg chg="del">
        <pc:chgData name="Vigdis Endal" userId="982e7d8a-e0d3-4db2-bde8-5e0a9919154c" providerId="ADAL" clId="{44299E8B-44EA-4F38-883E-3BCD2085E893}" dt="2024-11-21T15:01:41.418" v="1" actId="47"/>
        <pc:sldMkLst>
          <pc:docMk/>
          <pc:sldMk cId="2619205705" sldId="273"/>
        </pc:sldMkLst>
      </pc:sldChg>
      <pc:sldChg chg="del">
        <pc:chgData name="Vigdis Endal" userId="982e7d8a-e0d3-4db2-bde8-5e0a9919154c" providerId="ADAL" clId="{44299E8B-44EA-4F38-883E-3BCD2085E893}" dt="2024-11-21T15:01:41.418" v="1" actId="47"/>
        <pc:sldMkLst>
          <pc:docMk/>
          <pc:sldMk cId="2761773279" sldId="275"/>
        </pc:sldMkLst>
      </pc:sldChg>
      <pc:sldChg chg="del">
        <pc:chgData name="Vigdis Endal" userId="982e7d8a-e0d3-4db2-bde8-5e0a9919154c" providerId="ADAL" clId="{44299E8B-44EA-4F38-883E-3BCD2085E893}" dt="2024-11-21T15:01:41.418" v="1" actId="47"/>
        <pc:sldMkLst>
          <pc:docMk/>
          <pc:sldMk cId="2828610612" sldId="279"/>
        </pc:sldMkLst>
      </pc:sldChg>
      <pc:sldChg chg="del">
        <pc:chgData name="Vigdis Endal" userId="982e7d8a-e0d3-4db2-bde8-5e0a9919154c" providerId="ADAL" clId="{44299E8B-44EA-4F38-883E-3BCD2085E893}" dt="2024-11-21T15:01:41.418" v="1" actId="47"/>
        <pc:sldMkLst>
          <pc:docMk/>
          <pc:sldMk cId="3784570439" sldId="282"/>
        </pc:sldMkLst>
      </pc:sldChg>
      <pc:sldChg chg="del">
        <pc:chgData name="Vigdis Endal" userId="982e7d8a-e0d3-4db2-bde8-5e0a9919154c" providerId="ADAL" clId="{44299E8B-44EA-4F38-883E-3BCD2085E893}" dt="2024-11-21T15:01:28.925" v="0" actId="47"/>
        <pc:sldMkLst>
          <pc:docMk/>
          <pc:sldMk cId="1822713703" sldId="288"/>
        </pc:sldMkLst>
      </pc:sldChg>
      <pc:sldChg chg="del">
        <pc:chgData name="Vigdis Endal" userId="982e7d8a-e0d3-4db2-bde8-5e0a9919154c" providerId="ADAL" clId="{44299E8B-44EA-4F38-883E-3BCD2085E893}" dt="2024-11-21T15:01:41.418" v="1" actId="47"/>
        <pc:sldMkLst>
          <pc:docMk/>
          <pc:sldMk cId="4234196213" sldId="296"/>
        </pc:sldMkLst>
      </pc:sldChg>
      <pc:sldChg chg="del">
        <pc:chgData name="Vigdis Endal" userId="982e7d8a-e0d3-4db2-bde8-5e0a9919154c" providerId="ADAL" clId="{44299E8B-44EA-4F38-883E-3BCD2085E893}" dt="2024-11-21T15:01:41.418" v="1" actId="47"/>
        <pc:sldMkLst>
          <pc:docMk/>
          <pc:sldMk cId="3600072772" sldId="297"/>
        </pc:sldMkLst>
      </pc:sldChg>
      <pc:sldChg chg="del">
        <pc:chgData name="Vigdis Endal" userId="982e7d8a-e0d3-4db2-bde8-5e0a9919154c" providerId="ADAL" clId="{44299E8B-44EA-4F38-883E-3BCD2085E893}" dt="2024-11-21T15:01:41.418" v="1" actId="47"/>
        <pc:sldMkLst>
          <pc:docMk/>
          <pc:sldMk cId="109394315" sldId="298"/>
        </pc:sldMkLst>
      </pc:sldChg>
      <pc:sldChg chg="del">
        <pc:chgData name="Vigdis Endal" userId="982e7d8a-e0d3-4db2-bde8-5e0a9919154c" providerId="ADAL" clId="{44299E8B-44EA-4F38-883E-3BCD2085E893}" dt="2024-11-21T15:01:41.418" v="1" actId="47"/>
        <pc:sldMkLst>
          <pc:docMk/>
          <pc:sldMk cId="3268997595" sldId="340"/>
        </pc:sldMkLst>
      </pc:sldChg>
      <pc:sldChg chg="del">
        <pc:chgData name="Vigdis Endal" userId="982e7d8a-e0d3-4db2-bde8-5e0a9919154c" providerId="ADAL" clId="{44299E8B-44EA-4F38-883E-3BCD2085E893}" dt="2024-11-21T15:01:41.418" v="1" actId="47"/>
        <pc:sldMkLst>
          <pc:docMk/>
          <pc:sldMk cId="202795103" sldId="369"/>
        </pc:sldMkLst>
      </pc:sldChg>
      <pc:sldChg chg="del">
        <pc:chgData name="Vigdis Endal" userId="982e7d8a-e0d3-4db2-bde8-5e0a9919154c" providerId="ADAL" clId="{44299E8B-44EA-4F38-883E-3BCD2085E893}" dt="2024-11-21T15:01:28.925" v="0" actId="47"/>
        <pc:sldMkLst>
          <pc:docMk/>
          <pc:sldMk cId="0" sldId="377"/>
        </pc:sldMkLst>
      </pc:sldChg>
      <pc:sldChg chg="del">
        <pc:chgData name="Vigdis Endal" userId="982e7d8a-e0d3-4db2-bde8-5e0a9919154c" providerId="ADAL" clId="{44299E8B-44EA-4F38-883E-3BCD2085E893}" dt="2024-11-21T15:01:41.418" v="1" actId="47"/>
        <pc:sldMkLst>
          <pc:docMk/>
          <pc:sldMk cId="3784971618" sldId="389"/>
        </pc:sldMkLst>
      </pc:sldChg>
      <pc:sldChg chg="del">
        <pc:chgData name="Vigdis Endal" userId="982e7d8a-e0d3-4db2-bde8-5e0a9919154c" providerId="ADAL" clId="{44299E8B-44EA-4F38-883E-3BCD2085E893}" dt="2024-11-21T15:01:28.925" v="0" actId="47"/>
        <pc:sldMkLst>
          <pc:docMk/>
          <pc:sldMk cId="1558278135" sldId="422"/>
        </pc:sldMkLst>
      </pc:sldChg>
      <pc:sldChg chg="del">
        <pc:chgData name="Vigdis Endal" userId="982e7d8a-e0d3-4db2-bde8-5e0a9919154c" providerId="ADAL" clId="{44299E8B-44EA-4F38-883E-3BCD2085E893}" dt="2024-11-21T15:01:41.418" v="1" actId="47"/>
        <pc:sldMkLst>
          <pc:docMk/>
          <pc:sldMk cId="3892462494" sldId="458"/>
        </pc:sldMkLst>
      </pc:sldChg>
      <pc:sldChg chg="del">
        <pc:chgData name="Vigdis Endal" userId="982e7d8a-e0d3-4db2-bde8-5e0a9919154c" providerId="ADAL" clId="{44299E8B-44EA-4F38-883E-3BCD2085E893}" dt="2024-11-21T15:01:41.418" v="1" actId="47"/>
        <pc:sldMkLst>
          <pc:docMk/>
          <pc:sldMk cId="3737739033" sldId="459"/>
        </pc:sldMkLst>
      </pc:sldChg>
      <pc:sldChg chg="del">
        <pc:chgData name="Vigdis Endal" userId="982e7d8a-e0d3-4db2-bde8-5e0a9919154c" providerId="ADAL" clId="{44299E8B-44EA-4F38-883E-3BCD2085E893}" dt="2024-11-21T15:01:41.418" v="1" actId="47"/>
        <pc:sldMkLst>
          <pc:docMk/>
          <pc:sldMk cId="3949659544" sldId="461"/>
        </pc:sldMkLst>
      </pc:sldChg>
      <pc:sldChg chg="del">
        <pc:chgData name="Vigdis Endal" userId="982e7d8a-e0d3-4db2-bde8-5e0a9919154c" providerId="ADAL" clId="{44299E8B-44EA-4F38-883E-3BCD2085E893}" dt="2024-11-21T15:01:41.418" v="1" actId="47"/>
        <pc:sldMkLst>
          <pc:docMk/>
          <pc:sldMk cId="3558968441" sldId="462"/>
        </pc:sldMkLst>
      </pc:sldChg>
      <pc:sldChg chg="del">
        <pc:chgData name="Vigdis Endal" userId="982e7d8a-e0d3-4db2-bde8-5e0a9919154c" providerId="ADAL" clId="{44299E8B-44EA-4F38-883E-3BCD2085E893}" dt="2024-11-21T15:01:41.418" v="1" actId="47"/>
        <pc:sldMkLst>
          <pc:docMk/>
          <pc:sldMk cId="1920149548" sldId="463"/>
        </pc:sldMkLst>
      </pc:sldChg>
      <pc:sldChg chg="del">
        <pc:chgData name="Vigdis Endal" userId="982e7d8a-e0d3-4db2-bde8-5e0a9919154c" providerId="ADAL" clId="{44299E8B-44EA-4F38-883E-3BCD2085E893}" dt="2024-11-21T15:01:41.418" v="1" actId="47"/>
        <pc:sldMkLst>
          <pc:docMk/>
          <pc:sldMk cId="1896803199" sldId="464"/>
        </pc:sldMkLst>
      </pc:sldChg>
      <pc:sldChg chg="del">
        <pc:chgData name="Vigdis Endal" userId="982e7d8a-e0d3-4db2-bde8-5e0a9919154c" providerId="ADAL" clId="{44299E8B-44EA-4F38-883E-3BCD2085E893}" dt="2024-11-21T15:01:41.418" v="1" actId="47"/>
        <pc:sldMkLst>
          <pc:docMk/>
          <pc:sldMk cId="2478237484" sldId="466"/>
        </pc:sldMkLst>
      </pc:sldChg>
      <pc:sldChg chg="del">
        <pc:chgData name="Vigdis Endal" userId="982e7d8a-e0d3-4db2-bde8-5e0a9919154c" providerId="ADAL" clId="{44299E8B-44EA-4F38-883E-3BCD2085E893}" dt="2024-11-21T15:01:41.418" v="1" actId="47"/>
        <pc:sldMkLst>
          <pc:docMk/>
          <pc:sldMk cId="3903516669" sldId="467"/>
        </pc:sldMkLst>
      </pc:sldChg>
      <pc:sldChg chg="del">
        <pc:chgData name="Vigdis Endal" userId="982e7d8a-e0d3-4db2-bde8-5e0a9919154c" providerId="ADAL" clId="{44299E8B-44EA-4F38-883E-3BCD2085E893}" dt="2024-11-21T15:01:41.418" v="1" actId="47"/>
        <pc:sldMkLst>
          <pc:docMk/>
          <pc:sldMk cId="781749711" sldId="469"/>
        </pc:sldMkLst>
      </pc:sldChg>
      <pc:sldChg chg="del">
        <pc:chgData name="Vigdis Endal" userId="982e7d8a-e0d3-4db2-bde8-5e0a9919154c" providerId="ADAL" clId="{44299E8B-44EA-4F38-883E-3BCD2085E893}" dt="2024-11-21T15:01:41.418" v="1" actId="47"/>
        <pc:sldMkLst>
          <pc:docMk/>
          <pc:sldMk cId="4211285691" sldId="471"/>
        </pc:sldMkLst>
      </pc:sldChg>
      <pc:sldChg chg="del">
        <pc:chgData name="Vigdis Endal" userId="982e7d8a-e0d3-4db2-bde8-5e0a9919154c" providerId="ADAL" clId="{44299E8B-44EA-4F38-883E-3BCD2085E893}" dt="2024-11-21T15:01:41.418" v="1" actId="47"/>
        <pc:sldMkLst>
          <pc:docMk/>
          <pc:sldMk cId="541679696" sldId="472"/>
        </pc:sldMkLst>
      </pc:sldChg>
      <pc:sldChg chg="del">
        <pc:chgData name="Vigdis Endal" userId="982e7d8a-e0d3-4db2-bde8-5e0a9919154c" providerId="ADAL" clId="{44299E8B-44EA-4F38-883E-3BCD2085E893}" dt="2024-11-21T15:01:41.418" v="1" actId="47"/>
        <pc:sldMkLst>
          <pc:docMk/>
          <pc:sldMk cId="3679466720" sldId="473"/>
        </pc:sldMkLst>
      </pc:sldChg>
      <pc:sldChg chg="del">
        <pc:chgData name="Vigdis Endal" userId="982e7d8a-e0d3-4db2-bde8-5e0a9919154c" providerId="ADAL" clId="{44299E8B-44EA-4F38-883E-3BCD2085E893}" dt="2024-11-21T15:01:41.418" v="1" actId="47"/>
        <pc:sldMkLst>
          <pc:docMk/>
          <pc:sldMk cId="595271412" sldId="474"/>
        </pc:sldMkLst>
      </pc:sldChg>
      <pc:sldChg chg="del">
        <pc:chgData name="Vigdis Endal" userId="982e7d8a-e0d3-4db2-bde8-5e0a9919154c" providerId="ADAL" clId="{44299E8B-44EA-4F38-883E-3BCD2085E893}" dt="2024-11-21T15:01:41.418" v="1" actId="47"/>
        <pc:sldMkLst>
          <pc:docMk/>
          <pc:sldMk cId="2776900377" sldId="475"/>
        </pc:sldMkLst>
      </pc:sldChg>
      <pc:sldChg chg="del">
        <pc:chgData name="Vigdis Endal" userId="982e7d8a-e0d3-4db2-bde8-5e0a9919154c" providerId="ADAL" clId="{44299E8B-44EA-4F38-883E-3BCD2085E893}" dt="2024-11-21T15:01:41.418" v="1" actId="47"/>
        <pc:sldMkLst>
          <pc:docMk/>
          <pc:sldMk cId="560659545" sldId="477"/>
        </pc:sldMkLst>
      </pc:sldChg>
      <pc:sldChg chg="del">
        <pc:chgData name="Vigdis Endal" userId="982e7d8a-e0d3-4db2-bde8-5e0a9919154c" providerId="ADAL" clId="{44299E8B-44EA-4F38-883E-3BCD2085E893}" dt="2024-11-21T15:01:41.418" v="1" actId="47"/>
        <pc:sldMkLst>
          <pc:docMk/>
          <pc:sldMk cId="621092921" sldId="478"/>
        </pc:sldMkLst>
      </pc:sldChg>
      <pc:sldChg chg="del">
        <pc:chgData name="Vigdis Endal" userId="982e7d8a-e0d3-4db2-bde8-5e0a9919154c" providerId="ADAL" clId="{44299E8B-44EA-4F38-883E-3BCD2085E893}" dt="2024-11-21T15:01:41.418" v="1" actId="47"/>
        <pc:sldMkLst>
          <pc:docMk/>
          <pc:sldMk cId="919608707" sldId="479"/>
        </pc:sldMkLst>
      </pc:sldChg>
      <pc:sldChg chg="del">
        <pc:chgData name="Vigdis Endal" userId="982e7d8a-e0d3-4db2-bde8-5e0a9919154c" providerId="ADAL" clId="{44299E8B-44EA-4F38-883E-3BCD2085E893}" dt="2024-11-21T15:01:41.418" v="1" actId="47"/>
        <pc:sldMkLst>
          <pc:docMk/>
          <pc:sldMk cId="2279369561" sldId="480"/>
        </pc:sldMkLst>
      </pc:sldChg>
      <pc:sldChg chg="del">
        <pc:chgData name="Vigdis Endal" userId="982e7d8a-e0d3-4db2-bde8-5e0a9919154c" providerId="ADAL" clId="{44299E8B-44EA-4F38-883E-3BCD2085E893}" dt="2024-11-21T15:01:41.418" v="1" actId="47"/>
        <pc:sldMkLst>
          <pc:docMk/>
          <pc:sldMk cId="580499512" sldId="481"/>
        </pc:sldMkLst>
      </pc:sldChg>
      <pc:sldChg chg="del">
        <pc:chgData name="Vigdis Endal" userId="982e7d8a-e0d3-4db2-bde8-5e0a9919154c" providerId="ADAL" clId="{44299E8B-44EA-4F38-883E-3BCD2085E893}" dt="2024-11-21T15:01:41.418" v="1" actId="47"/>
        <pc:sldMkLst>
          <pc:docMk/>
          <pc:sldMk cId="2822207805" sldId="482"/>
        </pc:sldMkLst>
      </pc:sldChg>
      <pc:sldChg chg="del">
        <pc:chgData name="Vigdis Endal" userId="982e7d8a-e0d3-4db2-bde8-5e0a9919154c" providerId="ADAL" clId="{44299E8B-44EA-4F38-883E-3BCD2085E893}" dt="2024-11-21T15:01:41.418" v="1" actId="47"/>
        <pc:sldMkLst>
          <pc:docMk/>
          <pc:sldMk cId="1299200279" sldId="483"/>
        </pc:sldMkLst>
      </pc:sldChg>
      <pc:sldChg chg="del">
        <pc:chgData name="Vigdis Endal" userId="982e7d8a-e0d3-4db2-bde8-5e0a9919154c" providerId="ADAL" clId="{44299E8B-44EA-4F38-883E-3BCD2085E893}" dt="2024-11-21T15:01:41.418" v="1" actId="47"/>
        <pc:sldMkLst>
          <pc:docMk/>
          <pc:sldMk cId="3422701605" sldId="484"/>
        </pc:sldMkLst>
      </pc:sldChg>
      <pc:sldChg chg="del">
        <pc:chgData name="Vigdis Endal" userId="982e7d8a-e0d3-4db2-bde8-5e0a9919154c" providerId="ADAL" clId="{44299E8B-44EA-4F38-883E-3BCD2085E893}" dt="2024-11-21T15:01:41.418" v="1" actId="47"/>
        <pc:sldMkLst>
          <pc:docMk/>
          <pc:sldMk cId="1236162544" sldId="485"/>
        </pc:sldMkLst>
      </pc:sldChg>
      <pc:sldChg chg="del">
        <pc:chgData name="Vigdis Endal" userId="982e7d8a-e0d3-4db2-bde8-5e0a9919154c" providerId="ADAL" clId="{44299E8B-44EA-4F38-883E-3BCD2085E893}" dt="2024-11-21T15:01:41.418" v="1" actId="47"/>
        <pc:sldMkLst>
          <pc:docMk/>
          <pc:sldMk cId="4232413050" sldId="486"/>
        </pc:sldMkLst>
      </pc:sldChg>
      <pc:sldChg chg="del">
        <pc:chgData name="Vigdis Endal" userId="982e7d8a-e0d3-4db2-bde8-5e0a9919154c" providerId="ADAL" clId="{44299E8B-44EA-4F38-883E-3BCD2085E893}" dt="2024-11-21T15:01:41.418" v="1" actId="47"/>
        <pc:sldMkLst>
          <pc:docMk/>
          <pc:sldMk cId="926016557" sldId="487"/>
        </pc:sldMkLst>
      </pc:sldChg>
      <pc:sldChg chg="del">
        <pc:chgData name="Vigdis Endal" userId="982e7d8a-e0d3-4db2-bde8-5e0a9919154c" providerId="ADAL" clId="{44299E8B-44EA-4F38-883E-3BCD2085E893}" dt="2024-11-21T15:01:41.418" v="1" actId="47"/>
        <pc:sldMkLst>
          <pc:docMk/>
          <pc:sldMk cId="3633231888" sldId="488"/>
        </pc:sldMkLst>
      </pc:sldChg>
      <pc:sldChg chg="del">
        <pc:chgData name="Vigdis Endal" userId="982e7d8a-e0d3-4db2-bde8-5e0a9919154c" providerId="ADAL" clId="{44299E8B-44EA-4F38-883E-3BCD2085E893}" dt="2024-11-21T15:01:28.925" v="0" actId="47"/>
        <pc:sldMkLst>
          <pc:docMk/>
          <pc:sldMk cId="1151484163" sldId="499"/>
        </pc:sldMkLst>
      </pc:sldChg>
      <pc:sldChg chg="del">
        <pc:chgData name="Vigdis Endal" userId="982e7d8a-e0d3-4db2-bde8-5e0a9919154c" providerId="ADAL" clId="{44299E8B-44EA-4F38-883E-3BCD2085E893}" dt="2024-11-21T15:01:28.925" v="0" actId="47"/>
        <pc:sldMkLst>
          <pc:docMk/>
          <pc:sldMk cId="3839037463" sldId="504"/>
        </pc:sldMkLst>
      </pc:sldChg>
      <pc:sldChg chg="del">
        <pc:chgData name="Vigdis Endal" userId="982e7d8a-e0d3-4db2-bde8-5e0a9919154c" providerId="ADAL" clId="{44299E8B-44EA-4F38-883E-3BCD2085E893}" dt="2024-11-21T15:01:28.925" v="0" actId="47"/>
        <pc:sldMkLst>
          <pc:docMk/>
          <pc:sldMk cId="818387898" sldId="519"/>
        </pc:sldMkLst>
      </pc:sldChg>
      <pc:sldChg chg="del">
        <pc:chgData name="Vigdis Endal" userId="982e7d8a-e0d3-4db2-bde8-5e0a9919154c" providerId="ADAL" clId="{44299E8B-44EA-4F38-883E-3BCD2085E893}" dt="2024-11-21T15:01:28.925" v="0" actId="47"/>
        <pc:sldMkLst>
          <pc:docMk/>
          <pc:sldMk cId="2852816806" sldId="522"/>
        </pc:sldMkLst>
      </pc:sldChg>
      <pc:sldChg chg="del">
        <pc:chgData name="Vigdis Endal" userId="982e7d8a-e0d3-4db2-bde8-5e0a9919154c" providerId="ADAL" clId="{44299E8B-44EA-4F38-883E-3BCD2085E893}" dt="2024-11-21T15:01:28.925" v="0" actId="47"/>
        <pc:sldMkLst>
          <pc:docMk/>
          <pc:sldMk cId="144364290" sldId="523"/>
        </pc:sldMkLst>
      </pc:sldChg>
      <pc:sldChg chg="del">
        <pc:chgData name="Vigdis Endal" userId="982e7d8a-e0d3-4db2-bde8-5e0a9919154c" providerId="ADAL" clId="{44299E8B-44EA-4F38-883E-3BCD2085E893}" dt="2024-11-21T15:01:28.925" v="0" actId="47"/>
        <pc:sldMkLst>
          <pc:docMk/>
          <pc:sldMk cId="381898188" sldId="529"/>
        </pc:sldMkLst>
      </pc:sldChg>
      <pc:sldChg chg="del">
        <pc:chgData name="Vigdis Endal" userId="982e7d8a-e0d3-4db2-bde8-5e0a9919154c" providerId="ADAL" clId="{44299E8B-44EA-4F38-883E-3BCD2085E893}" dt="2024-11-21T15:01:41.418" v="1" actId="47"/>
        <pc:sldMkLst>
          <pc:docMk/>
          <pc:sldMk cId="2129420351" sldId="532"/>
        </pc:sldMkLst>
      </pc:sldChg>
      <pc:sldChg chg="del">
        <pc:chgData name="Vigdis Endal" userId="982e7d8a-e0d3-4db2-bde8-5e0a9919154c" providerId="ADAL" clId="{44299E8B-44EA-4F38-883E-3BCD2085E893}" dt="2024-11-21T15:01:41.418" v="1" actId="47"/>
        <pc:sldMkLst>
          <pc:docMk/>
          <pc:sldMk cId="2200543341" sldId="533"/>
        </pc:sldMkLst>
      </pc:sldChg>
      <pc:sldChg chg="del">
        <pc:chgData name="Vigdis Endal" userId="982e7d8a-e0d3-4db2-bde8-5e0a9919154c" providerId="ADAL" clId="{44299E8B-44EA-4F38-883E-3BCD2085E893}" dt="2024-11-21T15:01:41.418" v="1" actId="47"/>
        <pc:sldMkLst>
          <pc:docMk/>
          <pc:sldMk cId="173681850" sldId="561"/>
        </pc:sldMkLst>
      </pc:sldChg>
      <pc:sldChg chg="del">
        <pc:chgData name="Vigdis Endal" userId="982e7d8a-e0d3-4db2-bde8-5e0a9919154c" providerId="ADAL" clId="{44299E8B-44EA-4F38-883E-3BCD2085E893}" dt="2024-11-21T15:01:41.418" v="1" actId="47"/>
        <pc:sldMkLst>
          <pc:docMk/>
          <pc:sldMk cId="523833989" sldId="563"/>
        </pc:sldMkLst>
      </pc:sldChg>
      <pc:sldChg chg="del">
        <pc:chgData name="Vigdis Endal" userId="982e7d8a-e0d3-4db2-bde8-5e0a9919154c" providerId="ADAL" clId="{44299E8B-44EA-4F38-883E-3BCD2085E893}" dt="2024-11-21T15:01:41.418" v="1" actId="47"/>
        <pc:sldMkLst>
          <pc:docMk/>
          <pc:sldMk cId="1878754826" sldId="564"/>
        </pc:sldMkLst>
      </pc:sldChg>
      <pc:sldMasterChg chg="delSldLayout">
        <pc:chgData name="Vigdis Endal" userId="982e7d8a-e0d3-4db2-bde8-5e0a9919154c" providerId="ADAL" clId="{44299E8B-44EA-4F38-883E-3BCD2085E893}" dt="2024-11-21T15:01:41.418" v="1" actId="47"/>
        <pc:sldMasterMkLst>
          <pc:docMk/>
          <pc:sldMasterMk cId="1093083740" sldId="2147483648"/>
        </pc:sldMasterMkLst>
        <pc:sldLayoutChg chg="del">
          <pc:chgData name="Vigdis Endal" userId="982e7d8a-e0d3-4db2-bde8-5e0a9919154c" providerId="ADAL" clId="{44299E8B-44EA-4F38-883E-3BCD2085E893}" dt="2024-11-21T15:01:41.418" v="1" actId="47"/>
          <pc:sldLayoutMkLst>
            <pc:docMk/>
            <pc:sldMasterMk cId="1093083740" sldId="2147483648"/>
            <pc:sldLayoutMk cId="862858254"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BC47A76-35F3-4883-88A0-2A9BDFE636C9}" type="datetimeFigureOut">
              <a:rPr lang="nb-NO" smtClean="0"/>
              <a:t>21.11.2024</a:t>
            </a:fld>
            <a:endParaRPr lang="nb-NO"/>
          </a:p>
        </p:txBody>
      </p:sp>
      <p:sp>
        <p:nvSpPr>
          <p:cNvPr id="4" name="Plassholder for lysbil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260A0CD-557F-4AA2-A213-8D0C2A36CE7F}" type="slidenum">
              <a:rPr lang="nb-NO" smtClean="0"/>
              <a:t>‹#›</a:t>
            </a:fld>
            <a:endParaRPr lang="nb-NO"/>
          </a:p>
        </p:txBody>
      </p:sp>
    </p:spTree>
    <p:extLst>
      <p:ext uri="{BB962C8B-B14F-4D97-AF65-F5344CB8AC3E}">
        <p14:creationId xmlns:p14="http://schemas.microsoft.com/office/powerpoint/2010/main" val="247142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586CBFFC-E2CA-8744-BD7F-81E13310EF1E}" type="slidenum">
              <a:rPr lang="nb-NO" smtClean="0"/>
              <a:t>2</a:t>
            </a:fld>
            <a:endParaRPr lang="nb-NO"/>
          </a:p>
        </p:txBody>
      </p:sp>
    </p:spTree>
    <p:extLst>
      <p:ext uri="{BB962C8B-B14F-4D97-AF65-F5344CB8AC3E}">
        <p14:creationId xmlns:p14="http://schemas.microsoft.com/office/powerpoint/2010/main" val="1134671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586CBFFC-E2CA-8744-BD7F-81E13310EF1E}" type="slidenum">
              <a:rPr lang="nb-NO" smtClean="0"/>
              <a:t>11</a:t>
            </a:fld>
            <a:endParaRPr lang="nb-NO"/>
          </a:p>
        </p:txBody>
      </p:sp>
    </p:spTree>
    <p:extLst>
      <p:ext uri="{BB962C8B-B14F-4D97-AF65-F5344CB8AC3E}">
        <p14:creationId xmlns:p14="http://schemas.microsoft.com/office/powerpoint/2010/main" val="383044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586CBFFC-E2CA-8744-BD7F-81E13310EF1E}" type="slidenum">
              <a:rPr lang="nb-NO" smtClean="0"/>
              <a:t>12</a:t>
            </a:fld>
            <a:endParaRPr lang="nb-NO"/>
          </a:p>
        </p:txBody>
      </p:sp>
    </p:spTree>
    <p:extLst>
      <p:ext uri="{BB962C8B-B14F-4D97-AF65-F5344CB8AC3E}">
        <p14:creationId xmlns:p14="http://schemas.microsoft.com/office/powerpoint/2010/main" val="3832805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13</a:t>
            </a:fld>
            <a:endParaRPr lang="nb-NO"/>
          </a:p>
        </p:txBody>
      </p:sp>
    </p:spTree>
    <p:extLst>
      <p:ext uri="{BB962C8B-B14F-4D97-AF65-F5344CB8AC3E}">
        <p14:creationId xmlns:p14="http://schemas.microsoft.com/office/powerpoint/2010/main" val="899504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14</a:t>
            </a:fld>
            <a:endParaRPr lang="nb-NO"/>
          </a:p>
        </p:txBody>
      </p:sp>
    </p:spTree>
    <p:extLst>
      <p:ext uri="{BB962C8B-B14F-4D97-AF65-F5344CB8AC3E}">
        <p14:creationId xmlns:p14="http://schemas.microsoft.com/office/powerpoint/2010/main" val="3033839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15</a:t>
            </a:fld>
            <a:endParaRPr lang="nb-NO"/>
          </a:p>
        </p:txBody>
      </p:sp>
    </p:spTree>
    <p:extLst>
      <p:ext uri="{BB962C8B-B14F-4D97-AF65-F5344CB8AC3E}">
        <p14:creationId xmlns:p14="http://schemas.microsoft.com/office/powerpoint/2010/main" val="1296604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16</a:t>
            </a:fld>
            <a:endParaRPr lang="nb-NO"/>
          </a:p>
        </p:txBody>
      </p:sp>
    </p:spTree>
    <p:extLst>
      <p:ext uri="{BB962C8B-B14F-4D97-AF65-F5344CB8AC3E}">
        <p14:creationId xmlns:p14="http://schemas.microsoft.com/office/powerpoint/2010/main" val="1954561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17</a:t>
            </a:fld>
            <a:endParaRPr lang="nb-NO"/>
          </a:p>
        </p:txBody>
      </p:sp>
    </p:spTree>
    <p:extLst>
      <p:ext uri="{BB962C8B-B14F-4D97-AF65-F5344CB8AC3E}">
        <p14:creationId xmlns:p14="http://schemas.microsoft.com/office/powerpoint/2010/main" val="1455940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18</a:t>
            </a:fld>
            <a:endParaRPr lang="nb-NO"/>
          </a:p>
        </p:txBody>
      </p:sp>
    </p:spTree>
    <p:extLst>
      <p:ext uri="{BB962C8B-B14F-4D97-AF65-F5344CB8AC3E}">
        <p14:creationId xmlns:p14="http://schemas.microsoft.com/office/powerpoint/2010/main" val="2185987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19</a:t>
            </a:fld>
            <a:endParaRPr lang="nb-NO"/>
          </a:p>
        </p:txBody>
      </p:sp>
    </p:spTree>
    <p:extLst>
      <p:ext uri="{BB962C8B-B14F-4D97-AF65-F5344CB8AC3E}">
        <p14:creationId xmlns:p14="http://schemas.microsoft.com/office/powerpoint/2010/main" val="7215857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20</a:t>
            </a:fld>
            <a:endParaRPr lang="nb-NO"/>
          </a:p>
        </p:txBody>
      </p:sp>
    </p:spTree>
    <p:extLst>
      <p:ext uri="{BB962C8B-B14F-4D97-AF65-F5344CB8AC3E}">
        <p14:creationId xmlns:p14="http://schemas.microsoft.com/office/powerpoint/2010/main" val="3498480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586CBFFC-E2CA-8744-BD7F-81E13310EF1E}" type="slidenum">
              <a:rPr lang="nb-NO" smtClean="0"/>
              <a:t>3</a:t>
            </a:fld>
            <a:endParaRPr lang="nb-NO"/>
          </a:p>
        </p:txBody>
      </p:sp>
    </p:spTree>
    <p:extLst>
      <p:ext uri="{BB962C8B-B14F-4D97-AF65-F5344CB8AC3E}">
        <p14:creationId xmlns:p14="http://schemas.microsoft.com/office/powerpoint/2010/main" val="3589691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21</a:t>
            </a:fld>
            <a:endParaRPr lang="nb-NO"/>
          </a:p>
        </p:txBody>
      </p:sp>
    </p:spTree>
    <p:extLst>
      <p:ext uri="{BB962C8B-B14F-4D97-AF65-F5344CB8AC3E}">
        <p14:creationId xmlns:p14="http://schemas.microsoft.com/office/powerpoint/2010/main" val="4288239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22</a:t>
            </a:fld>
            <a:endParaRPr lang="nb-NO"/>
          </a:p>
        </p:txBody>
      </p:sp>
    </p:spTree>
    <p:extLst>
      <p:ext uri="{BB962C8B-B14F-4D97-AF65-F5344CB8AC3E}">
        <p14:creationId xmlns:p14="http://schemas.microsoft.com/office/powerpoint/2010/main" val="25793140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23</a:t>
            </a:fld>
            <a:endParaRPr lang="nb-NO"/>
          </a:p>
        </p:txBody>
      </p:sp>
    </p:spTree>
    <p:extLst>
      <p:ext uri="{BB962C8B-B14F-4D97-AF65-F5344CB8AC3E}">
        <p14:creationId xmlns:p14="http://schemas.microsoft.com/office/powerpoint/2010/main" val="3723852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24</a:t>
            </a:fld>
            <a:endParaRPr lang="nb-NO"/>
          </a:p>
        </p:txBody>
      </p:sp>
    </p:spTree>
    <p:extLst>
      <p:ext uri="{BB962C8B-B14F-4D97-AF65-F5344CB8AC3E}">
        <p14:creationId xmlns:p14="http://schemas.microsoft.com/office/powerpoint/2010/main" val="1466487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25</a:t>
            </a:fld>
            <a:endParaRPr lang="nb-NO"/>
          </a:p>
        </p:txBody>
      </p:sp>
    </p:spTree>
    <p:extLst>
      <p:ext uri="{BB962C8B-B14F-4D97-AF65-F5344CB8AC3E}">
        <p14:creationId xmlns:p14="http://schemas.microsoft.com/office/powerpoint/2010/main" val="258787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4</a:t>
            </a:fld>
            <a:endParaRPr lang="nb-NO"/>
          </a:p>
        </p:txBody>
      </p:sp>
    </p:spTree>
    <p:extLst>
      <p:ext uri="{BB962C8B-B14F-4D97-AF65-F5344CB8AC3E}">
        <p14:creationId xmlns:p14="http://schemas.microsoft.com/office/powerpoint/2010/main" val="2756234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5</a:t>
            </a:fld>
            <a:endParaRPr lang="nb-NO"/>
          </a:p>
        </p:txBody>
      </p:sp>
    </p:spTree>
    <p:extLst>
      <p:ext uri="{BB962C8B-B14F-4D97-AF65-F5344CB8AC3E}">
        <p14:creationId xmlns:p14="http://schemas.microsoft.com/office/powerpoint/2010/main" val="3196732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6</a:t>
            </a:fld>
            <a:endParaRPr lang="nb-NO"/>
          </a:p>
        </p:txBody>
      </p:sp>
    </p:spTree>
    <p:extLst>
      <p:ext uri="{BB962C8B-B14F-4D97-AF65-F5344CB8AC3E}">
        <p14:creationId xmlns:p14="http://schemas.microsoft.com/office/powerpoint/2010/main" val="3657493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7</a:t>
            </a:fld>
            <a:endParaRPr lang="nb-NO"/>
          </a:p>
        </p:txBody>
      </p:sp>
    </p:spTree>
    <p:extLst>
      <p:ext uri="{BB962C8B-B14F-4D97-AF65-F5344CB8AC3E}">
        <p14:creationId xmlns:p14="http://schemas.microsoft.com/office/powerpoint/2010/main" val="2463758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8</a:t>
            </a:fld>
            <a:endParaRPr lang="nb-NO"/>
          </a:p>
        </p:txBody>
      </p:sp>
    </p:spTree>
    <p:extLst>
      <p:ext uri="{BB962C8B-B14F-4D97-AF65-F5344CB8AC3E}">
        <p14:creationId xmlns:p14="http://schemas.microsoft.com/office/powerpoint/2010/main" val="2765714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9</a:t>
            </a:fld>
            <a:endParaRPr lang="nb-NO"/>
          </a:p>
        </p:txBody>
      </p:sp>
    </p:spTree>
    <p:extLst>
      <p:ext uri="{BB962C8B-B14F-4D97-AF65-F5344CB8AC3E}">
        <p14:creationId xmlns:p14="http://schemas.microsoft.com/office/powerpoint/2010/main" val="150710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E260A0CD-557F-4AA2-A213-8D0C2A36CE7F}" type="slidenum">
              <a:rPr lang="nb-NO" smtClean="0"/>
              <a:t>10</a:t>
            </a:fld>
            <a:endParaRPr lang="nb-NO"/>
          </a:p>
        </p:txBody>
      </p:sp>
    </p:spTree>
    <p:extLst>
      <p:ext uri="{BB962C8B-B14F-4D97-AF65-F5344CB8AC3E}">
        <p14:creationId xmlns:p14="http://schemas.microsoft.com/office/powerpoint/2010/main" val="2313519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6922A2-DED6-E5F0-D7E7-86315B5D059D}"/>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69281CFD-F43A-16F4-9941-528EA107FB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2A5D772B-4347-6F28-C31A-7F5D8025EF25}"/>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5" name="Plassholder for bunntekst 4">
            <a:extLst>
              <a:ext uri="{FF2B5EF4-FFF2-40B4-BE49-F238E27FC236}">
                <a16:creationId xmlns:a16="http://schemas.microsoft.com/office/drawing/2014/main" id="{47D1B45B-4279-7F2E-B527-2BDC88EFFAC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570AD4C-F802-F13B-81B9-A7AC39353846}"/>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20382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16B08D-0B2C-DE81-DC94-C42ADC4BCE11}"/>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0946BE8D-C3F9-7CD7-E44A-31628965A0DF}"/>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1CA0E32-4142-0297-36C2-B40E52275D1E}"/>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5" name="Plassholder for bunntekst 4">
            <a:extLst>
              <a:ext uri="{FF2B5EF4-FFF2-40B4-BE49-F238E27FC236}">
                <a16:creationId xmlns:a16="http://schemas.microsoft.com/office/drawing/2014/main" id="{95EF821E-118D-6A8A-F38E-7B6D373CEBB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94BDAE4-0559-E92E-EB65-4333A8AFB03C}"/>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303507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FEFCA330-7654-9C82-4D14-6D55B5D29D4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11B01FA4-C1E4-88D2-8CC6-BA275AB7A466}"/>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9856382-11DB-5A2E-7CC1-6279D3337F69}"/>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5" name="Plassholder for bunntekst 4">
            <a:extLst>
              <a:ext uri="{FF2B5EF4-FFF2-40B4-BE49-F238E27FC236}">
                <a16:creationId xmlns:a16="http://schemas.microsoft.com/office/drawing/2014/main" id="{144989C7-0111-B672-63F4-A712C28393E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B64E6E8-A849-23D3-3312-20A149DD540E}"/>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3597353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nhold og bilde">
    <p:spTree>
      <p:nvGrpSpPr>
        <p:cNvPr id="1" name=""/>
        <p:cNvGrpSpPr/>
        <p:nvPr/>
      </p:nvGrpSpPr>
      <p:grpSpPr>
        <a:xfrm>
          <a:off x="0" y="0"/>
          <a:ext cx="0" cy="0"/>
          <a:chOff x="0" y="0"/>
          <a:chExt cx="0" cy="0"/>
        </a:xfrm>
      </p:grpSpPr>
      <p:sp>
        <p:nvSpPr>
          <p:cNvPr id="4" name="Plassholder for bilde 2">
            <a:extLst>
              <a:ext uri="{FF2B5EF4-FFF2-40B4-BE49-F238E27FC236}">
                <a16:creationId xmlns:a16="http://schemas.microsoft.com/office/drawing/2014/main" id="{C77B7859-61ED-2B1F-15BA-477D6ADEB563}"/>
              </a:ext>
            </a:extLst>
          </p:cNvPr>
          <p:cNvSpPr>
            <a:spLocks noGrp="1"/>
          </p:cNvSpPr>
          <p:nvPr>
            <p:ph type="pic" idx="13"/>
          </p:nvPr>
        </p:nvSpPr>
        <p:spPr>
          <a:xfrm>
            <a:off x="6216000" y="1979614"/>
            <a:ext cx="5436000" cy="4113212"/>
          </a:xfrm>
          <a:prstGeom prst="roundRect">
            <a:avLst>
              <a:gd name="adj" fmla="val 1021"/>
            </a:avLst>
          </a:prstGeom>
          <a:solidFill>
            <a:srgbClr val="EEE3FF"/>
          </a:solidFill>
        </p:spPr>
        <p:txBody>
          <a:bodyPr tIns="360000">
            <a:normAutofit/>
          </a:bodyPr>
          <a:lstStyle>
            <a:lvl1pPr marL="0" indent="0" algn="ctr">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3" name="Plassholder for innhold 2">
            <a:extLst>
              <a:ext uri="{FF2B5EF4-FFF2-40B4-BE49-F238E27FC236}">
                <a16:creationId xmlns:a16="http://schemas.microsoft.com/office/drawing/2014/main" id="{435BD7EF-F80D-9F13-B53C-F4FF350D541A}"/>
              </a:ext>
            </a:extLst>
          </p:cNvPr>
          <p:cNvSpPr>
            <a:spLocks noGrp="1"/>
          </p:cNvSpPr>
          <p:nvPr>
            <p:ph sz="half" idx="1"/>
          </p:nvPr>
        </p:nvSpPr>
        <p:spPr>
          <a:xfrm>
            <a:off x="539750" y="1979613"/>
            <a:ext cx="5436000" cy="41403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7" name="Tittel 16">
            <a:extLst>
              <a:ext uri="{FF2B5EF4-FFF2-40B4-BE49-F238E27FC236}">
                <a16:creationId xmlns:a16="http://schemas.microsoft.com/office/drawing/2014/main" id="{A43F129C-0C5D-F5D9-E571-888836B6572A}"/>
              </a:ext>
            </a:extLst>
          </p:cNvPr>
          <p:cNvSpPr>
            <a:spLocks noGrp="1"/>
          </p:cNvSpPr>
          <p:nvPr>
            <p:ph type="title"/>
          </p:nvPr>
        </p:nvSpPr>
        <p:spPr>
          <a:xfrm>
            <a:off x="539750" y="531812"/>
            <a:ext cx="11087552" cy="1088187"/>
          </a:xfrm>
          <a:prstGeom prst="rect">
            <a:avLst/>
          </a:prstGeom>
        </p:spPr>
        <p:txBody>
          <a:bodyPr/>
          <a:lstStyle/>
          <a:p>
            <a:r>
              <a:rPr lang="nb-NO"/>
              <a:t>Klikk for å redigere tittelstil</a:t>
            </a:r>
          </a:p>
        </p:txBody>
      </p:sp>
      <p:sp>
        <p:nvSpPr>
          <p:cNvPr id="7" name="Plassholder for dato 6">
            <a:extLst>
              <a:ext uri="{FF2B5EF4-FFF2-40B4-BE49-F238E27FC236}">
                <a16:creationId xmlns:a16="http://schemas.microsoft.com/office/drawing/2014/main" id="{39982938-7E4A-A3ED-2D2B-EA3AE9E41CB5}"/>
              </a:ext>
            </a:extLst>
          </p:cNvPr>
          <p:cNvSpPr>
            <a:spLocks noGrp="1"/>
          </p:cNvSpPr>
          <p:nvPr>
            <p:ph type="dt" sz="half" idx="14"/>
          </p:nvPr>
        </p:nvSpPr>
        <p:spPr/>
        <p:txBody>
          <a:bodyPr/>
          <a:lstStyle/>
          <a:p>
            <a:fld id="{75A7C327-5ABB-5748-9332-098698F09D2D}" type="datetime1">
              <a:rPr lang="nb-NO" smtClean="0"/>
              <a:pPr/>
              <a:t>21.11.2024</a:t>
            </a:fld>
            <a:endParaRPr lang="nb-NO"/>
          </a:p>
        </p:txBody>
      </p:sp>
      <p:sp>
        <p:nvSpPr>
          <p:cNvPr id="8" name="Plassholder for bunntekst 7">
            <a:extLst>
              <a:ext uri="{FF2B5EF4-FFF2-40B4-BE49-F238E27FC236}">
                <a16:creationId xmlns:a16="http://schemas.microsoft.com/office/drawing/2014/main" id="{8F4C7459-7786-A97B-0CAF-B3C4E516B9A1}"/>
              </a:ext>
            </a:extLst>
          </p:cNvPr>
          <p:cNvSpPr>
            <a:spLocks noGrp="1"/>
          </p:cNvSpPr>
          <p:nvPr>
            <p:ph type="ftr" sz="quarter" idx="15"/>
          </p:nvPr>
        </p:nvSpPr>
        <p:spPr/>
        <p:txBody>
          <a:bodyPr/>
          <a:lstStyle/>
          <a:p>
            <a:r>
              <a:rPr lang="nb-NO"/>
              <a:t>Funksjonshemmedes fellesorganisasjon</a:t>
            </a:r>
          </a:p>
        </p:txBody>
      </p:sp>
      <p:sp>
        <p:nvSpPr>
          <p:cNvPr id="9" name="Plassholder for lysbildenummer 8">
            <a:extLst>
              <a:ext uri="{FF2B5EF4-FFF2-40B4-BE49-F238E27FC236}">
                <a16:creationId xmlns:a16="http://schemas.microsoft.com/office/drawing/2014/main" id="{FEB7FC2F-C7B2-C1B8-A81A-2EB7B57E55C2}"/>
              </a:ext>
            </a:extLst>
          </p:cNvPr>
          <p:cNvSpPr>
            <a:spLocks noGrp="1"/>
          </p:cNvSpPr>
          <p:nvPr>
            <p:ph type="sldNum" sz="quarter" idx="16"/>
          </p:nvPr>
        </p:nvSpPr>
        <p:spPr/>
        <p:txBody>
          <a:bodyPr/>
          <a:lstStyle/>
          <a:p>
            <a:fld id="{1F43D023-2DC0-0D4B-BF13-33D4C2DDB5C5}" type="slidenum">
              <a:rPr lang="nb-NO" smtClean="0"/>
              <a:pPr/>
              <a:t>‹#›</a:t>
            </a:fld>
            <a:endParaRPr lang="nb-NO"/>
          </a:p>
        </p:txBody>
      </p:sp>
    </p:spTree>
    <p:extLst>
      <p:ext uri="{BB962C8B-B14F-4D97-AF65-F5344CB8AC3E}">
        <p14:creationId xmlns:p14="http://schemas.microsoft.com/office/powerpoint/2010/main" val="405214712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26EF536-63A7-C07A-4B70-EE5F02969A2E}"/>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A42E158-EC1F-96A4-342A-F0F78EF76311}"/>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5F84380-6BB3-6C84-34A0-B1E9002E8411}"/>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5" name="Plassholder for bunntekst 4">
            <a:extLst>
              <a:ext uri="{FF2B5EF4-FFF2-40B4-BE49-F238E27FC236}">
                <a16:creationId xmlns:a16="http://schemas.microsoft.com/office/drawing/2014/main" id="{401F6794-10BE-877A-6088-D2CEFABF328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E0B0AFD-36F3-C010-BC0F-5FB7FB51BFE3}"/>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582114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77794C-3A3F-CB6E-6C41-82AF9791FF8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F327EA6D-652B-385B-9C66-7AF7EF1303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E4456B15-3594-DF12-7022-4FD4A4BE7BA4}"/>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5" name="Plassholder for bunntekst 4">
            <a:extLst>
              <a:ext uri="{FF2B5EF4-FFF2-40B4-BE49-F238E27FC236}">
                <a16:creationId xmlns:a16="http://schemas.microsoft.com/office/drawing/2014/main" id="{E701A2EE-3E47-D709-F402-33CE348835C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3F918C7-FCF8-F9B8-D5D5-36DFB8E8225C}"/>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248027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918C614-2833-B496-7641-F42B8DD32CF8}"/>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03DD1CC-A5EF-C3C8-B578-E99EAE843182}"/>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DE743DAA-8FC5-5DD7-73C1-0A0789CCAEBE}"/>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51C91611-139D-5B98-66C3-42FFB7F109F4}"/>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6" name="Plassholder for bunntekst 5">
            <a:extLst>
              <a:ext uri="{FF2B5EF4-FFF2-40B4-BE49-F238E27FC236}">
                <a16:creationId xmlns:a16="http://schemas.microsoft.com/office/drawing/2014/main" id="{8A678362-3CD5-22DE-BEFA-C37A342F51C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86DD7381-13BD-63E8-460A-2C95EC145651}"/>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3087972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CACB37-F032-C517-772F-71F2C26FE90F}"/>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635C46D6-2D69-9A9A-2FEB-E2D9A6F00B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2BAEB5E4-5700-C9A5-4102-CBD5E2CD0EFF}"/>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818E1E4A-BE3B-C1CE-139E-3BEF87419A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97FF3420-D9CB-1513-618A-44E6EF13133D}"/>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0327CBAE-E2CB-8D58-3E41-1E32DBB20198}"/>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8" name="Plassholder for bunntekst 7">
            <a:extLst>
              <a:ext uri="{FF2B5EF4-FFF2-40B4-BE49-F238E27FC236}">
                <a16:creationId xmlns:a16="http://schemas.microsoft.com/office/drawing/2014/main" id="{CEF9922C-849D-D55E-9E8D-28F893B5FE49}"/>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558F6122-4A81-BFFE-731A-49593AAE1A16}"/>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131821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BF619B5-458E-9FBB-DC90-9666E53DC533}"/>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48F177D9-BF2C-40A2-B307-682553ED71AB}"/>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4" name="Plassholder for bunntekst 3">
            <a:extLst>
              <a:ext uri="{FF2B5EF4-FFF2-40B4-BE49-F238E27FC236}">
                <a16:creationId xmlns:a16="http://schemas.microsoft.com/office/drawing/2014/main" id="{057FD8DE-6CA4-7501-E3E3-543E67336EDE}"/>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59F05084-4A4B-0C8C-70CA-97FA86A26434}"/>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2240069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54695BD2-3EAE-6CB8-9CFB-EF7D3E03177B}"/>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3" name="Plassholder for bunntekst 2">
            <a:extLst>
              <a:ext uri="{FF2B5EF4-FFF2-40B4-BE49-F238E27FC236}">
                <a16:creationId xmlns:a16="http://schemas.microsoft.com/office/drawing/2014/main" id="{71C72F6F-22AA-2145-EFB1-FD7C1D1CC5BB}"/>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CBA21DFA-54A3-0FC8-7CB2-D1129781CC95}"/>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168226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E10F39-8295-4755-6CD6-CA2C8359727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F1A4B4B1-B739-858B-C611-0433F47D7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E694BE11-7761-B756-819D-ABE7E70F19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CA8347D6-7D44-3F7D-085D-C91881F1AEA9}"/>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6" name="Plassholder for bunntekst 5">
            <a:extLst>
              <a:ext uri="{FF2B5EF4-FFF2-40B4-BE49-F238E27FC236}">
                <a16:creationId xmlns:a16="http://schemas.microsoft.com/office/drawing/2014/main" id="{45150723-9A0D-315F-F196-A631245FC67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43E1F1B-6822-4651-3FDF-F6C417D3D6F2}"/>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251531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0826B8-C58A-1480-2872-E4ABE39BC91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79BF9382-8D41-B23A-EE85-49091EF094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F781EBFC-A175-B3EE-14EC-F48AF1A886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28869F9-72DA-1ED4-F7A7-E5FAD71FAAC9}"/>
              </a:ext>
            </a:extLst>
          </p:cNvPr>
          <p:cNvSpPr>
            <a:spLocks noGrp="1"/>
          </p:cNvSpPr>
          <p:nvPr>
            <p:ph type="dt" sz="half" idx="10"/>
          </p:nvPr>
        </p:nvSpPr>
        <p:spPr/>
        <p:txBody>
          <a:bodyPr/>
          <a:lstStyle/>
          <a:p>
            <a:fld id="{2AC8D96C-457E-8241-901F-CD5FD8A240AC}" type="datetimeFigureOut">
              <a:rPr lang="nb-NO" smtClean="0"/>
              <a:t>21.11.2024</a:t>
            </a:fld>
            <a:endParaRPr lang="nb-NO"/>
          </a:p>
        </p:txBody>
      </p:sp>
      <p:sp>
        <p:nvSpPr>
          <p:cNvPr id="6" name="Plassholder for bunntekst 5">
            <a:extLst>
              <a:ext uri="{FF2B5EF4-FFF2-40B4-BE49-F238E27FC236}">
                <a16:creationId xmlns:a16="http://schemas.microsoft.com/office/drawing/2014/main" id="{F5FA4936-B6EC-81E1-5B32-9E97AB01152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163DCD9-B992-DFE0-2ABE-A742716322CB}"/>
              </a:ext>
            </a:extLst>
          </p:cNvPr>
          <p:cNvSpPr>
            <a:spLocks noGrp="1"/>
          </p:cNvSpPr>
          <p:nvPr>
            <p:ph type="sldNum" sz="quarter" idx="12"/>
          </p:nvPr>
        </p:nvSpPr>
        <p:spPr/>
        <p:txBody>
          <a:bodyPr/>
          <a:lstStyle/>
          <a:p>
            <a:fld id="{FC53937E-4DCE-3149-9141-A882737351AB}" type="slidenum">
              <a:rPr lang="nb-NO" smtClean="0"/>
              <a:t>‹#›</a:t>
            </a:fld>
            <a:endParaRPr lang="nb-NO"/>
          </a:p>
        </p:txBody>
      </p:sp>
    </p:spTree>
    <p:extLst>
      <p:ext uri="{BB962C8B-B14F-4D97-AF65-F5344CB8AC3E}">
        <p14:creationId xmlns:p14="http://schemas.microsoft.com/office/powerpoint/2010/main" val="96896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363EB9F8-F0B7-A6B0-27BC-EA49D23D7D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50693077-21C2-1A23-C410-D8AA3F204A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CAD5DA6-7145-25CA-E79D-8C329F0821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8D96C-457E-8241-901F-CD5FD8A240AC}" type="datetimeFigureOut">
              <a:rPr lang="nb-NO" smtClean="0"/>
              <a:t>21.11.2024</a:t>
            </a:fld>
            <a:endParaRPr lang="nb-NO"/>
          </a:p>
        </p:txBody>
      </p:sp>
      <p:sp>
        <p:nvSpPr>
          <p:cNvPr id="5" name="Plassholder for bunntekst 4">
            <a:extLst>
              <a:ext uri="{FF2B5EF4-FFF2-40B4-BE49-F238E27FC236}">
                <a16:creationId xmlns:a16="http://schemas.microsoft.com/office/drawing/2014/main" id="{9109F2DA-C85F-D799-6C28-00BA55780D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518670F5-1041-8AEA-131D-542E9F8DE2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3937E-4DCE-3149-9141-A882737351AB}" type="slidenum">
              <a:rPr lang="nb-NO" smtClean="0"/>
              <a:t>‹#›</a:t>
            </a:fld>
            <a:endParaRPr lang="nb-NO"/>
          </a:p>
        </p:txBody>
      </p:sp>
    </p:spTree>
    <p:extLst>
      <p:ext uri="{BB962C8B-B14F-4D97-AF65-F5344CB8AC3E}">
        <p14:creationId xmlns:p14="http://schemas.microsoft.com/office/powerpoint/2010/main" val="1093083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afo.no/"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lovdata.no/lov/2017-06-16-51/%C2%A76"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et stort 2-tall.">
            <a:extLst>
              <a:ext uri="{FF2B5EF4-FFF2-40B4-BE49-F238E27FC236}">
                <a16:creationId xmlns:a16="http://schemas.microsoft.com/office/drawing/2014/main" id="{23F5B7B8-84A9-A339-2111-8016E69E0D1F}"/>
              </a:ext>
            </a:extLst>
          </p:cNvPr>
          <p:cNvPicPr>
            <a:picLocks noChangeAspect="1"/>
          </p:cNvPicPr>
          <p:nvPr/>
        </p:nvPicPr>
        <p:blipFill rotWithShape="1">
          <a:blip r:embed="rId2"/>
          <a:srcRect r="67630"/>
          <a:stretch/>
        </p:blipFill>
        <p:spPr>
          <a:xfrm>
            <a:off x="0" y="0"/>
            <a:ext cx="3722387" cy="6831422"/>
          </a:xfrm>
          <a:prstGeom prst="rect">
            <a:avLst/>
          </a:prstGeom>
        </p:spPr>
      </p:pic>
      <p:sp>
        <p:nvSpPr>
          <p:cNvPr id="2" name="Tittel 1">
            <a:extLst>
              <a:ext uri="{FF2B5EF4-FFF2-40B4-BE49-F238E27FC236}">
                <a16:creationId xmlns:a16="http://schemas.microsoft.com/office/drawing/2014/main" id="{96633F42-AC3D-DAEF-65FA-8EBF6F96A41C}"/>
              </a:ext>
            </a:extLst>
          </p:cNvPr>
          <p:cNvSpPr>
            <a:spLocks noGrp="1"/>
          </p:cNvSpPr>
          <p:nvPr>
            <p:ph type="title"/>
          </p:nvPr>
        </p:nvSpPr>
        <p:spPr>
          <a:xfrm>
            <a:off x="4295903" y="1692285"/>
            <a:ext cx="6448865" cy="1736715"/>
          </a:xfrm>
        </p:spPr>
        <p:txBody>
          <a:bodyPr>
            <a:normAutofit fontScale="90000"/>
          </a:bodyPr>
          <a:lstStyle/>
          <a:p>
            <a:pPr lvl="0">
              <a:lnSpc>
                <a:spcPct val="100000"/>
              </a:lnSpc>
              <a:spcBef>
                <a:spcPts val="0"/>
              </a:spcBef>
            </a:pPr>
            <a:br>
              <a:rPr lang="nb-NO" sz="6000" dirty="0">
                <a:latin typeface="Calibri" panose="020F0502020204030204" pitchFamily="34" charset="0"/>
                <a:ea typeface="Calibri" panose="020F0502020204030204" pitchFamily="34" charset="0"/>
                <a:cs typeface="Times New Roman" panose="02020603050405020304" pitchFamily="18" charset="0"/>
              </a:rPr>
            </a:br>
            <a:br>
              <a:rPr lang="nb-NO" sz="6000" dirty="0">
                <a:latin typeface="Calibri" panose="020F0502020204030204" pitchFamily="34" charset="0"/>
                <a:ea typeface="Calibri" panose="020F0502020204030204" pitchFamily="34" charset="0"/>
                <a:cs typeface="Times New Roman" panose="02020603050405020304" pitchFamily="18" charset="0"/>
              </a:rPr>
            </a:br>
            <a:r>
              <a:rPr lang="nb-NO" sz="6000" dirty="0">
                <a:solidFill>
                  <a:srgbClr val="000000"/>
                </a:solidFill>
                <a:latin typeface="Calibri"/>
                <a:ea typeface="Calibri" panose="020F0502020204030204" pitchFamily="34" charset="0"/>
                <a:cs typeface="Times New Roman"/>
              </a:rPr>
              <a:t>Skole i kommunale og fylkeskommunale planer </a:t>
            </a:r>
            <a:r>
              <a:rPr lang="nb-NO" sz="3600" dirty="0">
                <a:solidFill>
                  <a:srgbClr val="000000"/>
                </a:solidFill>
                <a:latin typeface="Calibri"/>
                <a:ea typeface="Calibri" panose="020F0502020204030204" pitchFamily="34" charset="0"/>
                <a:cs typeface="Times New Roman"/>
              </a:rPr>
              <a:t>– hvorfor og hvordan</a:t>
            </a:r>
            <a:endParaRPr lang="nb-NO" sz="3600" dirty="0">
              <a:solidFill>
                <a:prstClr val="black"/>
              </a:solidFill>
              <a:latin typeface="Calibri"/>
              <a:ea typeface="+mn-ea"/>
              <a:cs typeface="Times New Roman"/>
            </a:endParaRPr>
          </a:p>
        </p:txBody>
      </p:sp>
      <p:sp>
        <p:nvSpPr>
          <p:cNvPr id="4" name="TekstSylinder 3">
            <a:extLst>
              <a:ext uri="{FF2B5EF4-FFF2-40B4-BE49-F238E27FC236}">
                <a16:creationId xmlns:a16="http://schemas.microsoft.com/office/drawing/2014/main" id="{90A94BB5-00E0-5FA4-C2FA-69530122D031}"/>
              </a:ext>
            </a:extLst>
          </p:cNvPr>
          <p:cNvSpPr txBox="1"/>
          <p:nvPr/>
        </p:nvSpPr>
        <p:spPr>
          <a:xfrm>
            <a:off x="4295903" y="5559610"/>
            <a:ext cx="6093724" cy="646331"/>
          </a:xfrm>
          <a:prstGeom prst="rect">
            <a:avLst/>
          </a:prstGeom>
          <a:noFill/>
        </p:spPr>
        <p:txBody>
          <a:bodyPr wrap="square">
            <a:spAutoFit/>
          </a:bodyPr>
          <a:lstStyle/>
          <a:p>
            <a:pPr algn="l"/>
            <a:r>
              <a:rPr lang="nb-NO"/>
              <a:t>Janne Skei, daglig leder SAFO,</a:t>
            </a:r>
          </a:p>
          <a:p>
            <a:pPr algn="l"/>
            <a:r>
              <a:rPr lang="nb-NO">
                <a:hlinkClick r:id="rId3"/>
              </a:rPr>
              <a:t>Samarbeidsforumet av funksjonshemmedes organisasjoner</a:t>
            </a:r>
            <a:endParaRPr lang="nb-NO"/>
          </a:p>
        </p:txBody>
      </p:sp>
    </p:spTree>
    <p:extLst>
      <p:ext uri="{BB962C8B-B14F-4D97-AF65-F5344CB8AC3E}">
        <p14:creationId xmlns:p14="http://schemas.microsoft.com/office/powerpoint/2010/main" val="294010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838200" y="-46542"/>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Likestillings- og diskrimineringsloven</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18261" y="1138264"/>
            <a:ext cx="10955478" cy="5118404"/>
          </a:xfrm>
        </p:spPr>
        <p:txBody>
          <a:bodyPr vert="horz" lIns="91440" tIns="45720" rIns="91440" bIns="45720" rtlCol="0" anchor="t">
            <a:normAutofit fontScale="55000" lnSpcReduction="20000"/>
          </a:bodyPr>
          <a:lstStyle/>
          <a:p>
            <a:pPr marL="0" indent="0">
              <a:buNone/>
            </a:pPr>
            <a:r>
              <a:rPr lang="nb-NO" sz="3600" b="1" u="sng"/>
              <a:t>AKTIVITETS- OG RAPPORTERINGSPLIKT</a:t>
            </a:r>
          </a:p>
          <a:p>
            <a:r>
              <a:rPr lang="nb-NO" sz="3600" b="0" i="0">
                <a:effectLst/>
              </a:rPr>
              <a:t> </a:t>
            </a:r>
            <a:r>
              <a:rPr lang="nb-NO" sz="3600" b="1" i="0">
                <a:effectLst/>
              </a:rPr>
              <a:t>§ </a:t>
            </a:r>
            <a:r>
              <a:rPr lang="nb-NO" sz="3600" b="1"/>
              <a:t>24</a:t>
            </a:r>
            <a:r>
              <a:rPr lang="nb-NO" sz="3600" b="1" i="0">
                <a:effectLst/>
              </a:rPr>
              <a:t> – Offentlige myndigheters aktivitets- og redegjørelsesplikt</a:t>
            </a:r>
          </a:p>
          <a:p>
            <a:pPr marL="0" indent="0" algn="l">
              <a:buNone/>
            </a:pPr>
            <a:r>
              <a:rPr lang="nb-NO" sz="3600" b="0" i="0">
                <a:effectLst/>
              </a:rPr>
              <a:t>Offentlige myndigheter skal </a:t>
            </a:r>
            <a:r>
              <a:rPr lang="nb-NO" sz="3600" b="1" i="0">
                <a:effectLst/>
              </a:rPr>
              <a:t>i all sin virksomhet arbeide aktivt, målrettet og planmessig for å fremme likestilling og hindre diskriminering som nevnt i </a:t>
            </a:r>
            <a:r>
              <a:rPr lang="nb-NO" sz="3600" b="0" i="0" u="none" strike="noStrike">
                <a:effectLst/>
                <a:hlinkClick r:id="rId3">
                  <a:extLst>
                    <a:ext uri="{A12FA001-AC4F-418D-AE19-62706E023703}">
                      <ahyp:hlinkClr xmlns:ahyp="http://schemas.microsoft.com/office/drawing/2018/hyperlinkcolor" val="tx"/>
                    </a:ext>
                  </a:extLst>
                </a:hlinkClick>
              </a:rPr>
              <a:t>§ 6</a:t>
            </a:r>
            <a:r>
              <a:rPr lang="nb-NO" sz="3600" b="0" i="0">
                <a:effectLst/>
              </a:rPr>
              <a:t>. Plikten innebærer blant annet at offentlige myndigheter skal forebygge trakassering, seksuell trakassering og kjønnsbasert vold og motarbeide stereotypisering.</a:t>
            </a:r>
          </a:p>
          <a:p>
            <a:pPr marL="0" indent="0" algn="l">
              <a:buNone/>
            </a:pPr>
            <a:endParaRPr lang="nb-NO" sz="3600" b="0" i="0">
              <a:effectLst/>
            </a:endParaRPr>
          </a:p>
          <a:p>
            <a:pPr marL="0" indent="0" algn="l">
              <a:buNone/>
            </a:pPr>
            <a:r>
              <a:rPr lang="nb-NO" sz="3600" b="0" i="0">
                <a:effectLst/>
              </a:rPr>
              <a:t>Offentlige myndigheter skal </a:t>
            </a:r>
            <a:r>
              <a:rPr lang="nb-NO" sz="3600" b="1" i="0">
                <a:effectLst/>
              </a:rPr>
              <a:t>redegjøre</a:t>
            </a:r>
            <a:r>
              <a:rPr lang="nb-NO" sz="3600" b="0" i="0">
                <a:effectLst/>
              </a:rPr>
              <a:t> for hva de gjør for å integrere hensynet til likestilling og ikke-diskriminering i sitt arbeid. Offentlige myndigheter skal redegjøre for hvordan de arbeider med å omsette prinsipper, prosedyrer og standarder for likestilling og ikke-diskriminering til handling. Offentlige myndigheter skal vurdere resultatene som er oppnådd, og opplyse hvilke forventninger de har til dette arbeidet fremover. Redegjørelsen skal gis i årsrapport, i årsberetning eller i et annet offentlig tilgjengelig dokument.</a:t>
            </a:r>
            <a:endParaRPr lang="nb-NO" sz="3600"/>
          </a:p>
          <a:p>
            <a:pPr marL="0" indent="0">
              <a:buNone/>
            </a:pPr>
            <a:endParaRPr lang="nb-NO" sz="3600"/>
          </a:p>
          <a:p>
            <a:r>
              <a:rPr lang="nb-NO" sz="3600" b="1"/>
              <a:t>§ 6 Forbud mot å diskriminere</a:t>
            </a:r>
          </a:p>
          <a:p>
            <a:pPr marL="0" indent="0">
              <a:buNone/>
            </a:pPr>
            <a:r>
              <a:rPr lang="nb-NO" sz="3600" b="0" i="0">
                <a:effectLst/>
                <a:latin typeface="Helvetica Neue"/>
              </a:rPr>
              <a:t>Diskriminering på grunn av</a:t>
            </a:r>
            <a:r>
              <a:rPr lang="nb-NO" sz="3600" i="0">
                <a:effectLst/>
                <a:latin typeface="Helvetica Neue"/>
              </a:rPr>
              <a:t> kjønn, graviditet, permisjon ved fødsel eller adopsjon, omsorgsoppgaver, etnisitet, religion, livssyn, funksjonsnedsettelse, seksuell orientering, kjønnsidentitet, kjønnsuttrykk, alder eller kombinasjoner av disse grunnlagene er forbudt. </a:t>
            </a:r>
            <a:r>
              <a:rPr lang="nb-NO" sz="3600" b="0" i="0">
                <a:effectLst/>
                <a:latin typeface="Helvetica Neue"/>
              </a:rPr>
              <a:t>Med etnisitet menes blant annet nasjonal opprinnelse, avstamning, hudfarge og språk.</a:t>
            </a:r>
            <a:endParaRPr lang="nb-NO" sz="3600"/>
          </a:p>
          <a:p>
            <a:pPr marL="0" indent="0">
              <a:buNone/>
            </a:pPr>
            <a:endParaRPr lang="nb-NO" sz="3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2361" y="157187"/>
            <a:ext cx="454169" cy="459053"/>
          </a:xfrm>
          <a:prstGeom prst="rect">
            <a:avLst/>
          </a:prstGeom>
        </p:spPr>
      </p:pic>
    </p:spTree>
    <p:extLst>
      <p:ext uri="{BB962C8B-B14F-4D97-AF65-F5344CB8AC3E}">
        <p14:creationId xmlns:p14="http://schemas.microsoft.com/office/powerpoint/2010/main" val="752090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AD592254-DC63-FA33-3971-6782CD10C62E}"/>
              </a:ext>
            </a:extLst>
          </p:cNvPr>
          <p:cNvSpPr>
            <a:spLocks noGrp="1"/>
          </p:cNvSpPr>
          <p:nvPr>
            <p:ph type="title"/>
          </p:nvPr>
        </p:nvSpPr>
        <p:spPr>
          <a:xfrm>
            <a:off x="1042439" y="160065"/>
            <a:ext cx="10517131" cy="1533104"/>
          </a:xfrm>
        </p:spPr>
        <p:txBody>
          <a:bodyPr vert="horz" lIns="91440" tIns="45720" rIns="91440" bIns="45720" rtlCol="0" anchor="b">
            <a:normAutofit/>
          </a:bodyPr>
          <a:lstStyle/>
          <a:p>
            <a:r>
              <a:rPr lang="nb-NO" sz="4800" b="1"/>
              <a:t>Rådets arbeid i planprosessen</a:t>
            </a:r>
            <a:br>
              <a:rPr lang="nb-NO" sz="4800" b="1"/>
            </a:br>
            <a:r>
              <a:rPr lang="nb-NO" sz="4800" b="1"/>
              <a:t>Medvirkning</a:t>
            </a:r>
            <a:endParaRPr lang="nb-NO" sz="4000" b="1" kern="1200">
              <a:solidFill>
                <a:schemeClr val="tx1"/>
              </a:solidFill>
              <a:latin typeface="Avenir Heavy" panose="02000503020000020003"/>
            </a:endParaRPr>
          </a:p>
        </p:txBody>
      </p:sp>
      <p:sp>
        <p:nvSpPr>
          <p:cNvPr id="2" name="Plassholder for innhold 1">
            <a:extLst>
              <a:ext uri="{FF2B5EF4-FFF2-40B4-BE49-F238E27FC236}">
                <a16:creationId xmlns:a16="http://schemas.microsoft.com/office/drawing/2014/main" id="{E94B3FEC-42D0-4C1A-A9DB-1544D4BC8C76}"/>
              </a:ext>
            </a:extLst>
          </p:cNvPr>
          <p:cNvSpPr>
            <a:spLocks noGrp="1"/>
          </p:cNvSpPr>
          <p:nvPr>
            <p:ph type="body" sz="half" idx="2"/>
          </p:nvPr>
        </p:nvSpPr>
        <p:spPr>
          <a:xfrm>
            <a:off x="926766" y="1894114"/>
            <a:ext cx="10748478" cy="4803821"/>
          </a:xfrm>
        </p:spPr>
        <p:txBody>
          <a:bodyPr vert="horz" lIns="91440" tIns="45720" rIns="91440" bIns="45720" rtlCol="0" anchor="t">
            <a:normAutofit fontScale="70000" lnSpcReduction="20000"/>
          </a:bodyPr>
          <a:lstStyle/>
          <a:p>
            <a:pPr marL="0" indent="0">
              <a:buNone/>
            </a:pPr>
            <a:r>
              <a:rPr lang="nb-NO" sz="3600"/>
              <a:t>Rådet bør involvere seg i hele planarbeidet. Et system som bygger på hverandre – fra det helt overordnede om prioriteringer til mer konkrete mål og hva som skal gjøres. Rådet bør involvere seg i alt – følge hele planprosessen. Det er her rammene for kommunenes politikk legges. </a:t>
            </a:r>
          </a:p>
          <a:p>
            <a:pPr marL="0" indent="0">
              <a:buNone/>
            </a:pPr>
            <a:endParaRPr lang="nb-NO" sz="3600"/>
          </a:p>
          <a:p>
            <a:pPr marL="0" indent="0">
              <a:buNone/>
            </a:pPr>
            <a:r>
              <a:rPr lang="nb-NO" sz="3600"/>
              <a:t>Planstrategien – Kommunen avklarer hvilke oppgaver de skal prioritere</a:t>
            </a:r>
          </a:p>
          <a:p>
            <a:pPr marL="0" indent="0">
              <a:buNone/>
            </a:pPr>
            <a:endParaRPr lang="nb-NO" sz="3600"/>
          </a:p>
          <a:p>
            <a:pPr marL="0" indent="0">
              <a:buNone/>
            </a:pPr>
            <a:r>
              <a:rPr lang="nb-NO" sz="3600" u="sng"/>
              <a:t>KOMMUNEPLANEN: </a:t>
            </a:r>
            <a:r>
              <a:rPr lang="nb-NO" sz="3600"/>
              <a:t>Nærmere konkretisering av de prioriterte oppgavene. </a:t>
            </a:r>
          </a:p>
          <a:p>
            <a:pPr marL="0" indent="0">
              <a:buNone/>
            </a:pPr>
            <a:endParaRPr lang="nb-NO" sz="3600"/>
          </a:p>
          <a:p>
            <a:pPr marL="0" indent="0">
              <a:buNone/>
            </a:pPr>
            <a:r>
              <a:rPr lang="nb-NO" sz="3600" u="sng"/>
              <a:t>Samfunnsdelen: </a:t>
            </a:r>
            <a:r>
              <a:rPr lang="nb-NO" sz="3600"/>
              <a:t>Inneholder langsiktige utfordringer, mål og strategier. Grunnlag for sektorenes planer og virksomhet i kommunen.</a:t>
            </a:r>
          </a:p>
          <a:p>
            <a:pPr marL="0" indent="0">
              <a:buNone/>
            </a:pPr>
            <a:r>
              <a:rPr lang="nb-NO" sz="3600"/>
              <a:t>Delplaner – helst koblet mot budsjett</a:t>
            </a:r>
          </a:p>
          <a:p>
            <a:pPr marL="0" indent="0">
              <a:buNone/>
            </a:pPr>
            <a:r>
              <a:rPr lang="nb-NO" sz="3600" u="sng"/>
              <a:t>Arealplan: </a:t>
            </a:r>
            <a:r>
              <a:rPr lang="nb-NO" sz="3600"/>
              <a:t>Der målsetninger lagt i samfunnsdelen må kobles mot arealbruk i</a:t>
            </a:r>
            <a:endParaRPr lang="en-US" sz="1700"/>
          </a:p>
        </p:txBody>
      </p:sp>
      <p:pic>
        <p:nvPicPr>
          <p:cNvPr id="6" name="Bilde 5">
            <a:extLst>
              <a:ext uri="{FF2B5EF4-FFF2-40B4-BE49-F238E27FC236}">
                <a16:creationId xmlns:a16="http://schemas.microsoft.com/office/drawing/2014/main" id="{3E7A9297-BB20-DA35-80EB-00EC6B96F5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59789" y="640080"/>
            <a:ext cx="566977" cy="573074"/>
          </a:xfrm>
          <a:prstGeom prst="rect">
            <a:avLst/>
          </a:prstGeom>
        </p:spPr>
      </p:pic>
    </p:spTree>
    <p:extLst>
      <p:ext uri="{BB962C8B-B14F-4D97-AF65-F5344CB8AC3E}">
        <p14:creationId xmlns:p14="http://schemas.microsoft.com/office/powerpoint/2010/main" val="172938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AD592254-DC63-FA33-3971-6782CD10C62E}"/>
              </a:ext>
            </a:extLst>
          </p:cNvPr>
          <p:cNvSpPr>
            <a:spLocks noGrp="1"/>
          </p:cNvSpPr>
          <p:nvPr>
            <p:ph type="title"/>
          </p:nvPr>
        </p:nvSpPr>
        <p:spPr>
          <a:xfrm>
            <a:off x="1042440" y="160065"/>
            <a:ext cx="10181084" cy="1255780"/>
          </a:xfrm>
        </p:spPr>
        <p:txBody>
          <a:bodyPr vert="horz" lIns="91440" tIns="45720" rIns="91440" bIns="45720" rtlCol="0" anchor="b">
            <a:normAutofit fontScale="90000"/>
          </a:bodyPr>
          <a:lstStyle/>
          <a:p>
            <a:r>
              <a:rPr lang="nb-NO" sz="4800" b="1"/>
              <a:t>Kommunale plansystemet</a:t>
            </a:r>
            <a:br>
              <a:rPr lang="nb-NO" sz="4800"/>
            </a:br>
            <a:endParaRPr lang="nb-NO" sz="4000" b="1" kern="1200">
              <a:solidFill>
                <a:schemeClr val="tx1"/>
              </a:solidFill>
              <a:latin typeface="Avenir Heavy" panose="02000503020000020003"/>
            </a:endParaRPr>
          </a:p>
        </p:txBody>
      </p:sp>
      <p:sp>
        <p:nvSpPr>
          <p:cNvPr id="2" name="Plassholder for innhold 1">
            <a:extLst>
              <a:ext uri="{FF2B5EF4-FFF2-40B4-BE49-F238E27FC236}">
                <a16:creationId xmlns:a16="http://schemas.microsoft.com/office/drawing/2014/main" id="{E94B3FEC-42D0-4C1A-A9DB-1544D4BC8C76}"/>
              </a:ext>
            </a:extLst>
          </p:cNvPr>
          <p:cNvSpPr>
            <a:spLocks noGrp="1"/>
          </p:cNvSpPr>
          <p:nvPr>
            <p:ph type="body" sz="half" idx="2"/>
          </p:nvPr>
        </p:nvSpPr>
        <p:spPr>
          <a:xfrm>
            <a:off x="968476" y="1213154"/>
            <a:ext cx="10748478" cy="4803821"/>
          </a:xfrm>
        </p:spPr>
        <p:txBody>
          <a:bodyPr vert="horz" lIns="91440" tIns="45720" rIns="91440" bIns="45720" rtlCol="0" anchor="t">
            <a:normAutofit fontScale="47500" lnSpcReduction="20000"/>
          </a:bodyPr>
          <a:lstStyle/>
          <a:p>
            <a:r>
              <a:rPr lang="nb-NO" sz="6500">
                <a:solidFill>
                  <a:srgbClr val="5188A1"/>
                </a:solidFill>
              </a:rPr>
              <a:t>1. Planstrategien: «Planen før planene»</a:t>
            </a:r>
          </a:p>
          <a:p>
            <a:pPr marL="0" indent="0">
              <a:buNone/>
            </a:pPr>
            <a:endParaRPr lang="nb-NO" sz="6000" b="1"/>
          </a:p>
          <a:p>
            <a:pPr marL="0" indent="0">
              <a:buNone/>
            </a:pPr>
            <a:r>
              <a:rPr lang="nb-NO" sz="6000" b="1"/>
              <a:t>Minst en gang hver valgperiode, senest ett år etter at nytt kommunestyre er konstituert – utarbeide og vedta kommunal planstrategi</a:t>
            </a:r>
          </a:p>
          <a:p>
            <a:pPr marL="0" indent="0">
              <a:buNone/>
            </a:pPr>
            <a:r>
              <a:rPr lang="nb-NO" sz="6000"/>
              <a:t>Her avklarer kommunen hvilke oppgaver kommunen skal prioritere i kommende periode – </a:t>
            </a:r>
          </a:p>
          <a:p>
            <a:pPr marL="0" indent="0">
              <a:buNone/>
            </a:pPr>
            <a:r>
              <a:rPr lang="nb-NO" sz="6000" err="1"/>
              <a:t>dvs</a:t>
            </a:r>
            <a:endParaRPr lang="nb-NO" sz="6000"/>
          </a:p>
          <a:p>
            <a:pPr marL="0" indent="0">
              <a:buNone/>
            </a:pPr>
            <a:r>
              <a:rPr lang="nb-NO" sz="6000"/>
              <a:t>Hvilke oppgaver skal kommunen legge planer for i valgperioden</a:t>
            </a:r>
          </a:p>
          <a:p>
            <a:pPr marL="0" indent="0">
              <a:buNone/>
            </a:pPr>
            <a:r>
              <a:rPr lang="nb-NO" sz="6000"/>
              <a:t>Utgangspunktet er kartlegging/ et faktagrunnlag som beskriver kommunens/ fylkeskommunes utfordringer</a:t>
            </a:r>
          </a:p>
        </p:txBody>
      </p:sp>
      <p:pic>
        <p:nvPicPr>
          <p:cNvPr id="6" name="Bilde 5">
            <a:extLst>
              <a:ext uri="{FF2B5EF4-FFF2-40B4-BE49-F238E27FC236}">
                <a16:creationId xmlns:a16="http://schemas.microsoft.com/office/drawing/2014/main" id="{3E7A9297-BB20-DA35-80EB-00EC6B96F5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59789" y="640080"/>
            <a:ext cx="566977" cy="573074"/>
          </a:xfrm>
          <a:prstGeom prst="rect">
            <a:avLst/>
          </a:prstGeom>
        </p:spPr>
      </p:pic>
    </p:spTree>
    <p:extLst>
      <p:ext uri="{BB962C8B-B14F-4D97-AF65-F5344CB8AC3E}">
        <p14:creationId xmlns:p14="http://schemas.microsoft.com/office/powerpoint/2010/main" val="766722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838200" y="-46542"/>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Kommuneplanen</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18261" y="1138264"/>
            <a:ext cx="10955478" cy="5118404"/>
          </a:xfrm>
        </p:spPr>
        <p:txBody>
          <a:bodyPr vert="horz" lIns="91440" tIns="45720" rIns="91440" bIns="45720" rtlCol="0" anchor="t">
            <a:normAutofit/>
          </a:bodyPr>
          <a:lstStyle/>
          <a:p>
            <a:pPr marL="342900" lvl="1" indent="0">
              <a:buNone/>
            </a:pPr>
            <a:r>
              <a:rPr lang="nb-NO" sz="2400"/>
              <a:t>– Klare mål og konkrete handlinger</a:t>
            </a:r>
          </a:p>
          <a:p>
            <a:pPr marL="342900" lvl="1" indent="0">
              <a:buNone/>
            </a:pPr>
            <a:r>
              <a:rPr lang="nb-NO" sz="2400"/>
              <a:t>Konkretiserer målene og planene for å møte utfordringene som er skissert i planstrategien (PBL §11-1)</a:t>
            </a:r>
          </a:p>
          <a:p>
            <a:pPr marL="342900" lvl="1" indent="0">
              <a:buNone/>
            </a:pPr>
            <a:r>
              <a:rPr lang="nb-NO" sz="2400"/>
              <a:t>Består av:</a:t>
            </a:r>
          </a:p>
          <a:p>
            <a:pPr marL="857250" lvl="1" indent="-514350">
              <a:buFont typeface="+mj-lt"/>
              <a:buAutoNum type="arabicPeriod"/>
            </a:pPr>
            <a:r>
              <a:rPr lang="nb-NO" sz="2400"/>
              <a:t>Samfunnsdel </a:t>
            </a:r>
          </a:p>
          <a:p>
            <a:pPr marL="985837" lvl="2" indent="-342900"/>
            <a:r>
              <a:rPr lang="nb-NO" sz="2100"/>
              <a:t>(inneholder langsiktige utfordringer, mål og strategier for kommunen som helhet og kommunen som organisasjon). </a:t>
            </a:r>
          </a:p>
          <a:p>
            <a:pPr marL="985837" lvl="2" indent="-342900"/>
            <a:r>
              <a:rPr lang="nb-NO" sz="2100"/>
              <a:t>Samfunnsdelen skal være grunnlaget for sektorenes planer og virksomhet i kommunen. Gi retningslinjer for hvordan kommunens egne mål og strategier skal gjennomføres (PBL §11-2)</a:t>
            </a:r>
          </a:p>
          <a:p>
            <a:pPr marL="800100" lvl="1" indent="-457200">
              <a:buFont typeface="+mj-lt"/>
              <a:buAutoNum type="arabicPeriod"/>
            </a:pPr>
            <a:r>
              <a:rPr lang="nb-NO" sz="2400"/>
              <a:t>Arealdel</a:t>
            </a:r>
          </a:p>
          <a:p>
            <a:pPr marL="985837" lvl="2" indent="-342900"/>
            <a:r>
              <a:rPr lang="nb-NO" sz="2100"/>
              <a:t>En arealplan som viser sammenhengen mellom framtidig samfunnsutvikling og arealbruk (PBL §11-5). Kommunenes arealbruk må støtte opp om målsetningene i samfunnsdelen av planen. </a:t>
            </a:r>
          </a:p>
          <a:p>
            <a:pPr marL="0" indent="0">
              <a:buNone/>
            </a:pPr>
            <a:endParaRPr lang="nb-NO" sz="3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Tree>
    <p:extLst>
      <p:ext uri="{BB962C8B-B14F-4D97-AF65-F5344CB8AC3E}">
        <p14:creationId xmlns:p14="http://schemas.microsoft.com/office/powerpoint/2010/main" val="145196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1177413" y="-187299"/>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effectLst/>
                <a:uLnTx/>
                <a:uFillTx/>
                <a:latin typeface="+mj-lt"/>
                <a:ea typeface="+mj-ea"/>
                <a:cs typeface="+mj-cs"/>
              </a:rPr>
              <a:t>Kommunedelplaner</a:t>
            </a:r>
            <a:r>
              <a:rPr lang="nb-NO" b="1"/>
              <a:t>/Temaplaner</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18261" y="1138264"/>
            <a:ext cx="10955478" cy="5118404"/>
          </a:xfrm>
        </p:spPr>
        <p:txBody>
          <a:bodyPr vert="horz" lIns="91440" tIns="45720" rIns="91440" bIns="45720" rtlCol="0" anchor="t">
            <a:normAutofit/>
          </a:bodyPr>
          <a:lstStyle/>
          <a:p>
            <a:pPr marL="257175" marR="0" lvl="0" indent="-257175" algn="l" defTabSz="342900" rtl="0" eaLnBrk="1" fontAlgn="base" latinLnBrk="0" hangingPunct="1">
              <a:lnSpc>
                <a:spcPct val="100000"/>
              </a:lnSpc>
              <a:spcBef>
                <a:spcPct val="20000"/>
              </a:spcBef>
              <a:spcAft>
                <a:spcPct val="0"/>
              </a:spcAft>
              <a:buClrTx/>
              <a:buSzTx/>
              <a:buFont typeface="Arial" charset="0"/>
              <a:buChar char="•"/>
              <a:tabLst/>
              <a:defRPr/>
            </a:pPr>
            <a:r>
              <a:rPr kumimoji="0" lang="nb-NO" b="0" i="0" u="none" strike="noStrike" kern="1200" cap="none" spc="0" normalizeH="0" baseline="0" noProof="0">
                <a:ln>
                  <a:noFill/>
                </a:ln>
                <a:solidFill>
                  <a:prstClr val="black"/>
                </a:solidFill>
                <a:effectLst/>
                <a:uLnTx/>
                <a:uFillTx/>
                <a:latin typeface="Calibri"/>
                <a:ea typeface="+mn-ea"/>
                <a:cs typeface="+mn-cs"/>
              </a:rPr>
              <a:t>Planer for temaer eller virksomhetsområder i samfunnsdelen av kommuneplanen. </a:t>
            </a:r>
          </a:p>
          <a:p>
            <a:pPr lvl="1" indent="-257175">
              <a:buFont typeface="Arial" charset="0"/>
              <a:buChar char="•"/>
              <a:defRPr/>
            </a:pPr>
            <a:r>
              <a:rPr lang="nb-NO">
                <a:solidFill>
                  <a:prstClr val="black"/>
                </a:solidFill>
                <a:latin typeface="Calibri"/>
              </a:rPr>
              <a:t>En handlingsdel – konkretisere hvordan planen skal følges opp i de 4 påfølgende år eller mer. </a:t>
            </a:r>
          </a:p>
          <a:p>
            <a:pPr lvl="1" indent="-257175">
              <a:buFont typeface="Arial" charset="0"/>
              <a:buChar char="•"/>
              <a:defRPr/>
            </a:pPr>
            <a:r>
              <a:rPr kumimoji="0" lang="nb-NO" b="0" i="0" u="none" strike="noStrike" kern="1200" cap="none" spc="0" normalizeH="0" baseline="0" noProof="0">
                <a:ln>
                  <a:noFill/>
                </a:ln>
                <a:solidFill>
                  <a:prstClr val="black"/>
                </a:solidFill>
                <a:effectLst/>
                <a:uLnTx/>
                <a:uFillTx/>
                <a:latin typeface="Calibri"/>
                <a:ea typeface="+mn-ea"/>
                <a:cs typeface="+mn-cs"/>
              </a:rPr>
              <a:t>Oppfølging krever økonomiske ressurser og ideelt sett skal handlingsdelen og det kommunale budsjettet kobles.</a:t>
            </a:r>
          </a:p>
          <a:p>
            <a:pPr lvl="1" indent="-257175">
              <a:buFont typeface="Arial" charset="0"/>
              <a:buChar char="•"/>
              <a:defRPr/>
            </a:pPr>
            <a:endParaRPr lang="nb-NO">
              <a:solidFill>
                <a:prstClr val="black"/>
              </a:solidFill>
              <a:latin typeface="Calibri"/>
            </a:endParaRPr>
          </a:p>
          <a:p>
            <a:pPr marL="300038" lvl="1" indent="0">
              <a:buNone/>
              <a:defRPr/>
            </a:pPr>
            <a:r>
              <a:rPr lang="nb-NO">
                <a:solidFill>
                  <a:prstClr val="black"/>
                </a:solidFill>
                <a:latin typeface="Calibri"/>
              </a:rPr>
              <a:t>Eksempler på handlingsplaner kan være:</a:t>
            </a:r>
          </a:p>
          <a:p>
            <a:pPr marL="585788" lvl="1" indent="-285750">
              <a:defRPr/>
            </a:pPr>
            <a:r>
              <a:rPr lang="nb-NO">
                <a:solidFill>
                  <a:prstClr val="black"/>
                </a:solidFill>
                <a:latin typeface="Calibri"/>
              </a:rPr>
              <a:t>Handlingsplan for funksjonshemmede</a:t>
            </a:r>
          </a:p>
          <a:p>
            <a:pPr marL="585788" lvl="1" indent="-285750">
              <a:defRPr/>
            </a:pPr>
            <a:r>
              <a:rPr lang="nb-NO">
                <a:solidFill>
                  <a:prstClr val="black"/>
                </a:solidFill>
                <a:latin typeface="Calibri"/>
              </a:rPr>
              <a:t>Rehabiliteringsplan</a:t>
            </a:r>
          </a:p>
          <a:p>
            <a:pPr marL="585788" lvl="1" indent="-285750">
              <a:defRPr/>
            </a:pPr>
            <a:r>
              <a:rPr lang="nb-NO">
                <a:solidFill>
                  <a:prstClr val="black"/>
                </a:solidFill>
                <a:latin typeface="Calibri"/>
              </a:rPr>
              <a:t>Handlingsplan for universell utforming</a:t>
            </a:r>
          </a:p>
          <a:p>
            <a:pPr marL="585788" lvl="1" indent="-285750">
              <a:defRPr/>
            </a:pPr>
            <a:r>
              <a:rPr lang="nb-NO">
                <a:solidFill>
                  <a:prstClr val="black"/>
                </a:solidFill>
                <a:latin typeface="Calibri"/>
              </a:rPr>
              <a:t>Oppvekstplan.</a:t>
            </a:r>
          </a:p>
          <a:p>
            <a:pPr marL="0" indent="0">
              <a:buNone/>
            </a:pPr>
            <a:endParaRPr lang="nb-NO" sz="3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Tree>
    <p:extLst>
      <p:ext uri="{BB962C8B-B14F-4D97-AF65-F5344CB8AC3E}">
        <p14:creationId xmlns:p14="http://schemas.microsoft.com/office/powerpoint/2010/main" val="1697652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655701" y="-79424"/>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Eksempel på kommunedelplanens samfunnsdel i Stavanger (2020-2034)</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368710" y="1354012"/>
            <a:ext cx="11205029" cy="5475537"/>
          </a:xfrm>
        </p:spPr>
        <p:txBody>
          <a:bodyPr vert="horz" lIns="91440" tIns="45720" rIns="91440" bIns="45720" rtlCol="0" anchor="t">
            <a:normAutofit fontScale="85000" lnSpcReduction="20000"/>
          </a:bodyPr>
          <a:lstStyle/>
          <a:p>
            <a:pPr marL="0" marR="0" lvl="0" indent="0" algn="l" defTabSz="342900" rtl="0" eaLnBrk="1" fontAlgn="base" latinLnBrk="0" hangingPunct="1">
              <a:lnSpc>
                <a:spcPct val="100000"/>
              </a:lnSpc>
              <a:spcBef>
                <a:spcPct val="20000"/>
              </a:spcBef>
              <a:spcAft>
                <a:spcPct val="0"/>
              </a:spcAft>
              <a:buClrTx/>
              <a:buSzTx/>
              <a:buNone/>
              <a:tabLst/>
              <a:defRPr/>
            </a:pPr>
            <a:r>
              <a:rPr lang="nb-NO" b="1">
                <a:latin typeface="Calibri"/>
              </a:rPr>
              <a:t>De 3 viktigste satsningsområdene i Stavanger (2020-2034)</a:t>
            </a:r>
            <a:endParaRPr lang="nb-NO" b="1">
              <a:latin typeface="Calibri"/>
              <a:cs typeface="Calibri"/>
            </a:endParaRPr>
          </a:p>
          <a:p>
            <a:pPr marL="0" marR="0" lvl="0" indent="0" algn="l" defTabSz="342900" rtl="0" eaLnBrk="1" fontAlgn="base" latinLnBrk="0" hangingPunct="1">
              <a:lnSpc>
                <a:spcPct val="100000"/>
              </a:lnSpc>
              <a:spcBef>
                <a:spcPct val="20000"/>
              </a:spcBef>
              <a:spcAft>
                <a:spcPct val="0"/>
              </a:spcAft>
              <a:buClrTx/>
              <a:buSzTx/>
              <a:buNone/>
              <a:tabLst/>
              <a:defRPr/>
            </a:pPr>
            <a:r>
              <a:rPr lang="nb-NO" b="1">
                <a:latin typeface="Calibri"/>
              </a:rPr>
              <a:t>Basert på bærekraftmålene – et aktuelt rammeverk for alle. </a:t>
            </a:r>
            <a:endParaRPr lang="nb-NO" b="1">
              <a:latin typeface="Calibri"/>
              <a:cs typeface="Calibri"/>
            </a:endParaRPr>
          </a:p>
          <a:p>
            <a:pPr marL="457200" indent="-457200">
              <a:buFont typeface="+mj-lt"/>
              <a:buAutoNum type="arabicPeriod"/>
              <a:defRPr/>
            </a:pPr>
            <a:r>
              <a:rPr lang="nb-NO">
                <a:latin typeface="Calibri"/>
              </a:rPr>
              <a:t>Regionmotoren</a:t>
            </a:r>
            <a:endParaRPr lang="nb-NO">
              <a:latin typeface="Calibri"/>
              <a:cs typeface="Calibri"/>
            </a:endParaRPr>
          </a:p>
          <a:p>
            <a:pPr marL="457200" indent="-457200">
              <a:buFont typeface="+mj-lt"/>
              <a:buAutoNum type="arabicPeriod"/>
              <a:defRPr/>
            </a:pPr>
            <a:r>
              <a:rPr lang="nb-NO">
                <a:latin typeface="Calibri"/>
              </a:rPr>
              <a:t>Grønn spydspiss</a:t>
            </a:r>
            <a:endParaRPr lang="nb-NO">
              <a:latin typeface="Calibri"/>
              <a:cs typeface="Calibri"/>
            </a:endParaRPr>
          </a:p>
          <a:p>
            <a:pPr marL="457200" indent="-457200">
              <a:buFont typeface="+mj-lt"/>
              <a:buAutoNum type="arabicPeriod"/>
              <a:defRPr/>
            </a:pPr>
            <a:r>
              <a:rPr lang="nb-NO">
                <a:latin typeface="Calibri"/>
              </a:rPr>
              <a:t>Gode hverdagsliv – inkluderer bærekrafts-målene</a:t>
            </a:r>
          </a:p>
          <a:p>
            <a:pPr lvl="1">
              <a:defRPr/>
            </a:pPr>
            <a:r>
              <a:rPr lang="nb-NO">
                <a:latin typeface="Calibri"/>
              </a:rPr>
              <a:t>1) Utrydde fattigdom</a:t>
            </a:r>
            <a:endParaRPr lang="nb-NO">
              <a:latin typeface="Calibri"/>
              <a:cs typeface="Calibri"/>
            </a:endParaRPr>
          </a:p>
          <a:p>
            <a:pPr lvl="1">
              <a:defRPr/>
            </a:pPr>
            <a:r>
              <a:rPr lang="nb-NO">
                <a:latin typeface="Calibri"/>
              </a:rPr>
              <a:t>2) Utrydde sult</a:t>
            </a:r>
            <a:endParaRPr lang="nb-NO">
              <a:latin typeface="Calibri"/>
              <a:cs typeface="Calibri"/>
            </a:endParaRPr>
          </a:p>
          <a:p>
            <a:pPr lvl="1">
              <a:defRPr/>
            </a:pPr>
            <a:r>
              <a:rPr lang="nb-NO">
                <a:latin typeface="Calibri"/>
              </a:rPr>
              <a:t>3) God helse</a:t>
            </a:r>
            <a:endParaRPr lang="nb-NO">
              <a:latin typeface="Calibri"/>
              <a:cs typeface="Calibri"/>
            </a:endParaRPr>
          </a:p>
          <a:p>
            <a:pPr lvl="1">
              <a:defRPr/>
            </a:pPr>
            <a:r>
              <a:rPr lang="nb-NO" b="1">
                <a:latin typeface="Calibri"/>
              </a:rPr>
              <a:t>4) God utdanning (inkluderende, rettferdig og god utdanning og fremme muligheter for livslang læring for alle – lik tilgang til alle nivå innen utdanning og yrkesfaglig opplæring-inkluderende og effektive læringsmiljø for alle)</a:t>
            </a:r>
            <a:endParaRPr lang="nb-NO" b="1">
              <a:latin typeface="Calibri"/>
              <a:cs typeface="Calibri"/>
            </a:endParaRPr>
          </a:p>
          <a:p>
            <a:pPr lvl="1">
              <a:defRPr/>
            </a:pPr>
            <a:r>
              <a:rPr lang="nb-NO">
                <a:latin typeface="Calibri"/>
              </a:rPr>
              <a:t>5) Likestilling mellom kjønnene</a:t>
            </a:r>
            <a:endParaRPr lang="nb-NO">
              <a:latin typeface="Calibri"/>
              <a:cs typeface="Calibri"/>
            </a:endParaRPr>
          </a:p>
          <a:p>
            <a:pPr lvl="1">
              <a:defRPr/>
            </a:pPr>
            <a:r>
              <a:rPr lang="nb-NO">
                <a:latin typeface="Calibri"/>
              </a:rPr>
              <a:t>6) Rent vann og gode sanitærforhold</a:t>
            </a:r>
            <a:endParaRPr lang="nb-NO">
              <a:latin typeface="Calibri"/>
              <a:cs typeface="Calibri"/>
            </a:endParaRPr>
          </a:p>
          <a:p>
            <a:pPr lvl="1">
              <a:defRPr/>
            </a:pPr>
            <a:r>
              <a:rPr lang="nb-NO">
                <a:latin typeface="Calibri"/>
              </a:rPr>
              <a:t>10) Mindre ulikhet</a:t>
            </a:r>
            <a:endParaRPr lang="nb-NO">
              <a:latin typeface="Calibri"/>
              <a:cs typeface="Calibri"/>
            </a:endParaRPr>
          </a:p>
          <a:p>
            <a:pPr lvl="1">
              <a:defRPr/>
            </a:pPr>
            <a:r>
              <a:rPr lang="nb-NO" b="1">
                <a:latin typeface="Calibri"/>
              </a:rPr>
              <a:t>11) Bærekraftige byer og samfunn (Blant annet universell utforming, trygge boliger og tilfredsstillende tjenester til overkommelig pris)</a:t>
            </a:r>
            <a:endParaRPr lang="nb-NO" b="1">
              <a:latin typeface="Calibri"/>
              <a:cs typeface="Calibri"/>
            </a:endParaRPr>
          </a:p>
          <a:p>
            <a:pPr lvl="1">
              <a:defRPr/>
            </a:pPr>
            <a:r>
              <a:rPr lang="nb-NO">
                <a:latin typeface="Calibri"/>
              </a:rPr>
              <a:t>16) Fred og rettferdighet</a:t>
            </a:r>
            <a:endParaRPr lang="nb-NO" sz="3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Tree>
    <p:extLst>
      <p:ext uri="{BB962C8B-B14F-4D97-AF65-F5344CB8AC3E}">
        <p14:creationId xmlns:p14="http://schemas.microsoft.com/office/powerpoint/2010/main" val="3570478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655701" y="-79424"/>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Eksempel på kommunedelplanens samfunnsdel i Stavanger (2020-2034)</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368710" y="1354012"/>
            <a:ext cx="11205029" cy="5475537"/>
          </a:xfrm>
        </p:spPr>
        <p:txBody>
          <a:bodyPr vert="horz" lIns="91440" tIns="45720" rIns="91440" bIns="45720" rtlCol="0" anchor="t">
            <a:normAutofit fontScale="92500" lnSpcReduction="10000"/>
          </a:bodyPr>
          <a:lstStyle/>
          <a:p>
            <a:pPr marL="0" marR="0" lvl="0" indent="0" algn="l" defTabSz="342900" rtl="0" eaLnBrk="1" fontAlgn="base" latinLnBrk="0" hangingPunct="1">
              <a:lnSpc>
                <a:spcPct val="100000"/>
              </a:lnSpc>
              <a:spcBef>
                <a:spcPct val="20000"/>
              </a:spcBef>
              <a:spcAft>
                <a:spcPct val="0"/>
              </a:spcAft>
              <a:buClrTx/>
              <a:buSzTx/>
              <a:buNone/>
              <a:tabLst/>
              <a:defRPr/>
            </a:pPr>
            <a:r>
              <a:rPr lang="nb-NO" b="1" u="sng">
                <a:solidFill>
                  <a:prstClr val="black"/>
                </a:solidFill>
                <a:latin typeface="Calibri"/>
              </a:rPr>
              <a:t>PRESISERING/KONKRETISERING AV DELMÅLET GODE HVERDAGSLIV</a:t>
            </a:r>
          </a:p>
          <a:p>
            <a:pPr marL="0" marR="0" lvl="0" indent="0" algn="l" defTabSz="342900" rtl="0" eaLnBrk="1" fontAlgn="base" latinLnBrk="0" hangingPunct="1">
              <a:lnSpc>
                <a:spcPct val="100000"/>
              </a:lnSpc>
              <a:spcBef>
                <a:spcPct val="20000"/>
              </a:spcBef>
              <a:spcAft>
                <a:spcPct val="0"/>
              </a:spcAft>
              <a:buClrTx/>
              <a:buSzTx/>
              <a:buNone/>
              <a:tabLst/>
              <a:defRPr/>
            </a:pPr>
            <a:endParaRPr lang="nb-NO" b="1" u="sng">
              <a:solidFill>
                <a:prstClr val="black"/>
              </a:solidFill>
              <a:latin typeface="Calibri"/>
            </a:endParaRPr>
          </a:p>
          <a:p>
            <a:pPr marL="457200" indent="-457200">
              <a:buFont typeface="+mj-lt"/>
              <a:buAutoNum type="alphaUcPeriod"/>
              <a:defRPr/>
            </a:pPr>
            <a:r>
              <a:rPr lang="nb-NO">
                <a:solidFill>
                  <a:prstClr val="black"/>
                </a:solidFill>
                <a:latin typeface="Calibri"/>
              </a:rPr>
              <a:t>STAVANGER VIL HA DRIFTIGE LOKALMILJØ</a:t>
            </a:r>
            <a:endParaRPr lang="nb-NO">
              <a:solidFill>
                <a:prstClr val="black"/>
              </a:solidFill>
              <a:latin typeface="Calibri"/>
              <a:cs typeface="Calibri"/>
            </a:endParaRPr>
          </a:p>
          <a:p>
            <a:pPr marL="457200" indent="-457200">
              <a:buFont typeface="+mj-lt"/>
              <a:buAutoNum type="alphaUcPeriod"/>
              <a:defRPr/>
            </a:pPr>
            <a:endParaRPr lang="nb-NO">
              <a:solidFill>
                <a:prstClr val="black"/>
              </a:solidFill>
              <a:latin typeface="Calibri"/>
            </a:endParaRPr>
          </a:p>
          <a:p>
            <a:pPr marL="457200" indent="-457200">
              <a:buFont typeface="+mj-lt"/>
              <a:buAutoNum type="alphaUcPeriod"/>
              <a:defRPr/>
            </a:pPr>
            <a:r>
              <a:rPr lang="nb-NO" b="1">
                <a:solidFill>
                  <a:prstClr val="black"/>
                </a:solidFill>
                <a:latin typeface="Calibri"/>
              </a:rPr>
              <a:t>STAVANGER VIL OG BARN OG UNGE ET GODT UTGANGSPUNKT FOR Å MESTRE HVERDAGEN OG VOKSENLIVET (Bl.a.)</a:t>
            </a:r>
            <a:endParaRPr lang="nb-NO" b="1">
              <a:solidFill>
                <a:prstClr val="black"/>
              </a:solidFill>
              <a:latin typeface="Calibri"/>
              <a:cs typeface="Calibri"/>
            </a:endParaRPr>
          </a:p>
          <a:p>
            <a:pPr marL="1057275" lvl="2" indent="-457200">
              <a:defRPr/>
            </a:pPr>
            <a:r>
              <a:rPr lang="nb-NO">
                <a:solidFill>
                  <a:prstClr val="black"/>
                </a:solidFill>
                <a:latin typeface="Calibri"/>
              </a:rPr>
              <a:t>Sikre barn og unge kompetanser for fremtiden</a:t>
            </a:r>
            <a:endParaRPr lang="nb-NO">
              <a:solidFill>
                <a:prstClr val="black"/>
              </a:solidFill>
              <a:latin typeface="Calibri"/>
              <a:cs typeface="Calibri"/>
            </a:endParaRPr>
          </a:p>
          <a:p>
            <a:pPr marL="1057275" lvl="2" indent="-457200">
              <a:defRPr/>
            </a:pPr>
            <a:r>
              <a:rPr lang="nb-NO">
                <a:solidFill>
                  <a:prstClr val="black"/>
                </a:solidFill>
                <a:latin typeface="Calibri"/>
              </a:rPr>
              <a:t>Ta i bruk barn og unges egne ressurser</a:t>
            </a:r>
            <a:endParaRPr lang="nb-NO">
              <a:solidFill>
                <a:prstClr val="black"/>
              </a:solidFill>
              <a:latin typeface="Calibri"/>
              <a:cs typeface="Calibri"/>
            </a:endParaRPr>
          </a:p>
          <a:p>
            <a:pPr marL="1057275" lvl="2" indent="-457200">
              <a:defRPr/>
            </a:pPr>
            <a:r>
              <a:rPr lang="nb-NO">
                <a:solidFill>
                  <a:prstClr val="black"/>
                </a:solidFill>
                <a:latin typeface="Calibri"/>
              </a:rPr>
              <a:t>Gi barn og unge opplevelsen av fellesskap og tilhørighet</a:t>
            </a:r>
            <a:endParaRPr lang="nb-NO">
              <a:solidFill>
                <a:prstClr val="black"/>
              </a:solidFill>
              <a:latin typeface="Calibri"/>
              <a:cs typeface="Calibri"/>
            </a:endParaRPr>
          </a:p>
          <a:p>
            <a:pPr marL="1057275" lvl="2" indent="-457200">
              <a:defRPr/>
            </a:pPr>
            <a:r>
              <a:rPr lang="nb-NO">
                <a:solidFill>
                  <a:prstClr val="black"/>
                </a:solidFill>
                <a:latin typeface="Calibri"/>
              </a:rPr>
              <a:t>Arbeide systematisk for å gi alle like muligheter</a:t>
            </a:r>
            <a:endParaRPr lang="nb-NO">
              <a:solidFill>
                <a:prstClr val="black"/>
              </a:solidFill>
              <a:latin typeface="Calibri"/>
              <a:cs typeface="Calibri"/>
            </a:endParaRPr>
          </a:p>
          <a:p>
            <a:pPr marL="1057275" lvl="2" indent="-457200">
              <a:defRPr/>
            </a:pPr>
            <a:r>
              <a:rPr lang="nb-NO">
                <a:solidFill>
                  <a:prstClr val="black"/>
                </a:solidFill>
                <a:latin typeface="Calibri"/>
              </a:rPr>
              <a:t>Sikre tidlig og tverrfaglig innsats</a:t>
            </a:r>
            <a:endParaRPr lang="nb-NO">
              <a:solidFill>
                <a:prstClr val="black"/>
              </a:solidFill>
              <a:latin typeface="Calibri"/>
              <a:cs typeface="Calibri"/>
            </a:endParaRPr>
          </a:p>
          <a:p>
            <a:pPr marL="457200" indent="-457200">
              <a:buFont typeface="+mj-lt"/>
              <a:buAutoNum type="alphaUcPeriod"/>
              <a:defRPr/>
            </a:pPr>
            <a:endParaRPr lang="nb-NO">
              <a:solidFill>
                <a:prstClr val="black"/>
              </a:solidFill>
              <a:latin typeface="Calibri"/>
            </a:endParaRPr>
          </a:p>
          <a:p>
            <a:pPr marL="457200" indent="-457200">
              <a:buFont typeface="+mj-lt"/>
              <a:buAutoNum type="alphaUcPeriod"/>
              <a:defRPr/>
            </a:pPr>
            <a:r>
              <a:rPr lang="nb-NO">
                <a:solidFill>
                  <a:prstClr val="black"/>
                </a:solidFill>
                <a:latin typeface="Calibri"/>
              </a:rPr>
              <a:t>STAVANGER VIL HA AKTIVE INNBYGGERE SOM KLARER SEG BEST MULIG GJENNOM HELE LIVET</a:t>
            </a:r>
            <a:endParaRPr lang="nb-NO">
              <a:solidFill>
                <a:prstClr val="black"/>
              </a:solidFill>
              <a:latin typeface="Calibri"/>
              <a:cs typeface="Calibri"/>
            </a:endParaRPr>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Tree>
    <p:extLst>
      <p:ext uri="{BB962C8B-B14F-4D97-AF65-F5344CB8AC3E}">
        <p14:creationId xmlns:p14="http://schemas.microsoft.com/office/powerpoint/2010/main" val="984854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3">
            <a:extLst>
              <a:ext uri="{FF2B5EF4-FFF2-40B4-BE49-F238E27FC236}">
                <a16:creationId xmlns:a16="http://schemas.microsoft.com/office/drawing/2014/main" id="{6D89EC8B-08A6-669F-A1F1-6D6A15415549}"/>
              </a:ext>
            </a:extLst>
          </p:cNvPr>
          <p:cNvSpPr>
            <a:spLocks noGrp="1"/>
          </p:cNvSpPr>
          <p:nvPr>
            <p:ph sz="half" idx="1"/>
          </p:nvPr>
        </p:nvSpPr>
        <p:spPr>
          <a:xfrm>
            <a:off x="356870" y="160973"/>
            <a:ext cx="11491360" cy="6294307"/>
          </a:xfrm>
        </p:spPr>
        <p:txBody>
          <a:bodyPr vert="horz" lIns="91440" tIns="45720" rIns="91440" bIns="45720" rtlCol="0" anchor="t">
            <a:normAutofit/>
          </a:bodyPr>
          <a:lstStyle/>
          <a:p>
            <a:pPr marL="0" indent="0" algn="ctr">
              <a:buNone/>
            </a:pPr>
            <a:r>
              <a:rPr lang="nb-NO" sz="4000" b="1">
                <a:cs typeface="Calibri" panose="020F0502020204030204"/>
              </a:rPr>
              <a:t>TEMAPLANER</a:t>
            </a:r>
            <a:endParaRPr lang="nb-NO">
              <a:cs typeface="Calibri" panose="020F0502020204030204"/>
            </a:endParaRPr>
          </a:p>
          <a:p>
            <a:pPr marL="0" indent="0">
              <a:buNone/>
            </a:pPr>
            <a:endParaRPr lang="nb-NO" b="1" u="sng">
              <a:cs typeface="Calibri" panose="020F0502020204030204"/>
            </a:endParaRPr>
          </a:p>
          <a:p>
            <a:pPr algn="ctr">
              <a:buNone/>
            </a:pPr>
            <a:r>
              <a:rPr lang="nb-NO" sz="2400" b="1">
                <a:cs typeface="Calibri" panose="020F0502020204030204"/>
              </a:rPr>
              <a:t>TEMAPLANENE ER PLANENE SOM KONRETISERER NÆRMERE SAMFUNNSDELEN AV KOMMUNEPLANEN</a:t>
            </a:r>
            <a:endParaRPr lang="nb-NO"/>
          </a:p>
          <a:p>
            <a:pPr algn="ctr">
              <a:buNone/>
            </a:pPr>
            <a:endParaRPr lang="nb-NO" sz="2400" b="1">
              <a:latin typeface="Calibri"/>
              <a:cs typeface="Calibri"/>
            </a:endParaRPr>
          </a:p>
          <a:p>
            <a:pPr algn="ctr">
              <a:buNone/>
            </a:pPr>
            <a:r>
              <a:rPr lang="nb-NO" b="1">
                <a:latin typeface="Calibri"/>
                <a:cs typeface="Calibri"/>
              </a:rPr>
              <a:t>I Stavanger kommune er spesialt to temaplaner aktuelle knyttet til en inkluderende skole</a:t>
            </a:r>
          </a:p>
          <a:p>
            <a:pPr algn="ctr">
              <a:buNone/>
            </a:pPr>
            <a:endParaRPr lang="nb-NO" sz="2400" b="1">
              <a:latin typeface="Calibri"/>
              <a:cs typeface="Calibri"/>
            </a:endParaRPr>
          </a:p>
          <a:p>
            <a:pPr algn="ctr">
              <a:buNone/>
            </a:pPr>
            <a:r>
              <a:rPr lang="nb-NO">
                <a:latin typeface="Arial"/>
                <a:cs typeface="Arial"/>
              </a:rPr>
              <a:t>•</a:t>
            </a:r>
            <a:r>
              <a:rPr lang="nb-NO" b="1">
                <a:cs typeface="Calibri" panose="020F0502020204030204"/>
              </a:rPr>
              <a:t>Handlingsplan for kompetanseutvikling i Stavangerskolen 2024</a:t>
            </a:r>
            <a:endParaRPr lang="nb-NO"/>
          </a:p>
          <a:p>
            <a:pPr algn="ctr">
              <a:buNone/>
            </a:pPr>
            <a:endParaRPr lang="nb-NO" b="1">
              <a:latin typeface="Calibri"/>
              <a:cs typeface="Calibri"/>
            </a:endParaRPr>
          </a:p>
          <a:p>
            <a:pPr algn="ctr">
              <a:buNone/>
            </a:pPr>
            <a:r>
              <a:rPr lang="nb-NO">
                <a:latin typeface="Arial"/>
                <a:cs typeface="Arial"/>
              </a:rPr>
              <a:t>•</a:t>
            </a:r>
            <a:r>
              <a:rPr lang="nb-NO" b="1">
                <a:cs typeface="Calibri" panose="020F0502020204030204"/>
              </a:rPr>
              <a:t>Temaplan for universell utforming i Stavanger kommune</a:t>
            </a:r>
            <a:endParaRPr lang="nb-NO"/>
          </a:p>
          <a:p>
            <a:pPr marL="0" indent="0">
              <a:buNone/>
            </a:pPr>
            <a:endParaRPr lang="nb-NO" b="1" u="sng">
              <a:cs typeface="Calibri" panose="020F0502020204030204"/>
            </a:endParaRPr>
          </a:p>
        </p:txBody>
      </p:sp>
    </p:spTree>
    <p:extLst>
      <p:ext uri="{BB962C8B-B14F-4D97-AF65-F5344CB8AC3E}">
        <p14:creationId xmlns:p14="http://schemas.microsoft.com/office/powerpoint/2010/main" val="3916450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3">
            <a:extLst>
              <a:ext uri="{FF2B5EF4-FFF2-40B4-BE49-F238E27FC236}">
                <a16:creationId xmlns:a16="http://schemas.microsoft.com/office/drawing/2014/main" id="{6D89EC8B-08A6-669F-A1F1-6D6A15415549}"/>
              </a:ext>
            </a:extLst>
          </p:cNvPr>
          <p:cNvSpPr>
            <a:spLocks noGrp="1"/>
          </p:cNvSpPr>
          <p:nvPr>
            <p:ph sz="half" idx="1"/>
          </p:nvPr>
        </p:nvSpPr>
        <p:spPr>
          <a:xfrm>
            <a:off x="356870" y="160973"/>
            <a:ext cx="11491360" cy="6294307"/>
          </a:xfrm>
        </p:spPr>
        <p:txBody>
          <a:bodyPr vert="horz" lIns="91440" tIns="45720" rIns="91440" bIns="45720" rtlCol="0" anchor="t">
            <a:normAutofit/>
          </a:bodyPr>
          <a:lstStyle/>
          <a:p>
            <a:pPr marL="0" indent="0">
              <a:buNone/>
            </a:pPr>
            <a:r>
              <a:rPr lang="nb-NO" sz="3200" b="1">
                <a:cs typeface="Calibri" panose="020F0502020204030204"/>
              </a:rPr>
              <a:t>EKS: </a:t>
            </a:r>
            <a:endParaRPr lang="nb-NO"/>
          </a:p>
          <a:p>
            <a:pPr marL="0" indent="0">
              <a:buNone/>
            </a:pPr>
            <a:r>
              <a:rPr lang="nb-NO" sz="3200" b="1">
                <a:cs typeface="Calibri" panose="020F0502020204030204"/>
              </a:rPr>
              <a:t>Handlingsplan for kompetanseutvikling i stavangerskolen 2023</a:t>
            </a:r>
            <a:endParaRPr lang="nb-NO"/>
          </a:p>
          <a:p>
            <a:pPr marL="0" indent="0">
              <a:buNone/>
            </a:pPr>
            <a:endParaRPr lang="nb-NO" b="1" u="sng">
              <a:cs typeface="Calibri" panose="020F0502020204030204"/>
            </a:endParaRPr>
          </a:p>
          <a:p>
            <a:pPr marL="0" indent="0">
              <a:buNone/>
            </a:pPr>
            <a:r>
              <a:rPr lang="nb-NO" sz="3200" b="1" u="sng">
                <a:cs typeface="Calibri" panose="020F0502020204030204"/>
              </a:rPr>
              <a:t>Formål:</a:t>
            </a:r>
            <a:r>
              <a:rPr lang="nb-NO" sz="3200">
                <a:cs typeface="Calibri"/>
              </a:rPr>
              <a:t> (bl.a.)</a:t>
            </a:r>
          </a:p>
          <a:p>
            <a:pPr marL="0" indent="0">
              <a:buNone/>
            </a:pPr>
            <a:r>
              <a:rPr lang="nb-NO">
                <a:cs typeface="Calibri" panose="020F0502020204030204"/>
              </a:rPr>
              <a:t>Den enkelte elev har rett til </a:t>
            </a:r>
          </a:p>
          <a:p>
            <a:pPr marL="0" indent="0">
              <a:buNone/>
            </a:pPr>
            <a:r>
              <a:rPr lang="nb-NO">
                <a:cs typeface="Calibri" panose="020F0502020204030204"/>
              </a:rPr>
              <a:t>et skoletilbud som er likeverdig, inkluderende og tilpasset. ....</a:t>
            </a:r>
          </a:p>
          <a:p>
            <a:pPr marL="0" indent="0">
              <a:buNone/>
            </a:pPr>
            <a:r>
              <a:rPr lang="nb-NO">
                <a:cs typeface="Calibri" panose="020F0502020204030204"/>
              </a:rPr>
              <a:t>Dyktige skoleledere og laget rundt barnet har stor betydning for elevenes trivsel og læring, og må ha høy faglig kompetanse. </a:t>
            </a:r>
          </a:p>
          <a:p>
            <a:pPr marL="0" indent="0">
              <a:buNone/>
            </a:pPr>
            <a:r>
              <a:rPr lang="nb-NO">
                <a:cs typeface="Calibri" panose="020F0502020204030204"/>
              </a:rPr>
              <a:t>Alle ansatte skal delta i den skolebaserte kompetanseutviklingen. </a:t>
            </a:r>
          </a:p>
          <a:p>
            <a:pPr marL="0" indent="0">
              <a:buNone/>
            </a:pPr>
            <a:endParaRPr lang="nb-NO">
              <a:cs typeface="Calibri" panose="020F0502020204030204"/>
            </a:endParaRPr>
          </a:p>
          <a:p>
            <a:pPr marL="0" indent="0">
              <a:buNone/>
            </a:pPr>
            <a:endParaRPr lang="nb-NO" b="1" u="sng">
              <a:cs typeface="Calibri" panose="020F0502020204030204"/>
            </a:endParaRPr>
          </a:p>
        </p:txBody>
      </p:sp>
    </p:spTree>
    <p:extLst>
      <p:ext uri="{BB962C8B-B14F-4D97-AF65-F5344CB8AC3E}">
        <p14:creationId xmlns:p14="http://schemas.microsoft.com/office/powerpoint/2010/main" val="1864295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3">
            <a:extLst>
              <a:ext uri="{FF2B5EF4-FFF2-40B4-BE49-F238E27FC236}">
                <a16:creationId xmlns:a16="http://schemas.microsoft.com/office/drawing/2014/main" id="{6D89EC8B-08A6-669F-A1F1-6D6A15415549}"/>
              </a:ext>
            </a:extLst>
          </p:cNvPr>
          <p:cNvSpPr>
            <a:spLocks noGrp="1"/>
          </p:cNvSpPr>
          <p:nvPr>
            <p:ph sz="half" idx="1"/>
          </p:nvPr>
        </p:nvSpPr>
        <p:spPr>
          <a:xfrm>
            <a:off x="356870" y="160973"/>
            <a:ext cx="11491360" cy="6294307"/>
          </a:xfrm>
        </p:spPr>
        <p:txBody>
          <a:bodyPr vert="horz" lIns="91440" tIns="45720" rIns="91440" bIns="45720" rtlCol="0" anchor="t">
            <a:normAutofit lnSpcReduction="10000"/>
          </a:bodyPr>
          <a:lstStyle/>
          <a:p>
            <a:pPr marL="0" indent="0">
              <a:buNone/>
            </a:pPr>
            <a:r>
              <a:rPr lang="nb-NO" sz="3200" b="1">
                <a:cs typeface="Calibri" panose="020F0502020204030204"/>
              </a:rPr>
              <a:t>EKS: </a:t>
            </a:r>
            <a:endParaRPr lang="nb-NO"/>
          </a:p>
          <a:p>
            <a:pPr marL="0" indent="0">
              <a:buNone/>
            </a:pPr>
            <a:r>
              <a:rPr lang="nb-NO" sz="3200" b="1">
                <a:cs typeface="Calibri" panose="020F0502020204030204"/>
              </a:rPr>
              <a:t>Handlingsplan for kompetanseutvikling i stavangerskolen 2023</a:t>
            </a:r>
            <a:endParaRPr lang="nb-NO"/>
          </a:p>
          <a:p>
            <a:pPr marL="0" indent="0">
              <a:buNone/>
            </a:pPr>
            <a:endParaRPr lang="nb-NO" b="1" u="sng">
              <a:cs typeface="Calibri" panose="020F0502020204030204"/>
            </a:endParaRPr>
          </a:p>
          <a:p>
            <a:pPr marL="0" indent="0">
              <a:buNone/>
            </a:pPr>
            <a:r>
              <a:rPr lang="nb-NO" b="1" u="sng">
                <a:cs typeface="Calibri" panose="020F0502020204030204"/>
              </a:rPr>
              <a:t> Tiltak: </a:t>
            </a:r>
            <a:endParaRPr lang="nb-NO">
              <a:cs typeface="Calibri" panose="020F0502020204030204"/>
            </a:endParaRPr>
          </a:p>
          <a:p>
            <a:pPr marL="0" indent="0">
              <a:buNone/>
            </a:pPr>
            <a:r>
              <a:rPr lang="nb-NO" b="1" u="sng">
                <a:cs typeface="Calibri" panose="020F0502020204030204"/>
              </a:rPr>
              <a:t>(retter seg mot alle </a:t>
            </a:r>
            <a:r>
              <a:rPr lang="nb-NO" b="1" u="sng" err="1">
                <a:cs typeface="Calibri" panose="020F0502020204030204"/>
              </a:rPr>
              <a:t>ansattegrupper</a:t>
            </a:r>
            <a:r>
              <a:rPr lang="nb-NO" b="1" u="sng">
                <a:cs typeface="Calibri" panose="020F0502020204030204"/>
              </a:rPr>
              <a:t> i skole/SFO. Består av etter- og videreutdanning)</a:t>
            </a:r>
            <a:endParaRPr lang="nb-NO">
              <a:cs typeface="Calibri"/>
            </a:endParaRPr>
          </a:p>
          <a:p>
            <a:pPr marL="0" indent="0">
              <a:buNone/>
            </a:pPr>
            <a:r>
              <a:rPr lang="nb-NO">
                <a:cs typeface="Calibri"/>
              </a:rPr>
              <a:t>Listet flere tiltak –bl.a.</a:t>
            </a:r>
            <a:endParaRPr lang="nb-NO"/>
          </a:p>
          <a:p>
            <a:r>
              <a:rPr lang="nb-NO">
                <a:cs typeface="Calibri" panose="020F0502020204030204"/>
              </a:rPr>
              <a:t>Videreutvikling av skolens profesjonsfaglige fellesskap. Desentralisert kompetanseutvikling og kompetanseløftet for spesialpedagogikk og inkluderende praksis</a:t>
            </a:r>
          </a:p>
          <a:p>
            <a:r>
              <a:rPr lang="nb-NO">
                <a:cs typeface="Calibri" panose="020F0502020204030204"/>
              </a:rPr>
              <a:t>Kjønns- og seksualitetsmangfold</a:t>
            </a:r>
          </a:p>
          <a:p>
            <a:endParaRPr lang="nb-NO">
              <a:cs typeface="Calibri" panose="020F0502020204030204"/>
            </a:endParaRPr>
          </a:p>
          <a:p>
            <a:pPr marL="0" indent="0">
              <a:buNone/>
            </a:pPr>
            <a:r>
              <a:rPr lang="nb-NO" b="1">
                <a:cs typeface="Calibri" panose="020F0502020204030204"/>
              </a:rPr>
              <a:t>ER DET NOE SOM MANGLER HER?????</a:t>
            </a:r>
          </a:p>
          <a:p>
            <a:pPr marL="0" indent="0">
              <a:buNone/>
            </a:pPr>
            <a:endParaRPr lang="nb-NO">
              <a:cs typeface="Calibri" panose="020F0502020204030204"/>
            </a:endParaRPr>
          </a:p>
          <a:p>
            <a:pPr marL="0" indent="0">
              <a:buNone/>
            </a:pPr>
            <a:endParaRPr lang="nb-NO" b="1" u="sng">
              <a:cs typeface="Calibri" panose="020F0502020204030204"/>
            </a:endParaRPr>
          </a:p>
        </p:txBody>
      </p:sp>
    </p:spTree>
    <p:extLst>
      <p:ext uri="{BB962C8B-B14F-4D97-AF65-F5344CB8AC3E}">
        <p14:creationId xmlns:p14="http://schemas.microsoft.com/office/powerpoint/2010/main" val="1389124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AD592254-DC63-FA33-3971-6782CD10C62E}"/>
              </a:ext>
            </a:extLst>
          </p:cNvPr>
          <p:cNvSpPr>
            <a:spLocks noGrp="1"/>
          </p:cNvSpPr>
          <p:nvPr>
            <p:ph type="title"/>
          </p:nvPr>
        </p:nvSpPr>
        <p:spPr>
          <a:xfrm>
            <a:off x="1315080" y="446602"/>
            <a:ext cx="10517131" cy="1533104"/>
          </a:xfrm>
        </p:spPr>
        <p:txBody>
          <a:bodyPr vert="horz" lIns="91440" tIns="45720" rIns="91440" bIns="45720" rtlCol="0" anchor="b">
            <a:normAutofit/>
          </a:bodyPr>
          <a:lstStyle/>
          <a:p>
            <a:r>
              <a:rPr lang="nb-NO" sz="4400" kern="1200">
                <a:solidFill>
                  <a:schemeClr val="tx1"/>
                </a:solidFill>
                <a:latin typeface="Avenir Heavy" panose="02000503020000020003"/>
              </a:rPr>
              <a:t>Kommunale og fylkeskommunale planer</a:t>
            </a:r>
            <a:br>
              <a:rPr lang="nb-NO" sz="4000" kern="1200">
                <a:solidFill>
                  <a:schemeClr val="tx1"/>
                </a:solidFill>
                <a:latin typeface="Avenir Heavy" panose="02000503020000020003"/>
              </a:rPr>
            </a:br>
            <a:endParaRPr lang="nb-NO" sz="4000" kern="1200">
              <a:solidFill>
                <a:schemeClr val="tx1"/>
              </a:solidFill>
              <a:latin typeface="Avenir Heavy" panose="02000503020000020003"/>
            </a:endParaRPr>
          </a:p>
        </p:txBody>
      </p:sp>
      <p:sp>
        <p:nvSpPr>
          <p:cNvPr id="2" name="Plassholder for innhold 1">
            <a:extLst>
              <a:ext uri="{FF2B5EF4-FFF2-40B4-BE49-F238E27FC236}">
                <a16:creationId xmlns:a16="http://schemas.microsoft.com/office/drawing/2014/main" id="{E94B3FEC-42D0-4C1A-A9DB-1544D4BC8C76}"/>
              </a:ext>
            </a:extLst>
          </p:cNvPr>
          <p:cNvSpPr>
            <a:spLocks noGrp="1"/>
          </p:cNvSpPr>
          <p:nvPr>
            <p:ph type="body" sz="half" idx="2"/>
          </p:nvPr>
        </p:nvSpPr>
        <p:spPr>
          <a:xfrm>
            <a:off x="1315079" y="1894114"/>
            <a:ext cx="8839272" cy="3880526"/>
          </a:xfrm>
        </p:spPr>
        <p:txBody>
          <a:bodyPr vert="horz" lIns="91440" tIns="45720" rIns="91440" bIns="45720" rtlCol="0" anchor="t">
            <a:normAutofit/>
          </a:bodyPr>
          <a:lstStyle/>
          <a:p>
            <a:pPr marL="0" indent="0" algn="ctr">
              <a:buNone/>
            </a:pPr>
            <a:endParaRPr lang="nb-NO" sz="3600"/>
          </a:p>
          <a:p>
            <a:pPr marL="0" indent="0" algn="ctr">
              <a:buNone/>
            </a:pPr>
            <a:r>
              <a:rPr lang="nb-NO" sz="3600"/>
              <a:t>MÅL:</a:t>
            </a:r>
          </a:p>
          <a:p>
            <a:pPr marL="0" indent="0" algn="ctr">
              <a:buNone/>
            </a:pPr>
            <a:r>
              <a:rPr lang="nb-NO" sz="3600"/>
              <a:t>«Få sentrale tema som gjelder likestilling for personer med funksjonsnedsettelse inn i plandokumentene».</a:t>
            </a:r>
          </a:p>
          <a:p>
            <a:pPr marL="342900" indent="-342900">
              <a:buFont typeface="Arial" panose="020B0604020202020204" pitchFamily="34" charset="0"/>
              <a:buChar char="•"/>
            </a:pPr>
            <a:endParaRPr lang="en-US" sz="1700"/>
          </a:p>
        </p:txBody>
      </p:sp>
      <p:pic>
        <p:nvPicPr>
          <p:cNvPr id="6" name="Bilde 5">
            <a:extLst>
              <a:ext uri="{FF2B5EF4-FFF2-40B4-BE49-F238E27FC236}">
                <a16:creationId xmlns:a16="http://schemas.microsoft.com/office/drawing/2014/main" id="{3E7A9297-BB20-DA35-80EB-00EC6B96F5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59789" y="640080"/>
            <a:ext cx="566977" cy="573074"/>
          </a:xfrm>
          <a:prstGeom prst="rect">
            <a:avLst/>
          </a:prstGeom>
        </p:spPr>
      </p:pic>
    </p:spTree>
    <p:extLst>
      <p:ext uri="{BB962C8B-B14F-4D97-AF65-F5344CB8AC3E}">
        <p14:creationId xmlns:p14="http://schemas.microsoft.com/office/powerpoint/2010/main" val="2720375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676966" y="136525"/>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nb-NO" sz="2800" b="1"/>
              <a:t>Temaplan for universell utforming i Stavanger kommune – </a:t>
            </a:r>
            <a:br>
              <a:rPr lang="nb-NO" sz="2800" b="1"/>
            </a:br>
            <a:r>
              <a:rPr lang="nb-NO" sz="2800" b="1"/>
              <a:t>Frist for Universell utforming i Stavanger er 2029</a:t>
            </a:r>
            <a:endParaRPr lang="nb-NO" sz="2800" b="1">
              <a:ea typeface="+mn-ea"/>
              <a:cs typeface="+mn-cs"/>
            </a:endParaRPr>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14" name="Plassholder for innhold 3">
            <a:extLst>
              <a:ext uri="{FF2B5EF4-FFF2-40B4-BE49-F238E27FC236}">
                <a16:creationId xmlns:a16="http://schemas.microsoft.com/office/drawing/2014/main" id="{54A014DE-5469-08B5-5421-43B5F52A49FA}"/>
              </a:ext>
            </a:extLst>
          </p:cNvPr>
          <p:cNvSpPr>
            <a:spLocks noGrp="1"/>
          </p:cNvSpPr>
          <p:nvPr>
            <p:ph sz="half" idx="1"/>
          </p:nvPr>
        </p:nvSpPr>
        <p:spPr>
          <a:xfrm>
            <a:off x="566531" y="1468660"/>
            <a:ext cx="11148278" cy="4273770"/>
          </a:xfr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p>
            <a:pPr marL="0" indent="0">
              <a:buNone/>
            </a:pPr>
            <a:r>
              <a:rPr lang="nb-NO" sz="2400" b="1"/>
              <a:t>Tiltak for planlegging og oppgradering av bygg/anlegg </a:t>
            </a:r>
          </a:p>
          <a:p>
            <a:pPr marL="0" indent="0">
              <a:buNone/>
            </a:pPr>
            <a:endParaRPr lang="nb-NO" sz="2400">
              <a:cs typeface="Calibri"/>
            </a:endParaRPr>
          </a:p>
          <a:p>
            <a:pPr algn="ctr">
              <a:buNone/>
            </a:pPr>
            <a:endParaRPr lang="nb-NO" sz="2400" b="1">
              <a:cs typeface="Calibri"/>
            </a:endParaRPr>
          </a:p>
          <a:p>
            <a:pPr marL="0" indent="0">
              <a:buNone/>
            </a:pPr>
            <a:endParaRPr lang="nb-NO" sz="2400">
              <a:cs typeface="Calibri"/>
            </a:endParaRPr>
          </a:p>
          <a:p>
            <a:pPr marL="0" indent="0">
              <a:buNone/>
            </a:pPr>
            <a:endParaRPr lang="nb-NO" sz="2400"/>
          </a:p>
          <a:p>
            <a:pPr marL="0" indent="0">
              <a:buNone/>
            </a:pPr>
            <a:endParaRPr lang="nb-NO" sz="2400"/>
          </a:p>
          <a:p>
            <a:pPr marL="0" indent="0">
              <a:buNone/>
            </a:pPr>
            <a:endParaRPr lang="nb-NO" sz="2400"/>
          </a:p>
          <a:p>
            <a:pPr marL="0" indent="0">
              <a:buNone/>
            </a:pPr>
            <a:endParaRPr lang="nb-NO" sz="2400"/>
          </a:p>
          <a:p>
            <a:pPr marL="0" indent="0">
              <a:buNone/>
            </a:pPr>
            <a:endParaRPr lang="nb-NO" sz="2400"/>
          </a:p>
          <a:p>
            <a:pPr marL="0" indent="0">
              <a:buNone/>
            </a:pPr>
            <a:endParaRPr lang="nb-NO" sz="2400"/>
          </a:p>
          <a:p>
            <a:pPr marL="0" indent="0">
              <a:buNone/>
            </a:pPr>
            <a:endParaRPr lang="nb-NO" sz="2400">
              <a:cs typeface="Calibri" panose="020F0502020204030204"/>
            </a:endParaRPr>
          </a:p>
        </p:txBody>
      </p:sp>
      <p:graphicFrame>
        <p:nvGraphicFramePr>
          <p:cNvPr id="4" name="Tabell 3">
            <a:extLst>
              <a:ext uri="{FF2B5EF4-FFF2-40B4-BE49-F238E27FC236}">
                <a16:creationId xmlns:a16="http://schemas.microsoft.com/office/drawing/2014/main" id="{B84F91D4-31D1-3987-FF8C-A7A9A4C8EA71}"/>
              </a:ext>
            </a:extLst>
          </p:cNvPr>
          <p:cNvGraphicFramePr>
            <a:graphicFrameLocks noGrp="1"/>
          </p:cNvGraphicFramePr>
          <p:nvPr>
            <p:extLst>
              <p:ext uri="{D42A27DB-BD31-4B8C-83A1-F6EECF244321}">
                <p14:modId xmlns:p14="http://schemas.microsoft.com/office/powerpoint/2010/main" val="3018412218"/>
              </p:ext>
            </p:extLst>
          </p:nvPr>
        </p:nvGraphicFramePr>
        <p:xfrm>
          <a:off x="589280" y="2001520"/>
          <a:ext cx="11125194" cy="3825037"/>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923410233"/>
                    </a:ext>
                  </a:extLst>
                </a:gridCol>
                <a:gridCol w="5963918">
                  <a:extLst>
                    <a:ext uri="{9D8B030D-6E8A-4147-A177-3AD203B41FA5}">
                      <a16:colId xmlns:a16="http://schemas.microsoft.com/office/drawing/2014/main" val="2011554915"/>
                    </a:ext>
                  </a:extLst>
                </a:gridCol>
                <a:gridCol w="2722876">
                  <a:extLst>
                    <a:ext uri="{9D8B030D-6E8A-4147-A177-3AD203B41FA5}">
                      <a16:colId xmlns:a16="http://schemas.microsoft.com/office/drawing/2014/main" val="211265648"/>
                    </a:ext>
                  </a:extLst>
                </a:gridCol>
              </a:tblGrid>
              <a:tr h="403312">
                <a:tc>
                  <a:txBody>
                    <a:bodyPr/>
                    <a:lstStyle/>
                    <a:p>
                      <a:pPr algn="ctr"/>
                      <a:r>
                        <a:rPr lang="nb-NO">
                          <a:solidFill>
                            <a:schemeClr val="tx1"/>
                          </a:solidFill>
                        </a:rPr>
                        <a:t>TEMA</a:t>
                      </a:r>
                    </a:p>
                  </a:txBody>
                  <a:tcPr>
                    <a:solidFill>
                      <a:schemeClr val="bg1"/>
                    </a:solidFill>
                  </a:tcPr>
                </a:tc>
                <a:tc>
                  <a:txBody>
                    <a:bodyPr/>
                    <a:lstStyle/>
                    <a:p>
                      <a:pPr algn="ctr"/>
                      <a:r>
                        <a:rPr lang="nb-NO">
                          <a:solidFill>
                            <a:schemeClr val="tx1"/>
                          </a:solidFill>
                        </a:rPr>
                        <a:t>TILTAK/BESKRIVELSE</a:t>
                      </a:r>
                    </a:p>
                  </a:txBody>
                  <a:tcPr>
                    <a:solidFill>
                      <a:schemeClr val="bg1"/>
                    </a:solidFill>
                  </a:tcPr>
                </a:tc>
                <a:tc>
                  <a:txBody>
                    <a:bodyPr/>
                    <a:lstStyle/>
                    <a:p>
                      <a:pPr algn="ctr"/>
                      <a:r>
                        <a:rPr lang="nb-NO">
                          <a:solidFill>
                            <a:schemeClr val="tx1"/>
                          </a:solidFill>
                        </a:rPr>
                        <a:t>Hovedansvar/Frist</a:t>
                      </a:r>
                    </a:p>
                  </a:txBody>
                  <a:tcPr>
                    <a:solidFill>
                      <a:schemeClr val="bg1"/>
                    </a:solidFill>
                  </a:tcPr>
                </a:tc>
                <a:extLst>
                  <a:ext uri="{0D108BD9-81ED-4DB2-BD59-A6C34878D82A}">
                    <a16:rowId xmlns:a16="http://schemas.microsoft.com/office/drawing/2014/main" val="655611646"/>
                  </a:ext>
                </a:extLst>
              </a:tr>
              <a:tr h="1613245">
                <a:tc>
                  <a:txBody>
                    <a:bodyPr/>
                    <a:lstStyle/>
                    <a:p>
                      <a:r>
                        <a:rPr lang="nb-NO">
                          <a:solidFill>
                            <a:schemeClr val="tx1"/>
                          </a:solidFill>
                        </a:rPr>
                        <a:t>Stavanger kommunes eksisterende eiendommer der universell utforming ikke er kartlagt</a:t>
                      </a:r>
                    </a:p>
                  </a:txBody>
                  <a:tcPr>
                    <a:solidFill>
                      <a:schemeClr val="bg1"/>
                    </a:solidFill>
                  </a:tcPr>
                </a:tc>
                <a:tc>
                  <a:txBody>
                    <a:bodyPr/>
                    <a:lstStyle/>
                    <a:p>
                      <a:r>
                        <a:rPr lang="nb-NO">
                          <a:solidFill>
                            <a:schemeClr val="tx1"/>
                          </a:solidFill>
                        </a:rPr>
                        <a:t>Kartlegge behov for universell utforming på gjenstående eiendommer for å få oversikt over omfang, kostnadsestimat og planlegging av fremdrift. Skoler og barnehager vil bli prioritert</a:t>
                      </a:r>
                    </a:p>
                  </a:txBody>
                  <a:tcPr>
                    <a:solidFill>
                      <a:schemeClr val="bg1"/>
                    </a:solidFill>
                  </a:tcPr>
                </a:tc>
                <a:tc>
                  <a:txBody>
                    <a:bodyPr/>
                    <a:lstStyle/>
                    <a:p>
                      <a:r>
                        <a:rPr lang="nb-NO">
                          <a:solidFill>
                            <a:schemeClr val="tx1"/>
                          </a:solidFill>
                        </a:rPr>
                        <a:t>Tjenesteområde: Bymiljø og utbygging.</a:t>
                      </a:r>
                    </a:p>
                    <a:p>
                      <a:pPr lvl="0">
                        <a:buNone/>
                      </a:pPr>
                      <a:r>
                        <a:rPr lang="nb-NO">
                          <a:solidFill>
                            <a:schemeClr val="tx1"/>
                          </a:solidFill>
                        </a:rPr>
                        <a:t>Frist: 2025</a:t>
                      </a:r>
                    </a:p>
                  </a:txBody>
                  <a:tcPr>
                    <a:solidFill>
                      <a:schemeClr val="bg1"/>
                    </a:solidFill>
                  </a:tcPr>
                </a:tc>
                <a:extLst>
                  <a:ext uri="{0D108BD9-81ED-4DB2-BD59-A6C34878D82A}">
                    <a16:rowId xmlns:a16="http://schemas.microsoft.com/office/drawing/2014/main" val="1456497546"/>
                  </a:ext>
                </a:extLst>
              </a:tr>
              <a:tr h="1808480">
                <a:tc>
                  <a:txBody>
                    <a:bodyPr/>
                    <a:lstStyle/>
                    <a:p>
                      <a:r>
                        <a:rPr lang="nb-NO">
                          <a:solidFill>
                            <a:schemeClr val="tx1"/>
                          </a:solidFill>
                        </a:rPr>
                        <a:t>Stavanger kommunes eksisterende bygg hvor universell utforming er kartlagt</a:t>
                      </a:r>
                    </a:p>
                  </a:txBody>
                  <a:tcPr>
                    <a:solidFill>
                      <a:schemeClr val="bg1"/>
                    </a:solidFill>
                  </a:tcPr>
                </a:tc>
                <a:tc>
                  <a:txBody>
                    <a:bodyPr/>
                    <a:lstStyle/>
                    <a:p>
                      <a:r>
                        <a:rPr lang="nb-NO">
                          <a:solidFill>
                            <a:schemeClr val="tx1"/>
                          </a:solidFill>
                        </a:rPr>
                        <a:t>Igangsette systematisk oppgradering av kartlagte eiendommer knyttet til universell utforming. Følge opp utført kartlegging og gjennomføre tiltak som lukker avvik og gjør eiendommene universelt utformet. Det må årlig settes av midler slik at planlagte og nødvendige arbeider kan utføres og dokumenteres.</a:t>
                      </a:r>
                    </a:p>
                  </a:txBody>
                  <a:tcPr>
                    <a:solidFill>
                      <a:schemeClr val="bg1"/>
                    </a:solidFill>
                  </a:tcPr>
                </a:tc>
                <a:tc>
                  <a:txBody>
                    <a:bodyPr/>
                    <a:lstStyle/>
                    <a:p>
                      <a:pPr lvl="0">
                        <a:buNone/>
                      </a:pPr>
                      <a:r>
                        <a:rPr lang="nb-NO" sz="1800" b="0" i="0" u="none" strike="noStrike" noProof="0">
                          <a:solidFill>
                            <a:schemeClr val="tx1"/>
                          </a:solidFill>
                          <a:latin typeface="Calibri"/>
                        </a:rPr>
                        <a:t>Tjenesteområde: Bymiljø og utbygging.</a:t>
                      </a:r>
                      <a:endParaRPr lang="en-US" sz="1800" b="0" i="0" u="none" strike="noStrike" noProof="0">
                        <a:solidFill>
                          <a:srgbClr val="000000"/>
                        </a:solidFill>
                        <a:latin typeface="Calibri"/>
                      </a:endParaRPr>
                    </a:p>
                    <a:p>
                      <a:pPr lvl="0">
                        <a:buNone/>
                      </a:pPr>
                      <a:r>
                        <a:rPr lang="nb-NO" sz="1800" b="0" i="0" u="none" strike="noStrike" noProof="0">
                          <a:solidFill>
                            <a:schemeClr val="tx1"/>
                          </a:solidFill>
                          <a:latin typeface="Calibri"/>
                        </a:rPr>
                        <a:t>Frist: 2025</a:t>
                      </a:r>
                      <a:endParaRPr lang="nb-NO" sz="1800" b="0" i="0" u="none" strike="noStrike" noProof="0">
                        <a:solidFill>
                          <a:srgbClr val="000000"/>
                        </a:solidFill>
                        <a:latin typeface="Calibri"/>
                      </a:endParaRPr>
                    </a:p>
                    <a:p>
                      <a:pPr lvl="0">
                        <a:buNone/>
                      </a:pPr>
                      <a:endParaRPr lang="nb-NO">
                        <a:solidFill>
                          <a:schemeClr val="tx1"/>
                        </a:solidFill>
                      </a:endParaRPr>
                    </a:p>
                  </a:txBody>
                  <a:tcPr>
                    <a:solidFill>
                      <a:schemeClr val="bg1"/>
                    </a:solidFill>
                  </a:tcPr>
                </a:tc>
                <a:extLst>
                  <a:ext uri="{0D108BD9-81ED-4DB2-BD59-A6C34878D82A}">
                    <a16:rowId xmlns:a16="http://schemas.microsoft.com/office/drawing/2014/main" val="4280414006"/>
                  </a:ext>
                </a:extLst>
              </a:tr>
            </a:tbl>
          </a:graphicData>
        </a:graphic>
      </p:graphicFrame>
    </p:spTree>
    <p:extLst>
      <p:ext uri="{BB962C8B-B14F-4D97-AF65-F5344CB8AC3E}">
        <p14:creationId xmlns:p14="http://schemas.microsoft.com/office/powerpoint/2010/main" val="3007594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676966" y="136525"/>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nb-NO" sz="2800" b="1"/>
              <a:t>Temaplan for universell utforming i Stavanger kommune – </a:t>
            </a:r>
            <a:br>
              <a:rPr lang="nb-NO" sz="2800" b="1"/>
            </a:br>
            <a:r>
              <a:rPr lang="nb-NO" sz="2800" b="1"/>
              <a:t>Frist for Universell utforming i Stavanger er 2029</a:t>
            </a:r>
            <a:endParaRPr lang="nb-NO" sz="2800" b="1">
              <a:ea typeface="+mn-ea"/>
              <a:cs typeface="+mn-cs"/>
            </a:endParaRPr>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14" name="Plassholder for innhold 3">
            <a:extLst>
              <a:ext uri="{FF2B5EF4-FFF2-40B4-BE49-F238E27FC236}">
                <a16:creationId xmlns:a16="http://schemas.microsoft.com/office/drawing/2014/main" id="{54A014DE-5469-08B5-5421-43B5F52A49FA}"/>
              </a:ext>
            </a:extLst>
          </p:cNvPr>
          <p:cNvSpPr>
            <a:spLocks noGrp="1"/>
          </p:cNvSpPr>
          <p:nvPr>
            <p:ph sz="half" idx="1"/>
          </p:nvPr>
        </p:nvSpPr>
        <p:spPr>
          <a:xfrm>
            <a:off x="566531" y="1468660"/>
            <a:ext cx="11148278" cy="4273770"/>
          </a:xfr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p>
            <a:pPr marL="0" indent="0">
              <a:buNone/>
            </a:pPr>
            <a:r>
              <a:rPr lang="nb-NO" sz="2400" b="1"/>
              <a:t>Tiltak for planlegging og oppgradering av bygg/anlegg </a:t>
            </a:r>
          </a:p>
          <a:p>
            <a:pPr marL="0" indent="0">
              <a:buNone/>
            </a:pPr>
            <a:endParaRPr lang="nb-NO" sz="2400">
              <a:cs typeface="Calibri"/>
            </a:endParaRPr>
          </a:p>
          <a:p>
            <a:pPr algn="ctr">
              <a:buNone/>
            </a:pPr>
            <a:endParaRPr lang="nb-NO" sz="2400" b="1">
              <a:cs typeface="Calibri"/>
            </a:endParaRPr>
          </a:p>
          <a:p>
            <a:pPr marL="0" indent="0">
              <a:buNone/>
            </a:pPr>
            <a:endParaRPr lang="nb-NO" sz="2400">
              <a:cs typeface="Calibri"/>
            </a:endParaRPr>
          </a:p>
          <a:p>
            <a:pPr marL="0" indent="0">
              <a:buNone/>
            </a:pPr>
            <a:endParaRPr lang="nb-NO" sz="2400"/>
          </a:p>
          <a:p>
            <a:pPr marL="0" indent="0">
              <a:buNone/>
            </a:pPr>
            <a:endParaRPr lang="nb-NO" sz="2400"/>
          </a:p>
          <a:p>
            <a:pPr marL="0" indent="0">
              <a:buNone/>
            </a:pPr>
            <a:endParaRPr lang="nb-NO" sz="2400"/>
          </a:p>
          <a:p>
            <a:pPr marL="0" indent="0">
              <a:buNone/>
            </a:pPr>
            <a:endParaRPr lang="nb-NO" sz="2400"/>
          </a:p>
          <a:p>
            <a:pPr marL="0" indent="0">
              <a:buNone/>
            </a:pPr>
            <a:endParaRPr lang="nb-NO" sz="2400"/>
          </a:p>
          <a:p>
            <a:pPr marL="0" indent="0">
              <a:buNone/>
            </a:pPr>
            <a:endParaRPr lang="nb-NO" sz="2400"/>
          </a:p>
          <a:p>
            <a:pPr marL="0" indent="0">
              <a:buNone/>
            </a:pPr>
            <a:endParaRPr lang="nb-NO" sz="2400">
              <a:cs typeface="Calibri" panose="020F0502020204030204"/>
            </a:endParaRPr>
          </a:p>
        </p:txBody>
      </p:sp>
      <p:graphicFrame>
        <p:nvGraphicFramePr>
          <p:cNvPr id="4" name="Tabell 3">
            <a:extLst>
              <a:ext uri="{FF2B5EF4-FFF2-40B4-BE49-F238E27FC236}">
                <a16:creationId xmlns:a16="http://schemas.microsoft.com/office/drawing/2014/main" id="{B84F91D4-31D1-3987-FF8C-A7A9A4C8EA71}"/>
              </a:ext>
            </a:extLst>
          </p:cNvPr>
          <p:cNvGraphicFramePr>
            <a:graphicFrameLocks noGrp="1"/>
          </p:cNvGraphicFramePr>
          <p:nvPr>
            <p:extLst>
              <p:ext uri="{D42A27DB-BD31-4B8C-83A1-F6EECF244321}">
                <p14:modId xmlns:p14="http://schemas.microsoft.com/office/powerpoint/2010/main" val="2685772662"/>
              </p:ext>
            </p:extLst>
          </p:nvPr>
        </p:nvGraphicFramePr>
        <p:xfrm>
          <a:off x="589280" y="2001520"/>
          <a:ext cx="11125194" cy="4682121"/>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923410233"/>
                    </a:ext>
                  </a:extLst>
                </a:gridCol>
                <a:gridCol w="5963918">
                  <a:extLst>
                    <a:ext uri="{9D8B030D-6E8A-4147-A177-3AD203B41FA5}">
                      <a16:colId xmlns:a16="http://schemas.microsoft.com/office/drawing/2014/main" val="2011554915"/>
                    </a:ext>
                  </a:extLst>
                </a:gridCol>
                <a:gridCol w="2722876">
                  <a:extLst>
                    <a:ext uri="{9D8B030D-6E8A-4147-A177-3AD203B41FA5}">
                      <a16:colId xmlns:a16="http://schemas.microsoft.com/office/drawing/2014/main" val="211265648"/>
                    </a:ext>
                  </a:extLst>
                </a:gridCol>
              </a:tblGrid>
              <a:tr h="384441">
                <a:tc>
                  <a:txBody>
                    <a:bodyPr/>
                    <a:lstStyle/>
                    <a:p>
                      <a:pPr algn="ctr"/>
                      <a:r>
                        <a:rPr lang="nb-NO">
                          <a:solidFill>
                            <a:schemeClr val="tx1"/>
                          </a:solidFill>
                        </a:rPr>
                        <a:t>TEMA</a:t>
                      </a:r>
                    </a:p>
                  </a:txBody>
                  <a:tcPr>
                    <a:solidFill>
                      <a:schemeClr val="bg1"/>
                    </a:solidFill>
                  </a:tcPr>
                </a:tc>
                <a:tc>
                  <a:txBody>
                    <a:bodyPr/>
                    <a:lstStyle/>
                    <a:p>
                      <a:pPr algn="ctr"/>
                      <a:r>
                        <a:rPr lang="nb-NO">
                          <a:solidFill>
                            <a:schemeClr val="tx1"/>
                          </a:solidFill>
                        </a:rPr>
                        <a:t>TILTAK/BESKRIVELSE</a:t>
                      </a:r>
                    </a:p>
                  </a:txBody>
                  <a:tcPr>
                    <a:solidFill>
                      <a:schemeClr val="bg1"/>
                    </a:solidFill>
                  </a:tcPr>
                </a:tc>
                <a:tc>
                  <a:txBody>
                    <a:bodyPr/>
                    <a:lstStyle/>
                    <a:p>
                      <a:pPr algn="ctr"/>
                      <a:r>
                        <a:rPr lang="nb-NO">
                          <a:solidFill>
                            <a:schemeClr val="tx1"/>
                          </a:solidFill>
                        </a:rPr>
                        <a:t>Hovedansvar/Frist</a:t>
                      </a:r>
                    </a:p>
                  </a:txBody>
                  <a:tcPr>
                    <a:solidFill>
                      <a:schemeClr val="bg1"/>
                    </a:solidFill>
                  </a:tcPr>
                </a:tc>
                <a:extLst>
                  <a:ext uri="{0D108BD9-81ED-4DB2-BD59-A6C34878D82A}">
                    <a16:rowId xmlns:a16="http://schemas.microsoft.com/office/drawing/2014/main" val="655611646"/>
                  </a:ext>
                </a:extLst>
              </a:tr>
              <a:tr h="1643491">
                <a:tc>
                  <a:txBody>
                    <a:bodyPr/>
                    <a:lstStyle/>
                    <a:p>
                      <a:pPr lvl="0">
                        <a:buNone/>
                      </a:pPr>
                      <a:r>
                        <a:rPr lang="nb-NO">
                          <a:solidFill>
                            <a:schemeClr val="tx1"/>
                          </a:solidFill>
                        </a:rPr>
                        <a:t>Klarspråk i kommunen</a:t>
                      </a:r>
                    </a:p>
                  </a:txBody>
                  <a:tcPr>
                    <a:solidFill>
                      <a:schemeClr val="bg1"/>
                    </a:solidFill>
                  </a:tcPr>
                </a:tc>
                <a:tc>
                  <a:txBody>
                    <a:bodyPr/>
                    <a:lstStyle/>
                    <a:p>
                      <a:pPr lvl="0">
                        <a:buNone/>
                      </a:pPr>
                      <a:r>
                        <a:rPr lang="nb-NO">
                          <a:solidFill>
                            <a:schemeClr val="tx1"/>
                          </a:solidFill>
                        </a:rPr>
                        <a:t>Videreføre opplæring i klarspråk for ansatte i kommunen</a:t>
                      </a:r>
                    </a:p>
                  </a:txBody>
                  <a:tcPr>
                    <a:solidFill>
                      <a:schemeClr val="bg1"/>
                    </a:solidFill>
                  </a:tcPr>
                </a:tc>
                <a:tc>
                  <a:txBody>
                    <a:bodyPr/>
                    <a:lstStyle/>
                    <a:p>
                      <a:r>
                        <a:rPr lang="nb-NO">
                          <a:solidFill>
                            <a:schemeClr val="tx1"/>
                          </a:solidFill>
                        </a:rPr>
                        <a:t>Tjenesteområde: Innbygger og samfunnskontakt</a:t>
                      </a:r>
                    </a:p>
                    <a:p>
                      <a:pPr lvl="0">
                        <a:buNone/>
                      </a:pPr>
                      <a:r>
                        <a:rPr lang="nb-NO">
                          <a:solidFill>
                            <a:schemeClr val="tx1"/>
                          </a:solidFill>
                        </a:rPr>
                        <a:t>Frist: Løpende i planperioden, med årlige kurs</a:t>
                      </a:r>
                    </a:p>
                  </a:txBody>
                  <a:tcPr>
                    <a:solidFill>
                      <a:schemeClr val="bg1"/>
                    </a:solidFill>
                  </a:tcPr>
                </a:tc>
                <a:extLst>
                  <a:ext uri="{0D108BD9-81ED-4DB2-BD59-A6C34878D82A}">
                    <a16:rowId xmlns:a16="http://schemas.microsoft.com/office/drawing/2014/main" val="1456497546"/>
                  </a:ext>
                </a:extLst>
              </a:tr>
              <a:tr h="2421981">
                <a:tc>
                  <a:txBody>
                    <a:bodyPr/>
                    <a:lstStyle/>
                    <a:p>
                      <a:pPr lvl="0">
                        <a:buNone/>
                      </a:pPr>
                      <a:r>
                        <a:rPr lang="nb-NO">
                          <a:solidFill>
                            <a:schemeClr val="tx1"/>
                          </a:solidFill>
                        </a:rPr>
                        <a:t>Universell utforming på kommunens digitale flater</a:t>
                      </a:r>
                    </a:p>
                  </a:txBody>
                  <a:tcPr>
                    <a:solidFill>
                      <a:schemeClr val="bg1"/>
                    </a:solidFill>
                  </a:tcPr>
                </a:tc>
                <a:tc>
                  <a:txBody>
                    <a:bodyPr/>
                    <a:lstStyle/>
                    <a:p>
                      <a:pPr lvl="0">
                        <a:buNone/>
                      </a:pPr>
                      <a:r>
                        <a:rPr lang="nb-NO">
                          <a:solidFill>
                            <a:schemeClr val="tx1"/>
                          </a:solidFill>
                        </a:rPr>
                        <a:t>Kommunenes digitale løsninger skal kunne brukes av alle. </a:t>
                      </a:r>
                    </a:p>
                    <a:p>
                      <a:pPr lvl="0">
                        <a:buNone/>
                      </a:pPr>
                      <a:endParaRPr lang="nb-NO">
                        <a:solidFill>
                          <a:schemeClr val="tx1"/>
                        </a:solidFill>
                      </a:endParaRPr>
                    </a:p>
                    <a:p>
                      <a:pPr lvl="0">
                        <a:buNone/>
                      </a:pPr>
                      <a:r>
                        <a:rPr lang="nb-NO">
                          <a:solidFill>
                            <a:schemeClr val="tx1"/>
                          </a:solidFill>
                        </a:rPr>
                        <a:t>Alle relevante systemer skal ha tilgjengelighetserklæring.</a:t>
                      </a:r>
                    </a:p>
                  </a:txBody>
                  <a:tcPr>
                    <a:solidFill>
                      <a:schemeClr val="bg1"/>
                    </a:solidFill>
                  </a:tcPr>
                </a:tc>
                <a:tc>
                  <a:txBody>
                    <a:bodyPr/>
                    <a:lstStyle/>
                    <a:p>
                      <a:pPr lvl="0">
                        <a:buNone/>
                      </a:pPr>
                      <a:r>
                        <a:rPr lang="nb-NO" sz="1800" b="0" i="0" u="none" strike="noStrike" noProof="0">
                          <a:solidFill>
                            <a:schemeClr val="tx1"/>
                          </a:solidFill>
                          <a:latin typeface="Calibri"/>
                        </a:rPr>
                        <a:t>Tjenesteområde: Innbygger og samfunnskontakt og Innovasjon og støttetjenester </a:t>
                      </a:r>
                      <a:endParaRPr lang="nb-NO" sz="1800" b="0" i="0" u="none" strike="noStrike" noProof="0">
                        <a:solidFill>
                          <a:srgbClr val="000000"/>
                        </a:solidFill>
                        <a:latin typeface="Calibri"/>
                      </a:endParaRPr>
                    </a:p>
                    <a:p>
                      <a:pPr lvl="0">
                        <a:buNone/>
                      </a:pPr>
                      <a:endParaRPr lang="nb-NO" sz="1800" b="0" i="0" u="none" strike="noStrike" noProof="0">
                        <a:solidFill>
                          <a:schemeClr val="tx1"/>
                        </a:solidFill>
                        <a:latin typeface="Calibri"/>
                      </a:endParaRPr>
                    </a:p>
                    <a:p>
                      <a:pPr lvl="0">
                        <a:buNone/>
                      </a:pPr>
                      <a:r>
                        <a:rPr lang="nb-NO" sz="1800" b="0" i="0" u="none" strike="noStrike" noProof="0">
                          <a:solidFill>
                            <a:schemeClr val="tx1"/>
                          </a:solidFill>
                          <a:latin typeface="Calibri"/>
                        </a:rPr>
                        <a:t>Frist: Løpende i planperioden. </a:t>
                      </a:r>
                      <a:endParaRPr lang="nb-NO" sz="1800" b="0" i="0" u="none" strike="noStrike" noProof="0">
                        <a:solidFill>
                          <a:srgbClr val="000000"/>
                        </a:solidFill>
                        <a:latin typeface="Calibri"/>
                      </a:endParaRPr>
                    </a:p>
                    <a:p>
                      <a:pPr lvl="0">
                        <a:buNone/>
                      </a:pPr>
                      <a:endParaRPr lang="nb-NO">
                        <a:solidFill>
                          <a:schemeClr val="tx1"/>
                        </a:solidFill>
                      </a:endParaRPr>
                    </a:p>
                  </a:txBody>
                  <a:tcPr>
                    <a:solidFill>
                      <a:schemeClr val="bg1"/>
                    </a:solidFill>
                  </a:tcPr>
                </a:tc>
                <a:extLst>
                  <a:ext uri="{0D108BD9-81ED-4DB2-BD59-A6C34878D82A}">
                    <a16:rowId xmlns:a16="http://schemas.microsoft.com/office/drawing/2014/main" val="4280414006"/>
                  </a:ext>
                </a:extLst>
              </a:tr>
            </a:tbl>
          </a:graphicData>
        </a:graphic>
      </p:graphicFrame>
    </p:spTree>
    <p:extLst>
      <p:ext uri="{BB962C8B-B14F-4D97-AF65-F5344CB8AC3E}">
        <p14:creationId xmlns:p14="http://schemas.microsoft.com/office/powerpoint/2010/main" val="3488170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p:cNvSpPr>
          <p:nvPr/>
        </p:nvSpPr>
        <p:spPr>
          <a:xfrm>
            <a:off x="838200" y="15718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nb-NO" sz="4400" b="1"/>
              <a:t>Rådets arbeid i planprosessen - Medvirkning</a:t>
            </a:r>
            <a:endParaRPr lang="nb-NO" b="1">
              <a:solidFill>
                <a:prstClr val="black"/>
              </a:solidFill>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536139" y="1661367"/>
            <a:ext cx="4055534" cy="4828618"/>
          </a:xfrm>
        </p:spPr>
        <p:txBody>
          <a:bodyPr vert="horz" lIns="91440" tIns="45720" rIns="91440" bIns="45720" rtlCol="0" anchor="t">
            <a:normAutofit fontScale="85000" lnSpcReduction="20000"/>
          </a:bodyPr>
          <a:lstStyle/>
          <a:p>
            <a:pPr marL="0" indent="0">
              <a:buNone/>
            </a:pPr>
            <a:r>
              <a:rPr lang="nb-NO" b="1" u="sng"/>
              <a:t>Arbeidet med planstrategien </a:t>
            </a:r>
          </a:p>
          <a:p>
            <a:pPr marL="0" indent="0">
              <a:buNone/>
            </a:pPr>
            <a:r>
              <a:rPr lang="nb-NO" b="1" u="sng"/>
              <a:t>TIPS</a:t>
            </a:r>
          </a:p>
          <a:p>
            <a:pPr marL="0" indent="0">
              <a:buNone/>
            </a:pPr>
            <a:r>
              <a:rPr lang="nb-NO"/>
              <a:t>Rådet – jobbe for å bli tatt med i prosessen med å utvikle en planstrategi</a:t>
            </a:r>
          </a:p>
          <a:p>
            <a:pPr marL="0" indent="0">
              <a:buNone/>
            </a:pPr>
            <a:endParaRPr lang="nb-NO"/>
          </a:p>
          <a:p>
            <a:pPr marL="0" indent="0">
              <a:buNone/>
            </a:pPr>
            <a:r>
              <a:rPr lang="nb-NO" b="1"/>
              <a:t>Utgangspunkt – plan i Rådet for hva som skal prioriteres.</a:t>
            </a:r>
          </a:p>
          <a:p>
            <a:pPr marL="0" indent="0">
              <a:buNone/>
            </a:pPr>
            <a:r>
              <a:rPr lang="nb-NO"/>
              <a:t>Er det store utfordringer for funksjonshemmede i kommunen – jobb for å synliggjøre disse i planstrategien. Eks: Funksjonshemmede som ikke inkluderes i ordinær-skolen</a:t>
            </a:r>
          </a:p>
          <a:p>
            <a:endParaRPr lang="en-US" sz="2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9" name="TekstSylinder 8">
            <a:extLst>
              <a:ext uri="{FF2B5EF4-FFF2-40B4-BE49-F238E27FC236}">
                <a16:creationId xmlns:a16="http://schemas.microsoft.com/office/drawing/2014/main" id="{023F676A-97E6-6923-632F-28642D570AA6}"/>
              </a:ext>
            </a:extLst>
          </p:cNvPr>
          <p:cNvSpPr txBox="1"/>
          <p:nvPr/>
        </p:nvSpPr>
        <p:spPr>
          <a:xfrm>
            <a:off x="4863343" y="1291030"/>
            <a:ext cx="6958820" cy="5262979"/>
          </a:xfrm>
          <a:prstGeom prst="rect">
            <a:avLst/>
          </a:prstGeom>
          <a:noFill/>
        </p:spPr>
        <p:txBody>
          <a:bodyPr wrap="square">
            <a:spAutoFit/>
          </a:bodyPr>
          <a:lstStyle/>
          <a:p>
            <a:pPr marL="0" indent="0">
              <a:buNone/>
            </a:pPr>
            <a:r>
              <a:rPr lang="nb-NO" sz="2800" b="1" u="sng"/>
              <a:t>CRPD – Art. 4: </a:t>
            </a:r>
            <a:r>
              <a:rPr lang="nb-NO" sz="2800"/>
              <a:t>Funksjonshindrede skal aktivt trekkes inn og rådføres i utvikling, gjennomføring av lovgivning og politikk og i andre beslutningsprosesser som gjelder </a:t>
            </a:r>
            <a:r>
              <a:rPr lang="nb-NO" sz="2800" err="1"/>
              <a:t>spm</a:t>
            </a:r>
            <a:r>
              <a:rPr lang="nb-NO" sz="2800"/>
              <a:t> knyttet til funksjonshindrede. </a:t>
            </a:r>
          </a:p>
          <a:p>
            <a:pPr marL="0" indent="0">
              <a:buNone/>
            </a:pPr>
            <a:r>
              <a:rPr lang="nb-NO" sz="2800" b="1" u="sng"/>
              <a:t>PBL - § 1-1,4. ledd: </a:t>
            </a:r>
            <a:r>
              <a:rPr lang="nb-NO" sz="2800" b="0" i="1">
                <a:solidFill>
                  <a:srgbClr val="333333"/>
                </a:solidFill>
                <a:effectLst/>
                <a:latin typeface="Open Sans" panose="020B0606030504020204" pitchFamily="34" charset="0"/>
              </a:rPr>
              <a:t>Planlegging og vedtak skal sikre åpenhet, forutsigbarhet og medvirkning for alle berørte interesser og myndigheter</a:t>
            </a:r>
          </a:p>
          <a:p>
            <a:pPr marL="0" indent="0">
              <a:buNone/>
            </a:pPr>
            <a:r>
              <a:rPr lang="nb-NO" sz="2800" b="1" i="1" u="sng">
                <a:solidFill>
                  <a:srgbClr val="333333"/>
                </a:solidFill>
                <a:latin typeface="Open Sans" panose="020B0606030504020204" pitchFamily="34" charset="0"/>
              </a:rPr>
              <a:t>PBL - § 5-2: </a:t>
            </a:r>
            <a:r>
              <a:rPr lang="nb-NO" sz="2800" i="1">
                <a:solidFill>
                  <a:srgbClr val="333333"/>
                </a:solidFill>
                <a:latin typeface="Open Sans" panose="020B0606030504020204" pitchFamily="34" charset="0"/>
              </a:rPr>
              <a:t>Når plan legges ut til offentlig ettersyn skal forslaget være lett tilgjengelig for alle. </a:t>
            </a:r>
            <a:endParaRPr lang="nb-NO" sz="2800"/>
          </a:p>
        </p:txBody>
      </p:sp>
    </p:spTree>
    <p:extLst>
      <p:ext uri="{BB962C8B-B14F-4D97-AF65-F5344CB8AC3E}">
        <p14:creationId xmlns:p14="http://schemas.microsoft.com/office/powerpoint/2010/main" val="1138755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e 12">
            <a:extLst>
              <a:ext uri="{FF2B5EF4-FFF2-40B4-BE49-F238E27FC236}">
                <a16:creationId xmlns:a16="http://schemas.microsoft.com/office/drawing/2014/main" id="{6F2482FA-021D-543D-0AF0-F0CACE61061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3717877" cy="6858000"/>
          </a:xfrm>
          <a:prstGeom prst="rect">
            <a:avLst/>
          </a:prstGeom>
        </p:spPr>
      </p:pic>
      <p:sp>
        <p:nvSpPr>
          <p:cNvPr id="3" name="Tittel 2">
            <a:extLst>
              <a:ext uri="{FF2B5EF4-FFF2-40B4-BE49-F238E27FC236}">
                <a16:creationId xmlns:a16="http://schemas.microsoft.com/office/drawing/2014/main" id="{184CA5E2-0581-F8AE-E2C3-915EC4573AB3}"/>
              </a:ext>
            </a:extLst>
          </p:cNvPr>
          <p:cNvSpPr txBox="1">
            <a:spLocks noGrp="1"/>
          </p:cNvSpPr>
          <p:nvPr>
            <p:ph type="title" idx="4294967295"/>
          </p:nvPr>
        </p:nvSpPr>
        <p:spPr>
          <a:xfrm>
            <a:off x="390098" y="1050984"/>
            <a:ext cx="2231916" cy="212365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0" i="0" u="none" strike="noStrike" kern="1200" cap="none" spc="0" normalizeH="0" baseline="0" noProof="0">
                <a:ln>
                  <a:noFill/>
                </a:ln>
                <a:solidFill>
                  <a:schemeClr val="tx1"/>
                </a:solidFill>
                <a:effectLst/>
                <a:uLnTx/>
                <a:uFillTx/>
                <a:latin typeface="Avenir Heavy"/>
                <a:ea typeface="+mn-ea"/>
                <a:cs typeface="+mn-cs"/>
              </a:rPr>
              <a:t>Tips til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0" i="0" u="none" strike="noStrike" kern="1200" cap="none" spc="0" normalizeH="0" baseline="0" noProof="0">
                <a:ln>
                  <a:noFill/>
                </a:ln>
                <a:solidFill>
                  <a:schemeClr val="tx1"/>
                </a:solidFill>
                <a:effectLst/>
                <a:uLnTx/>
                <a:uFillTx/>
                <a:latin typeface="Avenir Heavy"/>
                <a:ea typeface="+mn-ea"/>
                <a:cs typeface="+mn-cs"/>
              </a:rPr>
              <a:t>råds-arbeidet</a:t>
            </a:r>
            <a:endParaRPr kumimoji="0" lang="nb-NO" sz="4400" b="0" i="0" u="none" strike="noStrike" kern="1200" cap="none" spc="0" normalizeH="0" baseline="0" noProof="0">
              <a:ln>
                <a:noFill/>
              </a:ln>
              <a:solidFill>
                <a:schemeClr val="tx1"/>
              </a:solidFill>
              <a:effectLst/>
              <a:uLnTx/>
              <a:uFillTx/>
              <a:latin typeface="+mn-lt"/>
              <a:ea typeface="+mn-ea"/>
              <a:cs typeface="+mn-cs"/>
            </a:endParaRPr>
          </a:p>
        </p:txBody>
      </p:sp>
      <p:pic>
        <p:nvPicPr>
          <p:cNvPr id="6" name="Bilde 5">
            <a:extLst>
              <a:ext uri="{FF2B5EF4-FFF2-40B4-BE49-F238E27FC236}">
                <a16:creationId xmlns:a16="http://schemas.microsoft.com/office/drawing/2014/main" id="{8A1738D4-4F79-E759-A8BB-6568A767EA64}"/>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292127" y="5973893"/>
            <a:ext cx="752728" cy="752728"/>
          </a:xfrm>
          <a:prstGeom prst="rect">
            <a:avLst/>
          </a:prstGeom>
        </p:spPr>
      </p:pic>
      <p:sp>
        <p:nvSpPr>
          <p:cNvPr id="2" name="TekstSylinder 1">
            <a:extLst>
              <a:ext uri="{FF2B5EF4-FFF2-40B4-BE49-F238E27FC236}">
                <a16:creationId xmlns:a16="http://schemas.microsoft.com/office/drawing/2014/main" id="{D10643CF-3533-AB7D-B54D-B5CED28727F2}"/>
              </a:ext>
            </a:extLst>
          </p:cNvPr>
          <p:cNvSpPr txBox="1"/>
          <p:nvPr/>
        </p:nvSpPr>
        <p:spPr>
          <a:xfrm>
            <a:off x="4223275" y="409434"/>
            <a:ext cx="7068851" cy="5693866"/>
          </a:xfrm>
          <a:prstGeom prst="rect">
            <a:avLst/>
          </a:prstGeom>
          <a:noFill/>
        </p:spPr>
        <p:txBody>
          <a:bodyPr wrap="square" rtlCol="0">
            <a:spAutoFit/>
          </a:bodyPr>
          <a:lstStyle/>
          <a:p>
            <a:pPr marL="457200" indent="-457200">
              <a:buClr>
                <a:srgbClr val="5188A1"/>
              </a:buClr>
              <a:buFont typeface="Arial" panose="020B0604020202020204" pitchFamily="34" charset="0"/>
              <a:buChar char="•"/>
            </a:pPr>
            <a:r>
              <a:rPr lang="nb-NO" sz="2800"/>
              <a:t>Vær enige om hva dere skal prioritere i Rådsarbeidet</a:t>
            </a:r>
          </a:p>
          <a:p>
            <a:pPr marL="457200" indent="-457200">
              <a:buClr>
                <a:srgbClr val="5188A1"/>
              </a:buClr>
              <a:buFont typeface="Arial" panose="020B0604020202020204" pitchFamily="34" charset="0"/>
              <a:buChar char="•"/>
            </a:pPr>
            <a:r>
              <a:rPr lang="nb-NO" sz="2800"/>
              <a:t>Godt samarbeid og effektiv arbeidsdeling i Rådet</a:t>
            </a:r>
          </a:p>
          <a:p>
            <a:pPr marL="457200" indent="-457200">
              <a:buClr>
                <a:srgbClr val="5188A1"/>
              </a:buClr>
              <a:buFont typeface="Arial" panose="020B0604020202020204" pitchFamily="34" charset="0"/>
              <a:buChar char="•"/>
            </a:pPr>
            <a:r>
              <a:rPr lang="nb-NO" sz="2800"/>
              <a:t>God kontakt med aktuelle kommunebyråkrater og politikere. </a:t>
            </a:r>
          </a:p>
          <a:p>
            <a:pPr marL="914400" lvl="1" indent="-457200">
              <a:buClr>
                <a:srgbClr val="5188A1"/>
              </a:buClr>
              <a:buFont typeface="Arial" panose="020B0604020202020204" pitchFamily="34" charset="0"/>
              <a:buChar char="•"/>
            </a:pPr>
            <a:r>
              <a:rPr lang="nb-NO" sz="2800"/>
              <a:t>Eks. skole Stavanger: Byråkrati: Avd. for oppvekst og utdanning, Avd. for by- og samfunnsplanlegging. Politikk: Utvalg for oppvekst og utdanning og kommunalutvalget</a:t>
            </a:r>
          </a:p>
          <a:p>
            <a:pPr marL="457200" indent="-457200">
              <a:buClr>
                <a:srgbClr val="5188A1"/>
              </a:buClr>
              <a:buFont typeface="Arial" panose="020B0604020202020204" pitchFamily="34" charset="0"/>
              <a:buChar char="•"/>
            </a:pPr>
            <a:r>
              <a:rPr lang="nb-NO" sz="2800"/>
              <a:t>Dette er langsiktig tenkning og planlegging. Vær forberedt på å jobbe over lang tid.</a:t>
            </a:r>
          </a:p>
        </p:txBody>
      </p:sp>
    </p:spTree>
    <p:extLst>
      <p:ext uri="{BB962C8B-B14F-4D97-AF65-F5344CB8AC3E}">
        <p14:creationId xmlns:p14="http://schemas.microsoft.com/office/powerpoint/2010/main" val="3296412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e 12">
            <a:extLst>
              <a:ext uri="{FF2B5EF4-FFF2-40B4-BE49-F238E27FC236}">
                <a16:creationId xmlns:a16="http://schemas.microsoft.com/office/drawing/2014/main" id="{6F2482FA-021D-543D-0AF0-F0CACE61061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3717877" cy="6858000"/>
          </a:xfrm>
          <a:prstGeom prst="rect">
            <a:avLst/>
          </a:prstGeom>
        </p:spPr>
      </p:pic>
      <p:sp>
        <p:nvSpPr>
          <p:cNvPr id="3" name="Tittel 2">
            <a:extLst>
              <a:ext uri="{FF2B5EF4-FFF2-40B4-BE49-F238E27FC236}">
                <a16:creationId xmlns:a16="http://schemas.microsoft.com/office/drawing/2014/main" id="{184CA5E2-0581-F8AE-E2C3-915EC4573AB3}"/>
              </a:ext>
            </a:extLst>
          </p:cNvPr>
          <p:cNvSpPr txBox="1">
            <a:spLocks noGrp="1"/>
          </p:cNvSpPr>
          <p:nvPr>
            <p:ph type="title" idx="4294967295"/>
          </p:nvPr>
        </p:nvSpPr>
        <p:spPr>
          <a:xfrm>
            <a:off x="390097" y="1050984"/>
            <a:ext cx="3149515" cy="280076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0" i="0" u="none" strike="noStrike" kern="1200" cap="none" spc="0" normalizeH="0" baseline="0" noProof="0">
                <a:ln>
                  <a:noFill/>
                </a:ln>
                <a:solidFill>
                  <a:schemeClr val="tx1"/>
                </a:solidFill>
                <a:effectLst/>
                <a:uLnTx/>
                <a:uFillTx/>
                <a:latin typeface="Avenir Heavy"/>
                <a:ea typeface="+mn-ea"/>
                <a:cs typeface="+mn-cs"/>
              </a:rPr>
              <a:t>Tips til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0" i="0" u="none" strike="noStrike" kern="1200" cap="none" spc="0" normalizeH="0" baseline="0" noProof="0">
                <a:ln>
                  <a:noFill/>
                </a:ln>
                <a:solidFill>
                  <a:schemeClr val="tx1"/>
                </a:solidFill>
                <a:effectLst/>
                <a:uLnTx/>
                <a:uFillTx/>
                <a:latin typeface="Avenir Heavy"/>
                <a:ea typeface="+mn-ea"/>
                <a:cs typeface="+mn-cs"/>
              </a:rPr>
              <a:t>råds-arbeidet…</a:t>
            </a:r>
            <a:br>
              <a:rPr kumimoji="0" lang="nb-NO" sz="4400" b="0" i="0" u="none" strike="noStrike" kern="1200" cap="none" spc="0" normalizeH="0" baseline="0" noProof="0">
                <a:ln>
                  <a:noFill/>
                </a:ln>
                <a:solidFill>
                  <a:schemeClr val="tx1"/>
                </a:solidFill>
                <a:effectLst/>
                <a:uLnTx/>
                <a:uFillTx/>
                <a:latin typeface="Avenir Heavy"/>
                <a:ea typeface="+mn-ea"/>
                <a:cs typeface="+mn-cs"/>
              </a:rPr>
            </a:br>
            <a:r>
              <a:rPr kumimoji="0" lang="nb-NO" sz="4400" b="0" i="0" u="none" strike="noStrike" kern="1200" cap="none" spc="0" normalizeH="0" baseline="0" noProof="0">
                <a:ln>
                  <a:noFill/>
                </a:ln>
                <a:solidFill>
                  <a:schemeClr val="tx1"/>
                </a:solidFill>
                <a:effectLst/>
                <a:uLnTx/>
                <a:uFillTx/>
                <a:latin typeface="Avenir Heavy"/>
                <a:ea typeface="+mn-ea"/>
                <a:cs typeface="+mn-cs"/>
              </a:rPr>
              <a:t>fortsetter</a:t>
            </a:r>
            <a:endParaRPr kumimoji="0" lang="nb-NO" sz="4400" b="0" i="0" u="none" strike="noStrike" kern="1200" cap="none" spc="0" normalizeH="0" baseline="0" noProof="0">
              <a:ln>
                <a:noFill/>
              </a:ln>
              <a:solidFill>
                <a:schemeClr val="tx1"/>
              </a:solidFill>
              <a:effectLst/>
              <a:uLnTx/>
              <a:uFillTx/>
              <a:latin typeface="+mn-lt"/>
              <a:ea typeface="+mn-ea"/>
              <a:cs typeface="+mn-cs"/>
            </a:endParaRPr>
          </a:p>
        </p:txBody>
      </p:sp>
      <p:pic>
        <p:nvPicPr>
          <p:cNvPr id="6" name="Bilde 5">
            <a:extLst>
              <a:ext uri="{FF2B5EF4-FFF2-40B4-BE49-F238E27FC236}">
                <a16:creationId xmlns:a16="http://schemas.microsoft.com/office/drawing/2014/main" id="{8A1738D4-4F79-E759-A8BB-6568A767EA64}"/>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292127" y="5973893"/>
            <a:ext cx="752728" cy="752728"/>
          </a:xfrm>
          <a:prstGeom prst="rect">
            <a:avLst/>
          </a:prstGeom>
        </p:spPr>
      </p:pic>
      <p:sp>
        <p:nvSpPr>
          <p:cNvPr id="2" name="TekstSylinder 1">
            <a:extLst>
              <a:ext uri="{FF2B5EF4-FFF2-40B4-BE49-F238E27FC236}">
                <a16:creationId xmlns:a16="http://schemas.microsoft.com/office/drawing/2014/main" id="{D10643CF-3533-AB7D-B54D-B5CED28727F2}"/>
              </a:ext>
            </a:extLst>
          </p:cNvPr>
          <p:cNvSpPr txBox="1"/>
          <p:nvPr/>
        </p:nvSpPr>
        <p:spPr>
          <a:xfrm>
            <a:off x="3786394" y="131379"/>
            <a:ext cx="7791089" cy="6494085"/>
          </a:xfrm>
          <a:prstGeom prst="rect">
            <a:avLst/>
          </a:prstGeom>
          <a:noFill/>
        </p:spPr>
        <p:txBody>
          <a:bodyPr wrap="square" lIns="91440" tIns="45720" rIns="91440" bIns="45720" rtlCol="0" anchor="t">
            <a:spAutoFit/>
          </a:bodyPr>
          <a:lstStyle/>
          <a:p>
            <a:pPr marL="457200" indent="-457200">
              <a:buClr>
                <a:srgbClr val="5188A1"/>
              </a:buClr>
              <a:buFont typeface="Arial" panose="020B0604020202020204" pitchFamily="34" charset="0"/>
              <a:buChar char="•"/>
            </a:pPr>
            <a:r>
              <a:rPr lang="nb-NO" sz="2400"/>
              <a:t>Ha kontakt med funksjonshemmedes organisasjoner. Få oversikt over hva som er utfordringene for funksjonshemmede i kommunen gjennom organisasjonenes erfaringer.</a:t>
            </a:r>
            <a:endParaRPr lang="nb-NO" sz="2400">
              <a:cs typeface="Calibri"/>
            </a:endParaRPr>
          </a:p>
          <a:p>
            <a:pPr marL="457200" indent="-457200">
              <a:buClr>
                <a:srgbClr val="5188A1"/>
              </a:buClr>
              <a:buFont typeface="Arial" panose="020B0604020202020204" pitchFamily="34" charset="0"/>
              <a:buChar char="•"/>
            </a:pPr>
            <a:endParaRPr lang="nb-NO" sz="2400">
              <a:cs typeface="Calibri"/>
            </a:endParaRPr>
          </a:p>
          <a:p>
            <a:pPr marL="457200" indent="-457200">
              <a:buClr>
                <a:srgbClr val="5188A1"/>
              </a:buClr>
              <a:buFont typeface="Arial" panose="020B0604020202020204" pitchFamily="34" charset="0"/>
              <a:buChar char="•"/>
            </a:pPr>
            <a:r>
              <a:rPr lang="nb-NO" sz="2400"/>
              <a:t>Les budsjettene. Her finner du også mange kommentarer om endringer, konsekvenser, hvordan kommunedelplanene følges opp økonomisk. I Stavanger knyttes målsetninger og konkretiseringer opp mo økonomi i såkalte økonomi og handlingsplaner</a:t>
            </a:r>
            <a:endParaRPr lang="nb-NO" sz="2400">
              <a:cs typeface="Calibri"/>
            </a:endParaRPr>
          </a:p>
          <a:p>
            <a:pPr marL="457200" indent="-457200">
              <a:buClr>
                <a:srgbClr val="5188A1"/>
              </a:buClr>
              <a:buFont typeface="Arial" panose="020B0604020202020204" pitchFamily="34" charset="0"/>
              <a:buChar char="•"/>
            </a:pPr>
            <a:endParaRPr lang="nb-NO" sz="2400">
              <a:cs typeface="Calibri"/>
            </a:endParaRPr>
          </a:p>
          <a:p>
            <a:pPr marL="457200" indent="-457200">
              <a:buClr>
                <a:srgbClr val="5188A1"/>
              </a:buClr>
              <a:buFont typeface="Arial" panose="020B0604020202020204" pitchFamily="34" charset="0"/>
              <a:buChar char="•"/>
            </a:pPr>
            <a:r>
              <a:rPr lang="nb-NO" sz="2400"/>
              <a:t>Skriftlig og muntlig kommunikasjon med adm. og politikere.</a:t>
            </a:r>
            <a:endParaRPr lang="nb-NO" sz="2400">
              <a:cs typeface="Calibri"/>
            </a:endParaRPr>
          </a:p>
          <a:p>
            <a:pPr marL="457200" indent="-457200">
              <a:buClr>
                <a:srgbClr val="5188A1"/>
              </a:buClr>
              <a:buFont typeface="Arial" panose="020B0604020202020204" pitchFamily="34" charset="0"/>
              <a:buChar char="•"/>
            </a:pPr>
            <a:endParaRPr lang="nb-NO" sz="2400">
              <a:cs typeface="Calibri"/>
            </a:endParaRPr>
          </a:p>
          <a:p>
            <a:pPr marL="457200" indent="-457200">
              <a:buClr>
                <a:srgbClr val="5188A1"/>
              </a:buClr>
              <a:buFont typeface="Arial" panose="020B0604020202020204" pitchFamily="34" charset="0"/>
              <a:buChar char="•"/>
            </a:pPr>
            <a:r>
              <a:rPr lang="nb-NO" sz="2400"/>
              <a:t>Rådet kan ta opp saker på eget initiativ. </a:t>
            </a:r>
            <a:endParaRPr lang="nb-NO" sz="2400">
              <a:cs typeface="Calibri"/>
            </a:endParaRPr>
          </a:p>
          <a:p>
            <a:pPr>
              <a:buClr>
                <a:srgbClr val="5188A1"/>
              </a:buClr>
            </a:pPr>
            <a:endParaRPr lang="nb-NO" sz="2800"/>
          </a:p>
          <a:p>
            <a:pPr marL="457200" indent="-457200">
              <a:buClr>
                <a:srgbClr val="5188A1"/>
              </a:buClr>
              <a:buFont typeface="Arial" panose="020B0604020202020204" pitchFamily="34" charset="0"/>
              <a:buChar char="•"/>
            </a:pPr>
            <a:endParaRPr lang="nb-NO" sz="2800"/>
          </a:p>
        </p:txBody>
      </p:sp>
    </p:spTree>
    <p:extLst>
      <p:ext uri="{BB962C8B-B14F-4D97-AF65-F5344CB8AC3E}">
        <p14:creationId xmlns:p14="http://schemas.microsoft.com/office/powerpoint/2010/main" val="7339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e 12">
            <a:extLst>
              <a:ext uri="{FF2B5EF4-FFF2-40B4-BE49-F238E27FC236}">
                <a16:creationId xmlns:a16="http://schemas.microsoft.com/office/drawing/2014/main" id="{6F2482FA-021D-543D-0AF0-F0CACE61061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3717877" cy="6858000"/>
          </a:xfrm>
          <a:prstGeom prst="rect">
            <a:avLst/>
          </a:prstGeom>
        </p:spPr>
      </p:pic>
      <p:sp>
        <p:nvSpPr>
          <p:cNvPr id="3" name="Tittel 2">
            <a:extLst>
              <a:ext uri="{FF2B5EF4-FFF2-40B4-BE49-F238E27FC236}">
                <a16:creationId xmlns:a16="http://schemas.microsoft.com/office/drawing/2014/main" id="{184CA5E2-0581-F8AE-E2C3-915EC4573AB3}"/>
              </a:ext>
            </a:extLst>
          </p:cNvPr>
          <p:cNvSpPr txBox="1">
            <a:spLocks noGrp="1"/>
          </p:cNvSpPr>
          <p:nvPr>
            <p:ph type="title" idx="4294967295"/>
          </p:nvPr>
        </p:nvSpPr>
        <p:spPr>
          <a:xfrm>
            <a:off x="176035" y="1345952"/>
            <a:ext cx="3365805" cy="280076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1"/>
              <a:t>Oversendelse til kommune-direktør eller ordfører</a:t>
            </a:r>
            <a:endParaRPr kumimoji="0" lang="nb-NO" sz="4400" b="1" i="0" u="none" strike="noStrike" kern="1200" cap="none" spc="0" normalizeH="0" baseline="0" noProof="0">
              <a:ln>
                <a:noFill/>
              </a:ln>
              <a:solidFill>
                <a:schemeClr val="tx1"/>
              </a:solidFill>
              <a:effectLst/>
              <a:uLnTx/>
              <a:uFillTx/>
              <a:latin typeface="+mn-lt"/>
              <a:ea typeface="+mn-ea"/>
              <a:cs typeface="+mn-cs"/>
            </a:endParaRPr>
          </a:p>
        </p:txBody>
      </p:sp>
      <p:pic>
        <p:nvPicPr>
          <p:cNvPr id="6" name="Bilde 5">
            <a:extLst>
              <a:ext uri="{FF2B5EF4-FFF2-40B4-BE49-F238E27FC236}">
                <a16:creationId xmlns:a16="http://schemas.microsoft.com/office/drawing/2014/main" id="{8A1738D4-4F79-E759-A8BB-6568A767EA64}"/>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292127" y="5973893"/>
            <a:ext cx="752728" cy="752728"/>
          </a:xfrm>
          <a:prstGeom prst="rect">
            <a:avLst/>
          </a:prstGeom>
        </p:spPr>
      </p:pic>
      <p:sp>
        <p:nvSpPr>
          <p:cNvPr id="2" name="TekstSylinder 1">
            <a:extLst>
              <a:ext uri="{FF2B5EF4-FFF2-40B4-BE49-F238E27FC236}">
                <a16:creationId xmlns:a16="http://schemas.microsoft.com/office/drawing/2014/main" id="{D10643CF-3533-AB7D-B54D-B5CED28727F2}"/>
              </a:ext>
            </a:extLst>
          </p:cNvPr>
          <p:cNvSpPr txBox="1"/>
          <p:nvPr/>
        </p:nvSpPr>
        <p:spPr>
          <a:xfrm>
            <a:off x="4223274" y="131379"/>
            <a:ext cx="7354209" cy="6247864"/>
          </a:xfrm>
          <a:prstGeom prst="rect">
            <a:avLst/>
          </a:prstGeom>
          <a:noFill/>
        </p:spPr>
        <p:txBody>
          <a:bodyPr wrap="square" lIns="91440" tIns="45720" rIns="91440" bIns="45720" rtlCol="0" anchor="t">
            <a:spAutoFit/>
          </a:bodyPr>
          <a:lstStyle/>
          <a:p>
            <a:pPr marL="0" indent="0" algn="l">
              <a:buNone/>
            </a:pPr>
            <a:endParaRPr lang="nb-NO" sz="3200" b="1" i="0">
              <a:solidFill>
                <a:srgbClr val="5188A1"/>
              </a:solidFill>
              <a:effectLst/>
              <a:latin typeface="__magnet_f67a6d"/>
            </a:endParaRPr>
          </a:p>
          <a:p>
            <a:pPr marL="0" indent="0" algn="l">
              <a:buNone/>
            </a:pPr>
            <a:r>
              <a:rPr lang="nb-NO" sz="3200" b="1" i="0">
                <a:solidFill>
                  <a:srgbClr val="5188A1"/>
                </a:solidFill>
                <a:effectLst/>
                <a:latin typeface="__magnet_f67a6d"/>
              </a:rPr>
              <a:t>Eksempel på henvendelse til kommune</a:t>
            </a:r>
          </a:p>
          <a:p>
            <a:pPr algn="l"/>
            <a:endParaRPr lang="nb-NO" sz="2800" b="0" i="0">
              <a:solidFill>
                <a:srgbClr val="1E1E1E"/>
              </a:solidFill>
              <a:effectLst/>
              <a:latin typeface="__magnet_f67a6d"/>
            </a:endParaRPr>
          </a:p>
          <a:p>
            <a:pPr algn="l"/>
            <a:r>
              <a:rPr lang="nb-NO" sz="2800" b="0" i="0">
                <a:solidFill>
                  <a:srgbClr val="1E1E1E"/>
                </a:solidFill>
                <a:effectLst/>
                <a:latin typeface="__magnet_f67a6d"/>
              </a:rPr>
              <a:t>Rådet er gjort oppmerksom på at elever med funksjonsnedsettelse i liten grad inkluderes i ordinær undervisning i «Donald </a:t>
            </a:r>
            <a:r>
              <a:rPr lang="nb-NO" sz="2800" b="0" i="0" err="1">
                <a:solidFill>
                  <a:srgbClr val="1E1E1E"/>
                </a:solidFill>
                <a:effectLst/>
                <a:latin typeface="__magnet_f67a6d"/>
              </a:rPr>
              <a:t>Duck</a:t>
            </a:r>
            <a:r>
              <a:rPr lang="nb-NO" sz="2800" b="0" i="0">
                <a:solidFill>
                  <a:srgbClr val="1E1E1E"/>
                </a:solidFill>
                <a:effectLst/>
                <a:latin typeface="__magnet_f67a6d"/>
              </a:rPr>
              <a:t> kommune». Elevene er formelt sett en del av ordinærklassene</a:t>
            </a:r>
            <a:r>
              <a:rPr lang="nb-NO" sz="2800">
                <a:solidFill>
                  <a:srgbClr val="1E1E1E"/>
                </a:solidFill>
                <a:latin typeface="__magnet_f67a6d"/>
              </a:rPr>
              <a:t>,</a:t>
            </a:r>
            <a:r>
              <a:rPr lang="nb-NO" sz="2800" b="0" i="0">
                <a:solidFill>
                  <a:srgbClr val="1E1E1E"/>
                </a:solidFill>
                <a:effectLst/>
                <a:latin typeface="__magnet_f67a6d"/>
              </a:rPr>
              <a:t> men i flesteparten av timene plasseres de i egne grupper og eget bygg med liten eller ingen kontakt med sine medelever i klassefellesskapet.</a:t>
            </a:r>
          </a:p>
          <a:p>
            <a:pPr algn="l"/>
            <a:r>
              <a:rPr lang="nb-NO" sz="2800" b="0" i="0">
                <a:solidFill>
                  <a:srgbClr val="1E1E1E"/>
                </a:solidFill>
                <a:effectLst/>
                <a:latin typeface="__magnet_f67a6d"/>
              </a:rPr>
              <a:t>Vi ber om en redegjørelse om praktiseringen av dette på vårt neste møte, slik at saken kan settes på den politiske dagsorden.</a:t>
            </a:r>
            <a:endParaRPr lang="nb-NO" sz="2800"/>
          </a:p>
        </p:txBody>
      </p:sp>
    </p:spTree>
    <p:extLst>
      <p:ext uri="{BB962C8B-B14F-4D97-AF65-F5344CB8AC3E}">
        <p14:creationId xmlns:p14="http://schemas.microsoft.com/office/powerpoint/2010/main" val="169183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AD592254-DC63-FA33-3971-6782CD10C62E}"/>
              </a:ext>
            </a:extLst>
          </p:cNvPr>
          <p:cNvSpPr>
            <a:spLocks noGrp="1"/>
          </p:cNvSpPr>
          <p:nvPr>
            <p:ph type="title"/>
          </p:nvPr>
        </p:nvSpPr>
        <p:spPr>
          <a:xfrm>
            <a:off x="1315080" y="118533"/>
            <a:ext cx="10517131" cy="1533104"/>
          </a:xfrm>
        </p:spPr>
        <p:txBody>
          <a:bodyPr vert="horz" lIns="91440" tIns="45720" rIns="91440" bIns="45720" rtlCol="0" anchor="b">
            <a:normAutofit/>
          </a:bodyPr>
          <a:lstStyle/>
          <a:p>
            <a:r>
              <a:rPr lang="nb-NO" sz="4400" kern="1200">
                <a:solidFill>
                  <a:schemeClr val="tx1"/>
                </a:solidFill>
                <a:latin typeface="Avenir Heavy" panose="02000503020000020003"/>
              </a:rPr>
              <a:t>CRPD - fortale</a:t>
            </a:r>
            <a:br>
              <a:rPr lang="nb-NO" sz="4000" kern="1200">
                <a:solidFill>
                  <a:schemeClr val="tx1"/>
                </a:solidFill>
                <a:latin typeface="Avenir Heavy" panose="02000503020000020003"/>
              </a:rPr>
            </a:br>
            <a:endParaRPr lang="nb-NO" sz="4000" kern="1200">
              <a:solidFill>
                <a:schemeClr val="tx1"/>
              </a:solidFill>
              <a:latin typeface="Avenir Heavy" panose="02000503020000020003"/>
            </a:endParaRPr>
          </a:p>
        </p:txBody>
      </p:sp>
      <p:sp>
        <p:nvSpPr>
          <p:cNvPr id="2" name="Plassholder for innhold 1">
            <a:extLst>
              <a:ext uri="{FF2B5EF4-FFF2-40B4-BE49-F238E27FC236}">
                <a16:creationId xmlns:a16="http://schemas.microsoft.com/office/drawing/2014/main" id="{E94B3FEC-42D0-4C1A-A9DB-1544D4BC8C76}"/>
              </a:ext>
            </a:extLst>
          </p:cNvPr>
          <p:cNvSpPr>
            <a:spLocks noGrp="1"/>
          </p:cNvSpPr>
          <p:nvPr>
            <p:ph type="body" sz="half" idx="2"/>
          </p:nvPr>
        </p:nvSpPr>
        <p:spPr>
          <a:xfrm>
            <a:off x="1315080" y="1213154"/>
            <a:ext cx="9725455" cy="5215466"/>
          </a:xfrm>
        </p:spPr>
        <p:txBody>
          <a:bodyPr vert="horz" lIns="91440" tIns="45720" rIns="91440" bIns="45720" rtlCol="0" anchor="t">
            <a:normAutofit/>
          </a:bodyPr>
          <a:lstStyle/>
          <a:p>
            <a:pPr marL="342900" indent="-342900">
              <a:buClr>
                <a:srgbClr val="5188A1"/>
              </a:buClr>
              <a:buFont typeface="Arial" panose="020B0604020202020204" pitchFamily="34" charset="0"/>
              <a:buChar char="•"/>
            </a:pPr>
            <a:r>
              <a:rPr lang="nb-NO" sz="2400"/>
              <a:t>som erkjenner betydningen av de prinsipper og retningslinjer som er nedfelt i </a:t>
            </a:r>
          </a:p>
          <a:p>
            <a:pPr marL="800100" lvl="1" indent="-342900">
              <a:buFont typeface="Arial" panose="020B0604020202020204" pitchFamily="34" charset="0"/>
              <a:buChar char="•"/>
            </a:pPr>
            <a:r>
              <a:rPr lang="nb-NO" sz="2400"/>
              <a:t>Verdens handlingsprogram for funksjonshindrede og i </a:t>
            </a:r>
          </a:p>
          <a:p>
            <a:pPr marL="800100" lvl="1" indent="-342900">
              <a:buFont typeface="Arial" panose="020B0604020202020204" pitchFamily="34" charset="0"/>
              <a:buChar char="•"/>
            </a:pPr>
            <a:r>
              <a:rPr lang="nb-NO" sz="2400"/>
              <a:t>FNs standardregler for like muligheter for funksjonshindrede, </a:t>
            </a:r>
          </a:p>
          <a:p>
            <a:pPr marL="342900" indent="-342900">
              <a:buClr>
                <a:srgbClr val="5188A1"/>
              </a:buClr>
              <a:buFont typeface="Arial" panose="020B0604020202020204" pitchFamily="34" charset="0"/>
              <a:buChar char="•"/>
            </a:pPr>
            <a:r>
              <a:rPr lang="nb-NO" sz="2400"/>
              <a:t>som en påvirkningsfaktor i arbeidet med å </a:t>
            </a:r>
          </a:p>
          <a:p>
            <a:pPr lvl="3"/>
            <a:r>
              <a:rPr lang="nb-NO" sz="2400"/>
              <a:t>fremme, utforme og evaluere </a:t>
            </a:r>
          </a:p>
          <a:p>
            <a:pPr marL="1257300" lvl="2" indent="-342900">
              <a:buFont typeface="Arial" panose="020B0604020202020204" pitchFamily="34" charset="0"/>
              <a:buChar char="•"/>
            </a:pPr>
            <a:r>
              <a:rPr lang="nb-NO" sz="2400"/>
              <a:t>politikk, </a:t>
            </a:r>
          </a:p>
          <a:p>
            <a:pPr marL="1257300" lvl="2" indent="-342900">
              <a:buFont typeface="Arial" panose="020B0604020202020204" pitchFamily="34" charset="0"/>
              <a:buChar char="•"/>
            </a:pPr>
            <a:r>
              <a:rPr lang="nb-NO" sz="2400"/>
              <a:t>planer, </a:t>
            </a:r>
          </a:p>
          <a:p>
            <a:pPr marL="1257300" lvl="2" indent="-342900">
              <a:buFont typeface="Arial" panose="020B0604020202020204" pitchFamily="34" charset="0"/>
              <a:buChar char="•"/>
            </a:pPr>
            <a:r>
              <a:rPr lang="nb-NO" sz="2400"/>
              <a:t>programmer </a:t>
            </a:r>
          </a:p>
          <a:p>
            <a:pPr marL="1257300" lvl="2" indent="-342900">
              <a:buFont typeface="Arial" panose="020B0604020202020204" pitchFamily="34" charset="0"/>
              <a:buChar char="•"/>
            </a:pPr>
            <a:r>
              <a:rPr lang="nb-NO" sz="2400"/>
              <a:t>tiltak  </a:t>
            </a:r>
          </a:p>
          <a:p>
            <a:pPr marL="342900" indent="-342900">
              <a:buClr>
                <a:srgbClr val="5188A1"/>
              </a:buClr>
              <a:buFont typeface="Arial" panose="020B0604020202020204" pitchFamily="34" charset="0"/>
              <a:buChar char="•"/>
            </a:pPr>
            <a:r>
              <a:rPr lang="nb-NO" sz="2400"/>
              <a:t>På nasjonalt, regionalt og internasjonalt nivå </a:t>
            </a:r>
          </a:p>
          <a:p>
            <a:pPr marL="800100" lvl="1" indent="-342900">
              <a:buFont typeface="Arial" panose="020B0604020202020204" pitchFamily="34" charset="0"/>
              <a:buChar char="•"/>
            </a:pPr>
            <a:r>
              <a:rPr lang="nb-NO" sz="2400"/>
              <a:t>som ytterligere skal sikre funksjonshindrede </a:t>
            </a:r>
          </a:p>
          <a:p>
            <a:pPr marL="1257300" lvl="2" indent="-342900">
              <a:buFont typeface="Arial" panose="020B0604020202020204" pitchFamily="34" charset="0"/>
              <a:buChar char="•"/>
            </a:pPr>
            <a:r>
              <a:rPr lang="nb-NO" sz="2400"/>
              <a:t>like muligheter,</a:t>
            </a:r>
          </a:p>
          <a:p>
            <a:pPr marL="342900" indent="-342900">
              <a:buFont typeface="Arial" panose="020B0604020202020204" pitchFamily="34" charset="0"/>
              <a:buChar char="•"/>
            </a:pPr>
            <a:endParaRPr lang="en-US" sz="1700"/>
          </a:p>
        </p:txBody>
      </p:sp>
      <p:pic>
        <p:nvPicPr>
          <p:cNvPr id="6" name="Bilde 5">
            <a:extLst>
              <a:ext uri="{FF2B5EF4-FFF2-40B4-BE49-F238E27FC236}">
                <a16:creationId xmlns:a16="http://schemas.microsoft.com/office/drawing/2014/main" id="{3E7A9297-BB20-DA35-80EB-00EC6B96F5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59789" y="640080"/>
            <a:ext cx="566977" cy="573074"/>
          </a:xfrm>
          <a:prstGeom prst="rect">
            <a:avLst/>
          </a:prstGeom>
        </p:spPr>
      </p:pic>
    </p:spTree>
    <p:extLst>
      <p:ext uri="{BB962C8B-B14F-4D97-AF65-F5344CB8AC3E}">
        <p14:creationId xmlns:p14="http://schemas.microsoft.com/office/powerpoint/2010/main" val="125851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B47C75-E1FD-458B-6EFD-417D4EAF2C90}"/>
              </a:ext>
            </a:extLst>
          </p:cNvPr>
          <p:cNvSpPr>
            <a:spLocks noGrp="1"/>
          </p:cNvSpPr>
          <p:nvPr>
            <p:ph type="title" idx="4294967295"/>
          </p:nvPr>
        </p:nvSpPr>
        <p:spPr>
          <a:xfrm>
            <a:off x="321733" y="270934"/>
            <a:ext cx="11176507" cy="1836740"/>
          </a:xfrm>
        </p:spPr>
        <p:txBody>
          <a:bodyPr>
            <a:normAutofit/>
          </a:bodyPr>
          <a:lstStyle/>
          <a:p>
            <a:pPr lvl="0">
              <a:lnSpc>
                <a:spcPct val="100000"/>
              </a:lnSpc>
              <a:spcBef>
                <a:spcPts val="0"/>
              </a:spcBef>
            </a:pPr>
            <a:r>
              <a:rPr lang="nb-NO" sz="4800" b="1"/>
              <a:t>CRPD – Artikkel 4 – </a:t>
            </a:r>
            <a:br>
              <a:rPr lang="nb-NO" sz="4800" b="1"/>
            </a:br>
            <a:r>
              <a:rPr lang="nb-NO" sz="4800" b="1"/>
              <a:t>Generelle forpliktelser - Pkt. 1</a:t>
            </a:r>
            <a:endParaRPr lang="nb-NO" sz="4800" b="1">
              <a:solidFill>
                <a:srgbClr val="6198B0"/>
              </a:solidFill>
              <a:latin typeface="Avenir Black" panose="02000503020000020003" pitchFamily="2" charset="0"/>
              <a:ea typeface="+mn-ea"/>
              <a:cs typeface="+mn-cs"/>
            </a:endParaRPr>
          </a:p>
        </p:txBody>
      </p:sp>
      <p:sp>
        <p:nvSpPr>
          <p:cNvPr id="4" name="TekstSylinder 3">
            <a:extLst>
              <a:ext uri="{FF2B5EF4-FFF2-40B4-BE49-F238E27FC236}">
                <a16:creationId xmlns:a16="http://schemas.microsoft.com/office/drawing/2014/main" id="{6F04AF0C-8724-99EB-DD3D-C0819C8B4DB7}"/>
              </a:ext>
            </a:extLst>
          </p:cNvPr>
          <p:cNvSpPr txBox="1"/>
          <p:nvPr/>
        </p:nvSpPr>
        <p:spPr>
          <a:xfrm>
            <a:off x="321733" y="2255871"/>
            <a:ext cx="8703733" cy="3416320"/>
          </a:xfrm>
          <a:prstGeom prst="rect">
            <a:avLst/>
          </a:prstGeom>
          <a:noFill/>
        </p:spPr>
        <p:txBody>
          <a:bodyPr wrap="square">
            <a:spAutoFit/>
          </a:bodyPr>
          <a:lstStyle/>
          <a:p>
            <a:pPr marL="0" indent="0">
              <a:buNone/>
            </a:pPr>
            <a:r>
              <a:rPr lang="nb-NO" sz="3600"/>
              <a:t>Partene forplikter seg til å:</a:t>
            </a:r>
          </a:p>
          <a:p>
            <a:r>
              <a:rPr lang="nb-NO" sz="3600"/>
              <a:t>	Sikre</a:t>
            </a:r>
          </a:p>
          <a:p>
            <a:r>
              <a:rPr lang="nb-NO" sz="3600"/>
              <a:t>	fremme</a:t>
            </a:r>
          </a:p>
          <a:p>
            <a:pPr marL="0" indent="0">
              <a:buNone/>
            </a:pPr>
            <a:r>
              <a:rPr lang="nb-NO" sz="3600"/>
              <a:t>full gjennomføring av alle menneskerettigheter og grunnleggende friheter, uten diskriminering.</a:t>
            </a:r>
          </a:p>
        </p:txBody>
      </p:sp>
      <p:pic>
        <p:nvPicPr>
          <p:cNvPr id="14" name="Bilde 13">
            <a:extLst>
              <a:ext uri="{FF2B5EF4-FFF2-40B4-BE49-F238E27FC236}">
                <a16:creationId xmlns:a16="http://schemas.microsoft.com/office/drawing/2014/main" id="{3BC1E2BD-1247-430B-C94A-2E052E27932E}"/>
              </a:ext>
              <a:ext uri="{C183D7F6-B498-43B3-948B-1728B52AA6E4}">
                <adec:decorative xmlns:adec="http://schemas.microsoft.com/office/drawing/2017/decorative" val="1"/>
              </a:ext>
            </a:extLst>
          </p:cNvPr>
          <p:cNvPicPr>
            <a:picLocks noChangeAspect="1"/>
          </p:cNvPicPr>
          <p:nvPr/>
        </p:nvPicPr>
        <p:blipFill rotWithShape="1">
          <a:blip r:embed="rId3"/>
          <a:srcRect l="73525"/>
          <a:stretch/>
        </p:blipFill>
        <p:spPr>
          <a:xfrm>
            <a:off x="10008296" y="1019788"/>
            <a:ext cx="2259486" cy="4800600"/>
          </a:xfrm>
          <a:prstGeom prst="rect">
            <a:avLst/>
          </a:prstGeom>
        </p:spPr>
      </p:pic>
    </p:spTree>
    <p:extLst>
      <p:ext uri="{BB962C8B-B14F-4D97-AF65-F5344CB8AC3E}">
        <p14:creationId xmlns:p14="http://schemas.microsoft.com/office/powerpoint/2010/main" val="117970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805368" y="174168"/>
            <a:ext cx="1101058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0" i="0" u="none" strike="noStrike" kern="1200" cap="none" spc="0" normalizeH="0" baseline="0" noProof="0">
                <a:ln>
                  <a:noFill/>
                </a:ln>
                <a:solidFill>
                  <a:prstClr val="black"/>
                </a:solidFill>
                <a:effectLst/>
                <a:uLnTx/>
                <a:uFillTx/>
                <a:latin typeface="Avenir Medium" panose="02000503020000020003" pitchFamily="2" charset="0"/>
                <a:ea typeface="+mn-ea"/>
                <a:cs typeface="+mn-cs"/>
              </a:rPr>
              <a:t>CRPD – Artikkel 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0" i="0" u="none" strike="noStrike" kern="1200" cap="none" spc="0" normalizeH="0" baseline="0" noProof="0">
                <a:ln>
                  <a:noFill/>
                </a:ln>
                <a:solidFill>
                  <a:prstClr val="black"/>
                </a:solidFill>
                <a:effectLst/>
                <a:uLnTx/>
                <a:uFillTx/>
                <a:latin typeface="Avenir Medium" panose="02000503020000020003" pitchFamily="2" charset="0"/>
                <a:ea typeface="+mn-ea"/>
                <a:cs typeface="+mn-cs"/>
              </a:rPr>
              <a:t>Generelle forpliktelser - Pkt. 1aG</a:t>
            </a: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95045" y="2024528"/>
            <a:ext cx="4181755" cy="4090007"/>
          </a:xfrm>
        </p:spPr>
        <p:txBody>
          <a:bodyPr vert="horz" lIns="91440" tIns="45720" rIns="91440" bIns="45720" rtlCol="0" anchor="t">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Partene forplikter seg til å:</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b="0" i="0" u="none" strike="noStrike" kern="1200" cap="none" spc="0" normalizeH="0" baseline="0" noProof="0">
                <a:ln>
                  <a:noFill/>
                </a:ln>
                <a:effectLst/>
                <a:uLnTx/>
                <a:uFillTx/>
                <a:latin typeface="Calibri"/>
                <a:ea typeface="+mn-ea"/>
                <a:cs typeface="+mn-cs"/>
              </a:rPr>
              <a:t>Sikre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b="0" i="0" u="none" strike="noStrike" kern="1200" cap="none" spc="0" normalizeH="0" baseline="0" noProof="0">
                <a:ln>
                  <a:noFill/>
                </a:ln>
                <a:effectLst/>
                <a:uLnTx/>
                <a:uFillTx/>
                <a:latin typeface="Calibri"/>
                <a:ea typeface="+mn-ea"/>
                <a:cs typeface="+mn-cs"/>
              </a:rPr>
              <a:t>Fremme</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Full gjennomføring av alle menneskerettigheter og grunnleggende friheter, uten diskriminering.</a:t>
            </a:r>
          </a:p>
          <a:p>
            <a:endParaRPr lang="en-US" sz="2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9" name="TekstSylinder 8">
            <a:extLst>
              <a:ext uri="{FF2B5EF4-FFF2-40B4-BE49-F238E27FC236}">
                <a16:creationId xmlns:a16="http://schemas.microsoft.com/office/drawing/2014/main" id="{023F676A-97E6-6923-632F-28642D570AA6}"/>
              </a:ext>
            </a:extLst>
          </p:cNvPr>
          <p:cNvSpPr txBox="1"/>
          <p:nvPr/>
        </p:nvSpPr>
        <p:spPr>
          <a:xfrm>
            <a:off x="5269309" y="1591929"/>
            <a:ext cx="6346483" cy="4955203"/>
          </a:xfrm>
          <a:prstGeom prst="rect">
            <a:avLst/>
          </a:prstGeom>
          <a:noFill/>
        </p:spPr>
        <p:txBody>
          <a:bodyPr wrap="square">
            <a:spAutoFit/>
          </a:bodyPr>
          <a:lstStyle/>
          <a:p>
            <a:pPr marL="0" indent="0">
              <a:buNone/>
            </a:pPr>
            <a:r>
              <a:rPr lang="nb-NO" sz="3200"/>
              <a:t>For dette formålet forplikter partene seg til:</a:t>
            </a:r>
          </a:p>
          <a:p>
            <a:pPr marL="0" indent="0">
              <a:buNone/>
            </a:pPr>
            <a:r>
              <a:rPr lang="nb-NO" sz="3200"/>
              <a:t>Treffe alle: (1a)</a:t>
            </a:r>
          </a:p>
          <a:p>
            <a:pPr lvl="1"/>
            <a:r>
              <a:rPr lang="nb-NO" sz="3200"/>
              <a:t>Lovgivningsmessige,</a:t>
            </a:r>
          </a:p>
          <a:p>
            <a:pPr lvl="1"/>
            <a:r>
              <a:rPr lang="nb-NO" sz="3200"/>
              <a:t>Administrative </a:t>
            </a:r>
          </a:p>
          <a:p>
            <a:pPr lvl="1"/>
            <a:r>
              <a:rPr lang="nb-NO" sz="3200"/>
              <a:t>Og andre tiltak</a:t>
            </a:r>
          </a:p>
          <a:p>
            <a:pPr marL="514350" indent="-457200"/>
            <a:r>
              <a:rPr lang="nb-NO" sz="3200"/>
              <a:t>Som er hensiktsmessige </a:t>
            </a:r>
          </a:p>
          <a:p>
            <a:pPr marL="514350" indent="-457200"/>
            <a:r>
              <a:rPr lang="nb-NO" sz="3200"/>
              <a:t>for å virkeliggjøre </a:t>
            </a:r>
          </a:p>
          <a:p>
            <a:pPr marL="514350" indent="-457200"/>
            <a:r>
              <a:rPr lang="nb-NO" sz="3200"/>
              <a:t>de rettigheter som er nedfelt i CRPD</a:t>
            </a:r>
            <a:endParaRPr lang="nb-NO" sz="2800"/>
          </a:p>
          <a:p>
            <a:pPr marL="514350" indent="-457200"/>
            <a:endParaRPr lang="nb-NO" sz="2800" b="1"/>
          </a:p>
        </p:txBody>
      </p:sp>
    </p:spTree>
    <p:extLst>
      <p:ext uri="{BB962C8B-B14F-4D97-AF65-F5344CB8AC3E}">
        <p14:creationId xmlns:p14="http://schemas.microsoft.com/office/powerpoint/2010/main" val="1095682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838200" y="157187"/>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CRPD – Artikkel 4 – Generelle forpliktelser - Pkt. 1b</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339446" y="1872195"/>
            <a:ext cx="3690688" cy="4090007"/>
          </a:xfrm>
        </p:spPr>
        <p:txBody>
          <a:bodyPr vert="horz" lIns="91440" tIns="45720" rIns="91440" bIns="45720" rtlCol="0" anchor="t">
            <a:normAutofit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Partene forplikter seg til å:</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Sikre</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Fremme</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Full gjennomføring av alle menneskerettigheter og grunnleggende friheter, uten diskriminering.</a:t>
            </a:r>
          </a:p>
          <a:p>
            <a:endParaRPr lang="en-US" sz="2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9" name="TekstSylinder 8">
            <a:extLst>
              <a:ext uri="{FF2B5EF4-FFF2-40B4-BE49-F238E27FC236}">
                <a16:creationId xmlns:a16="http://schemas.microsoft.com/office/drawing/2014/main" id="{023F676A-97E6-6923-632F-28642D570AA6}"/>
              </a:ext>
            </a:extLst>
          </p:cNvPr>
          <p:cNvSpPr txBox="1"/>
          <p:nvPr/>
        </p:nvSpPr>
        <p:spPr>
          <a:xfrm>
            <a:off x="4893734" y="1024098"/>
            <a:ext cx="7298266" cy="5355312"/>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sz="3100" b="1" i="0" u="none" strike="noStrike" kern="1200" cap="none" spc="0" normalizeH="0" baseline="0" noProof="0">
                <a:ln>
                  <a:noFill/>
                </a:ln>
                <a:solidFill>
                  <a:prstClr val="black"/>
                </a:solidFill>
                <a:effectLst/>
                <a:uLnTx/>
                <a:uFillTx/>
                <a:latin typeface="Calibri"/>
                <a:ea typeface="+mn-ea"/>
                <a:cs typeface="+mn-cs"/>
              </a:rPr>
              <a:t>For dette formålet forplikter partene seg til:</a:t>
            </a:r>
          </a:p>
          <a:p>
            <a:pPr marL="0" indent="0">
              <a:buNone/>
            </a:pPr>
            <a:r>
              <a:rPr lang="nb-NO" sz="2800" b="1"/>
              <a:t>treffe alle: (1b) </a:t>
            </a:r>
          </a:p>
          <a:p>
            <a:pPr marL="457200" indent="-457200">
              <a:buFont typeface="Arial" panose="020B0604020202020204" pitchFamily="34" charset="0"/>
              <a:buChar char="•"/>
            </a:pPr>
            <a:r>
              <a:rPr lang="nb-NO" sz="2800" b="1"/>
              <a:t>hensiktsmessige tiltak, </a:t>
            </a:r>
          </a:p>
          <a:p>
            <a:r>
              <a:rPr lang="nb-NO" sz="2800" b="1"/>
              <a:t>herunder i lovs form, for å: </a:t>
            </a:r>
          </a:p>
          <a:p>
            <a:pPr marL="457200" indent="-457200">
              <a:buFont typeface="Arial" panose="020B0604020202020204" pitchFamily="34" charset="0"/>
              <a:buChar char="•"/>
            </a:pPr>
            <a:r>
              <a:rPr lang="nb-NO" sz="2800" b="1"/>
              <a:t>Endre, eller oppheve </a:t>
            </a:r>
          </a:p>
          <a:p>
            <a:pPr lvl="1"/>
            <a:r>
              <a:rPr lang="nb-NO" sz="2800" b="1"/>
              <a:t>eksisterende lover, </a:t>
            </a:r>
          </a:p>
          <a:p>
            <a:pPr lvl="1"/>
            <a:r>
              <a:rPr lang="nb-NO" sz="2800" b="1"/>
              <a:t>forskrifter, </a:t>
            </a:r>
          </a:p>
          <a:p>
            <a:pPr lvl="1"/>
            <a:r>
              <a:rPr lang="nb-NO" sz="2800" b="1"/>
              <a:t>sedvane og </a:t>
            </a:r>
          </a:p>
          <a:p>
            <a:pPr lvl="1"/>
            <a:r>
              <a:rPr lang="nb-NO" sz="2800" b="1"/>
              <a:t>praksis </a:t>
            </a:r>
          </a:p>
          <a:p>
            <a:pPr marL="57150" indent="0">
              <a:buNone/>
            </a:pPr>
            <a:r>
              <a:rPr lang="nb-NO" sz="2800" b="1"/>
              <a:t>som innebærer diskriminering av funksjonshindrede.</a:t>
            </a:r>
          </a:p>
        </p:txBody>
      </p:sp>
    </p:spTree>
    <p:extLst>
      <p:ext uri="{BB962C8B-B14F-4D97-AF65-F5344CB8AC3E}">
        <p14:creationId xmlns:p14="http://schemas.microsoft.com/office/powerpoint/2010/main" val="176008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566530" y="386714"/>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CRPD – Artikkel 4 – </a:t>
            </a:r>
            <a:br>
              <a:rPr kumimoji="0" lang="nb-NO" sz="4400" b="1" i="0" u="none" strike="noStrike" kern="1200" cap="none" spc="0" normalizeH="0" baseline="0" noProof="0">
                <a:ln>
                  <a:noFill/>
                </a:ln>
                <a:solidFill>
                  <a:schemeClr val="tx1"/>
                </a:solidFill>
                <a:effectLst/>
                <a:uLnTx/>
                <a:uFillTx/>
                <a:latin typeface="+mj-lt"/>
                <a:ea typeface="+mj-ea"/>
                <a:cs typeface="+mj-cs"/>
              </a:rPr>
            </a:br>
            <a:r>
              <a:rPr kumimoji="0" lang="nb-NO" sz="4400" b="1" i="0" u="none" strike="noStrike" kern="1200" cap="none" spc="0" normalizeH="0" baseline="0" noProof="0">
                <a:ln>
                  <a:noFill/>
                </a:ln>
                <a:solidFill>
                  <a:schemeClr val="tx1"/>
                </a:solidFill>
                <a:effectLst/>
                <a:uLnTx/>
                <a:uFillTx/>
                <a:latin typeface="+mj-lt"/>
                <a:ea typeface="+mj-ea"/>
                <a:cs typeface="+mj-cs"/>
              </a:rPr>
              <a:t>Generelle forpliktelser - Pkt. 1c</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95045" y="2024528"/>
            <a:ext cx="4181755" cy="4090007"/>
          </a:xfrm>
        </p:spPr>
        <p:txBody>
          <a:bodyPr vert="horz" lIns="91440" tIns="45720" rIns="91440" bIns="45720" rtlCol="0" anchor="t">
            <a:normAutofit/>
          </a:bodyPr>
          <a:lstStyle/>
          <a:p>
            <a:pPr marL="0" indent="0">
              <a:buNone/>
            </a:pPr>
            <a:r>
              <a:rPr lang="nb-NO" sz="2800"/>
              <a:t>Partene forplikter seg til å:</a:t>
            </a:r>
          </a:p>
          <a:p>
            <a:r>
              <a:rPr lang="nb-NO" sz="2800"/>
              <a:t>Sikre</a:t>
            </a:r>
          </a:p>
          <a:p>
            <a:r>
              <a:rPr lang="nb-NO" sz="2800"/>
              <a:t>Fremme</a:t>
            </a:r>
          </a:p>
          <a:p>
            <a:pPr marL="0" indent="0">
              <a:buNone/>
            </a:pPr>
            <a:r>
              <a:rPr lang="nb-NO" sz="2800"/>
              <a:t>Full gjennomføring av alle menneskerettigheter og grunnleggende friheter, uten diskriminering</a:t>
            </a:r>
            <a:endParaRPr lang="en-US" sz="2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9" name="TekstSylinder 8">
            <a:extLst>
              <a:ext uri="{FF2B5EF4-FFF2-40B4-BE49-F238E27FC236}">
                <a16:creationId xmlns:a16="http://schemas.microsoft.com/office/drawing/2014/main" id="{023F676A-97E6-6923-632F-28642D570AA6}"/>
              </a:ext>
            </a:extLst>
          </p:cNvPr>
          <p:cNvSpPr txBox="1"/>
          <p:nvPr/>
        </p:nvSpPr>
        <p:spPr>
          <a:xfrm>
            <a:off x="5279942" y="1902797"/>
            <a:ext cx="6346483" cy="3970318"/>
          </a:xfrm>
          <a:prstGeom prst="rect">
            <a:avLst/>
          </a:prstGeom>
          <a:noFill/>
        </p:spPr>
        <p:txBody>
          <a:bodyPr wrap="square">
            <a:spAutoFit/>
          </a:bodyPr>
          <a:lstStyle/>
          <a:p>
            <a:pPr marL="0" indent="0">
              <a:buNone/>
            </a:pPr>
            <a:r>
              <a:rPr lang="nb-NO" sz="2800"/>
              <a:t>For dette formålet forplikter partene seg til: </a:t>
            </a:r>
          </a:p>
          <a:p>
            <a:pPr marL="0" indent="0">
              <a:buNone/>
            </a:pPr>
            <a:endParaRPr lang="nb-NO" sz="2800"/>
          </a:p>
          <a:p>
            <a:pPr marL="0" indent="0">
              <a:buNone/>
            </a:pPr>
            <a:r>
              <a:rPr lang="nb-NO" sz="2800" b="1"/>
              <a:t>Å ta hensyn til at (1c)</a:t>
            </a:r>
          </a:p>
          <a:p>
            <a:pPr marL="514350" indent="-457200"/>
            <a:r>
              <a:rPr lang="nb-NO" sz="2800" b="1"/>
              <a:t>Menneskerettighetene til funksjonshindrede</a:t>
            </a:r>
          </a:p>
          <a:p>
            <a:pPr marL="514350" indent="-457200"/>
            <a:r>
              <a:rPr lang="nb-NO" sz="2800" b="1"/>
              <a:t>Skal vernes om og fremmes i</a:t>
            </a:r>
          </a:p>
          <a:p>
            <a:pPr lvl="1"/>
            <a:r>
              <a:rPr lang="nb-NO" sz="2800" b="1"/>
              <a:t>All politikk</a:t>
            </a:r>
          </a:p>
          <a:p>
            <a:pPr lvl="1"/>
            <a:r>
              <a:rPr lang="nb-NO" sz="2800" b="1"/>
              <a:t>Og alle programmer</a:t>
            </a:r>
          </a:p>
        </p:txBody>
      </p:sp>
    </p:spTree>
    <p:extLst>
      <p:ext uri="{BB962C8B-B14F-4D97-AF65-F5344CB8AC3E}">
        <p14:creationId xmlns:p14="http://schemas.microsoft.com/office/powerpoint/2010/main" val="1107385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566530" y="386714"/>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CRPD – Artikkel 4 – </a:t>
            </a:r>
            <a:br>
              <a:rPr kumimoji="0" lang="nb-NO" sz="4400" b="1" i="0" u="none" strike="noStrike" kern="1200" cap="none" spc="0" normalizeH="0" baseline="0" noProof="0">
                <a:ln>
                  <a:noFill/>
                </a:ln>
                <a:solidFill>
                  <a:schemeClr val="tx1"/>
                </a:solidFill>
                <a:effectLst/>
                <a:uLnTx/>
                <a:uFillTx/>
                <a:latin typeface="+mj-lt"/>
                <a:ea typeface="+mj-ea"/>
                <a:cs typeface="+mj-cs"/>
              </a:rPr>
            </a:br>
            <a:r>
              <a:rPr kumimoji="0" lang="nb-NO" sz="4400" b="1" i="0" u="none" strike="noStrike" kern="1200" cap="none" spc="0" normalizeH="0" baseline="0" noProof="0">
                <a:ln>
                  <a:noFill/>
                </a:ln>
                <a:solidFill>
                  <a:schemeClr val="tx1"/>
                </a:solidFill>
                <a:effectLst/>
                <a:uLnTx/>
                <a:uFillTx/>
                <a:latin typeface="+mj-lt"/>
                <a:ea typeface="+mj-ea"/>
                <a:cs typeface="+mj-cs"/>
              </a:rPr>
              <a:t>Generelle forpliktelser - Pkt. 1d</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95045" y="2024528"/>
            <a:ext cx="4181755" cy="4090007"/>
          </a:xfrm>
        </p:spPr>
        <p:txBody>
          <a:bodyPr vert="horz" lIns="91440" tIns="45720" rIns="91440" bIns="45720" rtlCol="0" anchor="t">
            <a:normAutofit/>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Partene forplikter seg til å:</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b="0" i="0" u="none" strike="noStrike" kern="1200" cap="none" spc="0" normalizeH="0" baseline="0" noProof="0">
                <a:ln>
                  <a:noFill/>
                </a:ln>
                <a:effectLst/>
                <a:uLnTx/>
                <a:uFillTx/>
                <a:latin typeface="Calibri"/>
                <a:ea typeface="+mn-ea"/>
                <a:cs typeface="+mn-cs"/>
              </a:rPr>
              <a:t>Sikre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nb-NO" b="0" i="0" u="none" strike="noStrike" kern="1200" cap="none" spc="0" normalizeH="0" baseline="0" noProof="0">
                <a:ln>
                  <a:noFill/>
                </a:ln>
                <a:effectLst/>
                <a:uLnTx/>
                <a:uFillTx/>
                <a:latin typeface="Calibri"/>
                <a:ea typeface="+mn-ea"/>
                <a:cs typeface="+mn-cs"/>
              </a:rPr>
              <a:t>Fremme</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nb-NO" b="0" i="0" u="none" strike="noStrike" kern="1200" cap="none" spc="0" normalizeH="0" baseline="0" noProof="0">
                <a:ln>
                  <a:noFill/>
                </a:ln>
                <a:effectLst/>
                <a:uLnTx/>
                <a:uFillTx/>
                <a:latin typeface="Calibri"/>
                <a:ea typeface="+mn-ea"/>
                <a:cs typeface="+mn-cs"/>
              </a:rPr>
              <a:t>Full gjennomføring av alle menneskerettigheter og grunnleggende friheter, uten diskriminering.</a:t>
            </a:r>
          </a:p>
          <a:p>
            <a:endParaRPr lang="en-US" sz="2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
        <p:nvSpPr>
          <p:cNvPr id="9" name="TekstSylinder 8">
            <a:extLst>
              <a:ext uri="{FF2B5EF4-FFF2-40B4-BE49-F238E27FC236}">
                <a16:creationId xmlns:a16="http://schemas.microsoft.com/office/drawing/2014/main" id="{023F676A-97E6-6923-632F-28642D570AA6}"/>
              </a:ext>
            </a:extLst>
          </p:cNvPr>
          <p:cNvSpPr txBox="1"/>
          <p:nvPr/>
        </p:nvSpPr>
        <p:spPr>
          <a:xfrm>
            <a:off x="4876800" y="2118656"/>
            <a:ext cx="7179733" cy="3539430"/>
          </a:xfrm>
          <a:prstGeom prst="rect">
            <a:avLst/>
          </a:prstGeom>
          <a:noFill/>
        </p:spPr>
        <p:txBody>
          <a:bodyPr wrap="square">
            <a:spAutoFit/>
          </a:bodyPr>
          <a:lstStyle/>
          <a:p>
            <a:pPr marL="0" indent="0">
              <a:buNone/>
            </a:pPr>
            <a:r>
              <a:rPr lang="nb-NO" sz="2800"/>
              <a:t>For dette formålet forplikter partene seg til: </a:t>
            </a:r>
          </a:p>
          <a:p>
            <a:pPr marL="0" indent="0">
              <a:buNone/>
            </a:pPr>
            <a:r>
              <a:rPr lang="nb-NO" sz="2800" b="1"/>
              <a:t>Å avstå fra alle handlinger og all praksis(1c)</a:t>
            </a:r>
          </a:p>
          <a:p>
            <a:pPr marL="514350" indent="-457200">
              <a:buFont typeface="Arial" panose="020B0604020202020204" pitchFamily="34" charset="0"/>
              <a:buChar char="•"/>
            </a:pPr>
            <a:r>
              <a:rPr lang="nb-NO" sz="2800" b="1"/>
              <a:t>Som er uforenelige med denne konvensjon</a:t>
            </a:r>
          </a:p>
          <a:p>
            <a:pPr marL="514350" indent="-457200">
              <a:buFont typeface="Arial" panose="020B0604020202020204" pitchFamily="34" charset="0"/>
              <a:buChar char="•"/>
            </a:pPr>
            <a:r>
              <a:rPr lang="nb-NO" sz="2800" b="1"/>
              <a:t>Og å sikre at </a:t>
            </a:r>
          </a:p>
          <a:p>
            <a:pPr marL="914400" lvl="1" indent="-457200"/>
            <a:r>
              <a:rPr lang="nb-NO" sz="2800" b="1"/>
              <a:t>-offentlige myndigheter</a:t>
            </a:r>
          </a:p>
          <a:p>
            <a:pPr marL="914400" lvl="1" indent="-457200"/>
            <a:r>
              <a:rPr lang="nb-NO" sz="2800" b="1"/>
              <a:t>-og offentlige institusjoner</a:t>
            </a:r>
          </a:p>
          <a:p>
            <a:pPr marL="57150" indent="0">
              <a:buNone/>
            </a:pPr>
            <a:r>
              <a:rPr lang="nb-NO" sz="2800" b="1"/>
              <a:t>Handler i tråd med denne konvensjonen </a:t>
            </a:r>
          </a:p>
          <a:p>
            <a:pPr marL="514350" indent="-457200"/>
            <a:endParaRPr lang="nb-NO" sz="2800" b="1"/>
          </a:p>
        </p:txBody>
      </p:sp>
    </p:spTree>
    <p:extLst>
      <p:ext uri="{BB962C8B-B14F-4D97-AF65-F5344CB8AC3E}">
        <p14:creationId xmlns:p14="http://schemas.microsoft.com/office/powerpoint/2010/main" val="48307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6">
            <a:extLst>
              <a:ext uri="{FF2B5EF4-FFF2-40B4-BE49-F238E27FC236}">
                <a16:creationId xmlns:a16="http://schemas.microsoft.com/office/drawing/2014/main" id="{0B106FB0-F9C2-21C7-4AE3-04A3773C1C87}"/>
              </a:ext>
            </a:extLst>
          </p:cNvPr>
          <p:cNvSpPr txBox="1">
            <a:spLocks noGrp="1"/>
          </p:cNvSpPr>
          <p:nvPr>
            <p:ph type="title" idx="4294967295"/>
          </p:nvPr>
        </p:nvSpPr>
        <p:spPr>
          <a:xfrm>
            <a:off x="838200" y="-46542"/>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4400" b="1" i="0" u="none" strike="noStrike" kern="1200" cap="none" spc="0" normalizeH="0" baseline="0" noProof="0">
                <a:ln>
                  <a:noFill/>
                </a:ln>
                <a:solidFill>
                  <a:schemeClr val="tx1"/>
                </a:solidFill>
                <a:effectLst/>
                <a:uLnTx/>
                <a:uFillTx/>
                <a:latin typeface="+mj-lt"/>
                <a:ea typeface="+mj-ea"/>
                <a:cs typeface="+mj-cs"/>
              </a:rPr>
              <a:t>Likestillings- og diskrimineringsloven</a:t>
            </a:r>
            <a:endParaRPr kumimoji="0" lang="nb-NO" sz="4400" b="1" i="0" u="none" strike="noStrike" kern="1200" cap="none" spc="0" normalizeH="0" baseline="0" noProof="0">
              <a:ln>
                <a:noFill/>
              </a:ln>
              <a:solidFill>
                <a:prstClr val="black"/>
              </a:solidFill>
              <a:effectLst/>
              <a:uLnTx/>
              <a:uFillTx/>
              <a:latin typeface="Avenir Medium" panose="02000503020000020003" pitchFamily="2" charset="0"/>
              <a:ea typeface="+mn-ea"/>
              <a:cs typeface="+mn-cs"/>
            </a:endParaRPr>
          </a:p>
        </p:txBody>
      </p:sp>
      <p:sp>
        <p:nvSpPr>
          <p:cNvPr id="3" name="Plassholder for innhold 2">
            <a:extLst>
              <a:ext uri="{FF2B5EF4-FFF2-40B4-BE49-F238E27FC236}">
                <a16:creationId xmlns:a16="http://schemas.microsoft.com/office/drawing/2014/main" id="{EFBB1D9F-D861-971B-93A1-4711A8595B9C}"/>
              </a:ext>
            </a:extLst>
          </p:cNvPr>
          <p:cNvSpPr>
            <a:spLocks noGrp="1"/>
          </p:cNvSpPr>
          <p:nvPr>
            <p:ph sz="half" idx="1"/>
          </p:nvPr>
        </p:nvSpPr>
        <p:spPr>
          <a:xfrm>
            <a:off x="626922" y="1383996"/>
            <a:ext cx="10955478" cy="5118404"/>
          </a:xfrm>
        </p:spPr>
        <p:txBody>
          <a:bodyPr vert="horz" lIns="91440" tIns="45720" rIns="91440" bIns="45720" rtlCol="0" anchor="t">
            <a:normAutofit fontScale="92500" lnSpcReduction="20000"/>
          </a:bodyPr>
          <a:lstStyle/>
          <a:p>
            <a:pPr marL="0" indent="0">
              <a:buNone/>
            </a:pPr>
            <a:r>
              <a:rPr lang="nb-NO" b="1" u="sng"/>
              <a:t>AKTIVITETS- OG RAPPORTERINGSPLIKT</a:t>
            </a:r>
          </a:p>
          <a:p>
            <a:pPr marL="0" indent="0">
              <a:buNone/>
            </a:pPr>
            <a:endParaRPr lang="nb-NO" b="1" u="sng"/>
          </a:p>
          <a:p>
            <a:r>
              <a:rPr lang="nb-NO" b="0" i="0">
                <a:solidFill>
                  <a:srgbClr val="333333"/>
                </a:solidFill>
                <a:effectLst/>
                <a:latin typeface="Helvetica Neue"/>
              </a:rPr>
              <a:t> </a:t>
            </a:r>
            <a:r>
              <a:rPr lang="nb-NO" sz="3200" b="1" i="0">
                <a:solidFill>
                  <a:srgbClr val="333333"/>
                </a:solidFill>
                <a:effectLst/>
              </a:rPr>
              <a:t>§ 19 – Aktivitetsplikt for universell utforming</a:t>
            </a:r>
          </a:p>
          <a:p>
            <a:pPr marL="0" indent="0">
              <a:buNone/>
            </a:pPr>
            <a:r>
              <a:rPr lang="nb-NO" sz="2800" b="0" i="0">
                <a:solidFill>
                  <a:srgbClr val="333333"/>
                </a:solidFill>
                <a:effectLst/>
              </a:rPr>
              <a:t>Offentlige virksomheter skal arbeide aktivt og målrettet for å fremme universell utforming innen virksomheten. Det samme gjelder for private virksomheter rettet mot allmennheten.</a:t>
            </a:r>
          </a:p>
          <a:p>
            <a:r>
              <a:rPr lang="nb-NO" sz="3200" b="1">
                <a:solidFill>
                  <a:srgbClr val="333333"/>
                </a:solidFill>
              </a:rPr>
              <a:t>§ 20 Aktivitets- og redegjørelsesplikt for universell utforming av IKT</a:t>
            </a:r>
          </a:p>
          <a:p>
            <a:pPr marL="0" indent="0" algn="l">
              <a:buNone/>
            </a:pPr>
            <a:r>
              <a:rPr lang="nb-NO" sz="2800" b="0" i="0">
                <a:solidFill>
                  <a:srgbClr val="333333"/>
                </a:solidFill>
                <a:effectLst/>
                <a:latin typeface="Helvetica Neue"/>
              </a:rPr>
              <a:t>Offentlige og private virksomheter skal arbeide aktivt og målrettet for å fremme universell utforming av IKT innen virksomheten.</a:t>
            </a:r>
          </a:p>
          <a:p>
            <a:pPr marL="0" indent="0" algn="l">
              <a:buNone/>
            </a:pPr>
            <a:r>
              <a:rPr lang="nb-NO" sz="2800" b="0" i="0">
                <a:solidFill>
                  <a:srgbClr val="333333"/>
                </a:solidFill>
                <a:effectLst/>
                <a:latin typeface="Helvetica Neue"/>
              </a:rPr>
              <a:t>Offentlige virksomheter skal redegjøre for arbeidet med universell utforming av IKT.</a:t>
            </a:r>
          </a:p>
          <a:p>
            <a:pPr marL="0" indent="0" algn="l">
              <a:buNone/>
            </a:pPr>
            <a:r>
              <a:rPr lang="nb-NO" sz="2800" b="0" i="0">
                <a:solidFill>
                  <a:srgbClr val="333333"/>
                </a:solidFill>
                <a:effectLst/>
                <a:latin typeface="Helvetica Neue"/>
              </a:rPr>
              <a:t>Kongen kan gi forskrifter med nærmere bestemmelser om innholdet i redegjørelsesplikten og hvordan plikten skal oppfylles.</a:t>
            </a:r>
          </a:p>
          <a:p>
            <a:pPr marL="0" indent="0">
              <a:buNone/>
            </a:pPr>
            <a:endParaRPr lang="nb-NO" sz="3200"/>
          </a:p>
        </p:txBody>
      </p:sp>
      <p:pic>
        <p:nvPicPr>
          <p:cNvPr id="7" name="Bilde 6">
            <a:extLst>
              <a:ext uri="{FF2B5EF4-FFF2-40B4-BE49-F238E27FC236}">
                <a16:creationId xmlns:a16="http://schemas.microsoft.com/office/drawing/2014/main" id="{5C26AEE0-2A46-23FC-6727-D4EDD8EDF26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2361" y="157187"/>
            <a:ext cx="454169" cy="459053"/>
          </a:xfrm>
          <a:prstGeom prst="rect">
            <a:avLst/>
          </a:prstGeom>
        </p:spPr>
      </p:pic>
    </p:spTree>
    <p:extLst>
      <p:ext uri="{BB962C8B-B14F-4D97-AF65-F5344CB8AC3E}">
        <p14:creationId xmlns:p14="http://schemas.microsoft.com/office/powerpoint/2010/main" val="207061919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CCA37F746931E44A9DC4D718470755D" ma:contentTypeVersion="4" ma:contentTypeDescription="Opprett et nytt dokument." ma:contentTypeScope="" ma:versionID="d720e00f1f233faf442dbfe67a4a2a0f">
  <xsd:schema xmlns:xsd="http://www.w3.org/2001/XMLSchema" xmlns:xs="http://www.w3.org/2001/XMLSchema" xmlns:p="http://schemas.microsoft.com/office/2006/metadata/properties" xmlns:ns2="db810028-0f37-406f-8cc8-0da1fa587735" targetNamespace="http://schemas.microsoft.com/office/2006/metadata/properties" ma:root="true" ma:fieldsID="9167338dac2c70954a61b2fc7a932468" ns2:_="">
    <xsd:import namespace="db810028-0f37-406f-8cc8-0da1fa58773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10028-0f37-406f-8cc8-0da1fa5877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3AED20-BF1E-4000-9A22-394CE672B975}">
  <ds:schemaRefs>
    <ds:schemaRef ds:uri="http://purl.org/dc/dcmitype/"/>
    <ds:schemaRef ds:uri="http://schemas.microsoft.com/office/infopath/2007/PartnerControls"/>
    <ds:schemaRef ds:uri="http://purl.org/dc/elements/1.1/"/>
    <ds:schemaRef ds:uri="http://schemas.microsoft.com/office/2006/metadata/properties"/>
    <ds:schemaRef ds:uri="db810028-0f37-406f-8cc8-0da1fa587735"/>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3EE3159-CD52-421D-A72A-7AAB8D0EA9C1}">
  <ds:schemaRefs>
    <ds:schemaRef ds:uri="http://schemas.microsoft.com/sharepoint/v3/contenttype/forms"/>
  </ds:schemaRefs>
</ds:datastoreItem>
</file>

<file path=customXml/itemProps3.xml><?xml version="1.0" encoding="utf-8"?>
<ds:datastoreItem xmlns:ds="http://schemas.openxmlformats.org/officeDocument/2006/customXml" ds:itemID="{8D89B625-ED46-4947-8507-358A4C1D59B2}">
  <ds:schemaRefs>
    <ds:schemaRef ds:uri="db810028-0f37-406f-8cc8-0da1fa58773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TotalTime>
  <Words>2070</Words>
  <Application>Microsoft Office PowerPoint</Application>
  <PresentationFormat>Widescreen</PresentationFormat>
  <Paragraphs>289</Paragraphs>
  <Slides>25</Slides>
  <Notes>24</Notes>
  <HiddenSlides>0</HiddenSlides>
  <MMClips>0</MMClips>
  <ScaleCrop>false</ScaleCrop>
  <HeadingPairs>
    <vt:vector size="6" baseType="variant">
      <vt:variant>
        <vt:lpstr>Brukte skrifter</vt:lpstr>
      </vt:variant>
      <vt:variant>
        <vt:i4>9</vt:i4>
      </vt:variant>
      <vt:variant>
        <vt:lpstr>Tema</vt:lpstr>
      </vt:variant>
      <vt:variant>
        <vt:i4>1</vt:i4>
      </vt:variant>
      <vt:variant>
        <vt:lpstr>Lysbildetitler</vt:lpstr>
      </vt:variant>
      <vt:variant>
        <vt:i4>25</vt:i4>
      </vt:variant>
    </vt:vector>
  </HeadingPairs>
  <TitlesOfParts>
    <vt:vector size="35" baseType="lpstr">
      <vt:lpstr>__magnet_f67a6d</vt:lpstr>
      <vt:lpstr>Arial</vt:lpstr>
      <vt:lpstr>Avenir Black</vt:lpstr>
      <vt:lpstr>Avenir Heavy</vt:lpstr>
      <vt:lpstr>Avenir Medium</vt:lpstr>
      <vt:lpstr>Calibri</vt:lpstr>
      <vt:lpstr>Calibri Light</vt:lpstr>
      <vt:lpstr>Helvetica Neue</vt:lpstr>
      <vt:lpstr>Open Sans</vt:lpstr>
      <vt:lpstr>Office-tema</vt:lpstr>
      <vt:lpstr>  Skole i kommunale og fylkeskommunale planer – hvorfor og hvordan</vt:lpstr>
      <vt:lpstr>Kommunale og fylkeskommunale planer </vt:lpstr>
      <vt:lpstr>CRPD - fortale </vt:lpstr>
      <vt:lpstr>CRPD – Artikkel 4 –  Generelle forpliktelser - Pkt. 1</vt:lpstr>
      <vt:lpstr>CRPD – Artikkel 4   Generelle forpliktelser - Pkt. 1aG</vt:lpstr>
      <vt:lpstr>CRPD – Artikkel 4 – Generelle forpliktelser - Pkt. 1b</vt:lpstr>
      <vt:lpstr>CRPD – Artikkel 4 –  Generelle forpliktelser - Pkt. 1c</vt:lpstr>
      <vt:lpstr>CRPD – Artikkel 4 –  Generelle forpliktelser - Pkt. 1d</vt:lpstr>
      <vt:lpstr>Likestillings- og diskrimineringsloven</vt:lpstr>
      <vt:lpstr>Likestillings- og diskrimineringsloven</vt:lpstr>
      <vt:lpstr>Rådets arbeid i planprosessen Medvirkning</vt:lpstr>
      <vt:lpstr>Kommunale plansystemet </vt:lpstr>
      <vt:lpstr>Kommuneplanen</vt:lpstr>
      <vt:lpstr>Kommunedelplaner/Temaplaner</vt:lpstr>
      <vt:lpstr>Eksempel på kommunedelplanens samfunnsdel i Stavanger (2020-2034)</vt:lpstr>
      <vt:lpstr>Eksempel på kommunedelplanens samfunnsdel i Stavanger (2020-2034)</vt:lpstr>
      <vt:lpstr>PowerPoint-presentasjon</vt:lpstr>
      <vt:lpstr>PowerPoint-presentasjon</vt:lpstr>
      <vt:lpstr>PowerPoint-presentasjon</vt:lpstr>
      <vt:lpstr>Temaplan for universell utforming i Stavanger kommune –  Frist for Universell utforming i Stavanger er 2029</vt:lpstr>
      <vt:lpstr>Temaplan for universell utforming i Stavanger kommune –  Frist for Universell utforming i Stavanger er 2029</vt:lpstr>
      <vt:lpstr>PowerPoint-presentasjon</vt:lpstr>
      <vt:lpstr>Tips til  råds-arbeidet</vt:lpstr>
      <vt:lpstr>Tips til  råds-arbeidet… fortsetter</vt:lpstr>
      <vt:lpstr>Oversendelse til kommune-direktør eller ordfører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therese2911@gmail.com</dc:creator>
  <cp:lastModifiedBy>Vigdis Endal</cp:lastModifiedBy>
  <cp:revision>1</cp:revision>
  <cp:lastPrinted>2023-09-04T15:04:34Z</cp:lastPrinted>
  <dcterms:created xsi:type="dcterms:W3CDTF">2023-06-18T10:38:17Z</dcterms:created>
  <dcterms:modified xsi:type="dcterms:W3CDTF">2024-11-21T15:01:46Z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0x0101008CCA37F746931E44A9DC4D718470755D</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lpwstr/>
  </property>
</Properties>
</file>