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handoutMasterIdLst>
    <p:handoutMasterId r:id="rId63"/>
  </p:handoutMasterIdLst>
  <p:sldIdLst>
    <p:sldId id="299" r:id="rId2"/>
    <p:sldId id="322"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274" r:id="rId23"/>
    <p:sldId id="270" r:id="rId24"/>
    <p:sldId id="298" r:id="rId25"/>
    <p:sldId id="280" r:id="rId26"/>
    <p:sldId id="288" r:id="rId27"/>
    <p:sldId id="271" r:id="rId28"/>
    <p:sldId id="256" r:id="rId29"/>
    <p:sldId id="257" r:id="rId30"/>
    <p:sldId id="295" r:id="rId31"/>
    <p:sldId id="258" r:id="rId32"/>
    <p:sldId id="260" r:id="rId33"/>
    <p:sldId id="261" r:id="rId34"/>
    <p:sldId id="262" r:id="rId35"/>
    <p:sldId id="263" r:id="rId36"/>
    <p:sldId id="265" r:id="rId37"/>
    <p:sldId id="266" r:id="rId38"/>
    <p:sldId id="264" r:id="rId39"/>
    <p:sldId id="267" r:id="rId40"/>
    <p:sldId id="269" r:id="rId41"/>
    <p:sldId id="279" r:id="rId42"/>
    <p:sldId id="287" r:id="rId43"/>
    <p:sldId id="275" r:id="rId44"/>
    <p:sldId id="281" r:id="rId45"/>
    <p:sldId id="289" r:id="rId46"/>
    <p:sldId id="276" r:id="rId47"/>
    <p:sldId id="282" r:id="rId48"/>
    <p:sldId id="283" r:id="rId49"/>
    <p:sldId id="284" r:id="rId50"/>
    <p:sldId id="290" r:id="rId51"/>
    <p:sldId id="292" r:id="rId52"/>
    <p:sldId id="285" r:id="rId53"/>
    <p:sldId id="286" r:id="rId54"/>
    <p:sldId id="291" r:id="rId55"/>
    <p:sldId id="293" r:id="rId56"/>
    <p:sldId id="296" r:id="rId57"/>
    <p:sldId id="277" r:id="rId58"/>
    <p:sldId id="278" r:id="rId59"/>
    <p:sldId id="297" r:id="rId60"/>
    <p:sldId id="323" r:id="rId6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autoAdjust="0"/>
    <p:restoredTop sz="94660"/>
  </p:normalViewPr>
  <p:slideViewPr>
    <p:cSldViewPr>
      <p:cViewPr varScale="1">
        <p:scale>
          <a:sx n="157" d="100"/>
          <a:sy n="157" d="100"/>
        </p:scale>
        <p:origin x="-215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D4A94F7-3710-41C2-B784-CE80519F88BC}" type="datetimeFigureOut">
              <a:rPr lang="en-US" smtClean="0"/>
              <a:t>4/24/2019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124313B-4E4E-4EB2-A95C-94DE5A2917AE}" type="slidenum">
              <a:rPr lang="en-US" smtClean="0"/>
              <a:t>‹#›</a:t>
            </a:fld>
            <a:endParaRPr lang="en-US"/>
          </a:p>
        </p:txBody>
      </p:sp>
    </p:spTree>
    <p:extLst>
      <p:ext uri="{BB962C8B-B14F-4D97-AF65-F5344CB8AC3E}">
        <p14:creationId xmlns:p14="http://schemas.microsoft.com/office/powerpoint/2010/main" val="2992581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6497650-B587-4DC3-81CD-6D0018040B47}" type="datetimeFigureOut">
              <a:rPr lang="en-US" smtClean="0"/>
              <a:t>4/24/2019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DBE9E322-578C-4F6F-89F2-E9A9CCA3C6ED}" type="slidenum">
              <a:rPr lang="en-US" smtClean="0"/>
              <a:t>‹#›</a:t>
            </a:fld>
            <a:endParaRPr lang="en-US"/>
          </a:p>
        </p:txBody>
      </p:sp>
    </p:spTree>
    <p:extLst>
      <p:ext uri="{BB962C8B-B14F-4D97-AF65-F5344CB8AC3E}">
        <p14:creationId xmlns:p14="http://schemas.microsoft.com/office/powerpoint/2010/main" val="973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9E322-578C-4F6F-89F2-E9A9CCA3C6ED}" type="slidenum">
              <a:rPr lang="en-US" smtClean="0"/>
              <a:t>52</a:t>
            </a:fld>
            <a:endParaRPr lang="en-US"/>
          </a:p>
        </p:txBody>
      </p:sp>
    </p:spTree>
    <p:extLst>
      <p:ext uri="{BB962C8B-B14F-4D97-AF65-F5344CB8AC3E}">
        <p14:creationId xmlns:p14="http://schemas.microsoft.com/office/powerpoint/2010/main" val="9850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DDB2F18-8B0F-4D2D-9357-C9091BD18647}" type="datetimeFigureOut">
              <a:rPr lang="en-US" smtClean="0"/>
              <a:t>4/24/2019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DCBC1A-A94B-4E28-8700-844D4E593F5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DB2F18-8B0F-4D2D-9357-C9091BD1864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DB2F18-8B0F-4D2D-9357-C9091BD1864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DB2F18-8B0F-4D2D-9357-C9091BD1864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DB2F18-8B0F-4D2D-9357-C9091BD18647}"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8DCBC1A-A94B-4E28-8700-844D4E593F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DB2F18-8B0F-4D2D-9357-C9091BD18647}"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DB2F18-8B0F-4D2D-9357-C9091BD18647}"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DB2F18-8B0F-4D2D-9357-C9091BD18647}"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B2F18-8B0F-4D2D-9357-C9091BD18647}"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DB2F18-8B0F-4D2D-9357-C9091BD18647}"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DB2F18-8B0F-4D2D-9357-C9091BD18647}"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CBC1A-A94B-4E28-8700-844D4E593F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DDB2F18-8B0F-4D2D-9357-C9091BD18647}" type="datetimeFigureOut">
              <a:rPr lang="en-US" smtClean="0"/>
              <a:t>4/24/2019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DCBC1A-A94B-4E28-8700-844D4E593F5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1905000"/>
          </a:xfrm>
        </p:spPr>
        <p:txBody>
          <a:bodyPr>
            <a:normAutofit/>
          </a:bodyPr>
          <a:lstStyle/>
          <a:p>
            <a:r>
              <a:rPr lang="en-US" sz="5400" dirty="0" smtClean="0">
                <a:latin typeface="Arial" panose="020B0604020202020204" pitchFamily="34" charset="0"/>
                <a:cs typeface="Arial" panose="020B0604020202020204" pitchFamily="34" charset="0"/>
              </a:rPr>
              <a:t>Stewardship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Workshop</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971800"/>
            <a:ext cx="6400800" cy="2112498"/>
          </a:xfrm>
        </p:spPr>
        <p:txBody>
          <a:bodyPr/>
          <a:lstStyle/>
          <a:p>
            <a:r>
              <a:rPr lang="en-US" dirty="0" smtClean="0"/>
              <a:t>Michigan District 2019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665" y="3733800"/>
            <a:ext cx="2239335" cy="2590800"/>
          </a:xfrm>
          <a:prstGeom prst="rect">
            <a:avLst/>
          </a:prstGeom>
        </p:spPr>
      </p:pic>
    </p:spTree>
    <p:extLst>
      <p:ext uri="{BB962C8B-B14F-4D97-AF65-F5344CB8AC3E}">
        <p14:creationId xmlns:p14="http://schemas.microsoft.com/office/powerpoint/2010/main" val="3024532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 5–7</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lstStyle/>
          <a:p>
            <a:r>
              <a:rPr lang="en-US" dirty="0" smtClean="0"/>
              <a:t>But God says only 10% to Him (OT).</a:t>
            </a:r>
          </a:p>
          <a:p>
            <a:pPr lvl="1"/>
            <a:r>
              <a:rPr lang="en-US" sz="2600" dirty="0" smtClean="0"/>
              <a:t>Note the shrewd manager is not concerned with percentages.</a:t>
            </a:r>
            <a:endParaRPr 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763634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5538"/>
            <a:ext cx="8991600" cy="1143000"/>
          </a:xfrm>
        </p:spPr>
        <p:txBody>
          <a:bodyPr>
            <a:noAutofit/>
          </a:bodyPr>
          <a:lstStyle/>
          <a:p>
            <a:r>
              <a:rPr lang="en-US" sz="2500" dirty="0" smtClean="0">
                <a:latin typeface="Arial" panose="020B0604020202020204" pitchFamily="34" charset="0"/>
                <a:cs typeface="Arial" panose="020B0604020202020204" pitchFamily="34" charset="0"/>
              </a:rPr>
              <a:t>V. 8  “The master commended the dishonest manager for his  shrewdness. For the sons of this world are more shrewd in dealing with their own generation than the sons of light.”</a:t>
            </a:r>
            <a:endParaRPr lang="en-US" sz="2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normAutofit/>
          </a:bodyPr>
          <a:lstStyle/>
          <a:p>
            <a:r>
              <a:rPr lang="en-US" dirty="0" smtClean="0"/>
              <a:t>The Sons of this world understand their world, what resources they have to use, and how to use them better than the Sons of God know their world, what resources they have to use, and how to use them!</a:t>
            </a:r>
          </a:p>
          <a:p>
            <a:endParaRPr lang="en-US" dirty="0" smtClean="0"/>
          </a:p>
          <a:p>
            <a:r>
              <a:rPr lang="en-US" dirty="0" smtClean="0"/>
              <a:t>Shrewd guy is commended because he understood his world!  He knew what he had and knew how to use it for survival.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26611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Arial" panose="020B0604020202020204" pitchFamily="34" charset="0"/>
                <a:cs typeface="Arial" panose="020B0604020202020204" pitchFamily="34" charset="0"/>
              </a:rPr>
              <a:t>V. 8</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2394"/>
            <a:ext cx="8229600" cy="4709160"/>
          </a:xfrm>
        </p:spPr>
        <p:txBody>
          <a:bodyPr/>
          <a:lstStyle/>
          <a:p>
            <a:r>
              <a:rPr lang="en-US" dirty="0" smtClean="0"/>
              <a:t>Manager commended for being shrewd (not good) with regard to the world.</a:t>
            </a:r>
          </a:p>
          <a:p>
            <a:pPr lvl="1"/>
            <a:r>
              <a:rPr lang="en-US" sz="3200" dirty="0" smtClean="0"/>
              <a:t>People of this world</a:t>
            </a:r>
          </a:p>
          <a:p>
            <a:pPr lvl="2"/>
            <a:r>
              <a:rPr lang="en-US" dirty="0" smtClean="0"/>
              <a:t>Of this world vs. in this world</a:t>
            </a:r>
          </a:p>
          <a:p>
            <a:pPr lvl="1"/>
            <a:r>
              <a:rPr lang="en-US" sz="3200" dirty="0" smtClean="0"/>
              <a:t>People of the light</a:t>
            </a:r>
            <a:endParaRPr lang="en-US" sz="3200" dirty="0"/>
          </a:p>
          <a:p>
            <a:pPr lvl="2"/>
            <a:r>
              <a:rPr lang="en-US" dirty="0" smtClean="0"/>
              <a:t>Do not know the world</a:t>
            </a:r>
          </a:p>
          <a:p>
            <a:pPr lvl="2"/>
            <a:r>
              <a:rPr lang="en-US" dirty="0" smtClean="0"/>
              <a:t>Do not know how to use this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8272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724"/>
            <a:ext cx="8229600" cy="1143000"/>
          </a:xfrm>
        </p:spPr>
        <p:txBody>
          <a:bodyPr>
            <a:noAutofit/>
          </a:bodyPr>
          <a:lstStyle/>
          <a:p>
            <a:r>
              <a:rPr lang="en-US" sz="2500" dirty="0" smtClean="0">
                <a:latin typeface="Arial" panose="020B0604020202020204" pitchFamily="34" charset="0"/>
                <a:cs typeface="Arial" panose="020B0604020202020204" pitchFamily="34" charset="0"/>
              </a:rPr>
              <a:t>V. 9  “And I tell you, make friends for yourselves by means of unrighteous wealth, so that when it fails they may receive you into eternal dwellings.”</a:t>
            </a:r>
            <a:endParaRPr lang="en-US" sz="2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lstStyle/>
          <a:p>
            <a:r>
              <a:rPr lang="en-US" dirty="0" smtClean="0"/>
              <a:t>Figure out our contextual place as sons of God in the world. We have lost our focus and purpose … and how and why we got lost in the first place.</a:t>
            </a:r>
          </a:p>
          <a:p>
            <a:endParaRPr lang="en-US" dirty="0" smtClean="0"/>
          </a:p>
          <a:p>
            <a:r>
              <a:rPr lang="en-US" dirty="0" smtClean="0"/>
              <a:t>Use stuff of this world</a:t>
            </a:r>
          </a:p>
          <a:p>
            <a:pPr lvl="1"/>
            <a:r>
              <a:rPr lang="en-US" dirty="0" smtClean="0"/>
              <a:t>Goal of this world vs. goal of the light</a:t>
            </a:r>
          </a:p>
          <a:p>
            <a:pPr lvl="1"/>
            <a:r>
              <a:rPr lang="en-US" dirty="0" smtClean="0"/>
              <a:t>Law vs. Gospel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406549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10–12</a:t>
            </a:r>
          </a:p>
        </p:txBody>
      </p:sp>
      <p:sp>
        <p:nvSpPr>
          <p:cNvPr id="3" name="Content Placeholder 2"/>
          <p:cNvSpPr>
            <a:spLocks noGrp="1"/>
          </p:cNvSpPr>
          <p:nvPr>
            <p:ph idx="1"/>
          </p:nvPr>
        </p:nvSpPr>
        <p:spPr>
          <a:xfrm>
            <a:off x="457200" y="1996440"/>
            <a:ext cx="8229600" cy="4709160"/>
          </a:xfrm>
        </p:spPr>
        <p:txBody>
          <a:bodyPr/>
          <a:lstStyle/>
          <a:p>
            <a:pPr marL="0" indent="0">
              <a:buNone/>
            </a:pPr>
            <a:r>
              <a:rPr lang="en-US" dirty="0" smtClean="0"/>
              <a:t>     “One who is faithful in a very little is also faithful in much, and one who is dishonest in a very little is also dishonest in much. If then you have not been faithful in the unrighteous wealth, </a:t>
            </a:r>
            <a:r>
              <a:rPr lang="en-US" dirty="0"/>
              <a:t>w</a:t>
            </a:r>
            <a:r>
              <a:rPr lang="en-US" dirty="0" smtClean="0"/>
              <a:t>ho will entrust to you the true riches? And if you have not been faithful in that which is another’s, who will give you that which is your own?”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24022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 10–12</a:t>
            </a:r>
          </a:p>
        </p:txBody>
      </p:sp>
      <p:sp>
        <p:nvSpPr>
          <p:cNvPr id="3" name="Content Placeholder 2"/>
          <p:cNvSpPr>
            <a:spLocks noGrp="1"/>
          </p:cNvSpPr>
          <p:nvPr>
            <p:ph idx="1"/>
          </p:nvPr>
        </p:nvSpPr>
        <p:spPr>
          <a:xfrm>
            <a:off x="457200" y="1996440"/>
            <a:ext cx="8229600" cy="4709160"/>
          </a:xfrm>
        </p:spPr>
        <p:txBody>
          <a:bodyPr/>
          <a:lstStyle/>
          <a:p>
            <a:r>
              <a:rPr lang="en-US" dirty="0" smtClean="0"/>
              <a:t>What is the difference between:</a:t>
            </a:r>
          </a:p>
          <a:p>
            <a:pPr lvl="1"/>
            <a:r>
              <a:rPr lang="en-US" dirty="0" smtClean="0"/>
              <a:t>The “I” world</a:t>
            </a:r>
          </a:p>
          <a:p>
            <a:pPr lvl="1"/>
            <a:r>
              <a:rPr lang="en-US" dirty="0" smtClean="0"/>
              <a:t>The “I AM” world</a:t>
            </a:r>
          </a:p>
          <a:p>
            <a:pPr lvl="2"/>
            <a:r>
              <a:rPr lang="en-US" dirty="0" smtClean="0"/>
              <a:t>Takes away “If only…”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258286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724"/>
            <a:ext cx="9144000" cy="1143000"/>
          </a:xfrm>
        </p:spPr>
        <p:txBody>
          <a:bodyPr>
            <a:noAutofit/>
          </a:bodyPr>
          <a:lstStyle/>
          <a:p>
            <a:r>
              <a:rPr lang="en-US" sz="2500" spc="-80" dirty="0" smtClean="0">
                <a:latin typeface="Arial" panose="020B0604020202020204" pitchFamily="34" charset="0"/>
                <a:cs typeface="Arial" panose="020B0604020202020204" pitchFamily="34" charset="0"/>
              </a:rPr>
              <a:t>V. 13  “No servant can serve two masters, for either he will hate the one and love the other, or he will be devoted to the one and despise the other.  You cannot serve God and money.”</a:t>
            </a:r>
            <a:endParaRPr lang="en-US" sz="2500" spc="-8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lstStyle/>
          <a:p>
            <a:r>
              <a:rPr lang="en-US" dirty="0" smtClean="0"/>
              <a:t>You just can’t serve two masters.  (Jesus himself said so!  Try, try that we may.)</a:t>
            </a:r>
          </a:p>
          <a:p>
            <a:r>
              <a:rPr lang="en-US" dirty="0" smtClean="0"/>
              <a:t>Two masters.  Two sets of directions.</a:t>
            </a:r>
          </a:p>
          <a:p>
            <a:r>
              <a:rPr lang="en-US" dirty="0" smtClean="0"/>
              <a:t>Can’t go east and west at the same time. (Polar opposites)</a:t>
            </a:r>
          </a:p>
          <a:p>
            <a:r>
              <a:rPr lang="en-US" dirty="0" smtClean="0"/>
              <a:t>You cannot manage the things of God and the things of this world at the same time and in the same way.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62210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 13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normAutofit/>
          </a:bodyPr>
          <a:lstStyle/>
          <a:p>
            <a:r>
              <a:rPr lang="en-US" dirty="0" smtClean="0"/>
              <a:t>You cannot follow two masters means:</a:t>
            </a:r>
          </a:p>
          <a:p>
            <a:pPr lvl="1"/>
            <a:r>
              <a:rPr lang="en-US" dirty="0" smtClean="0"/>
              <a:t>You cannot follow two different sets of directions.  You must read and follow the Manufacturer’s recommended instructions for the use of His stuff.  The world’s instructions will not work on God’s stuff. Try and put together IKEA products on your own, without the instructions, and see what happens.</a:t>
            </a:r>
          </a:p>
          <a:p>
            <a:pPr lvl="1"/>
            <a:r>
              <a:rPr lang="en-US" dirty="0" smtClean="0"/>
              <a:t>If your life isn’t fitting together right … try reading the Manufacturer’s instructions first!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47747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 13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lstStyle/>
          <a:p>
            <a:r>
              <a:rPr lang="en-US" dirty="0" smtClean="0"/>
              <a:t>Use by the worlds standards not manufacturer’s directions.</a:t>
            </a:r>
          </a:p>
          <a:p>
            <a:r>
              <a:rPr lang="en-US" dirty="0" smtClean="0"/>
              <a:t>If you don’t follow directions you can’t get it right.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409055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Key Takeaways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normAutofit/>
          </a:bodyPr>
          <a:lstStyle/>
          <a:p>
            <a:r>
              <a:rPr lang="en-US" dirty="0" smtClean="0"/>
              <a:t>1.  A master is master. It’s all his.  </a:t>
            </a:r>
          </a:p>
          <a:p>
            <a:pPr lvl="1"/>
            <a:r>
              <a:rPr lang="en-US" dirty="0" smtClean="0"/>
              <a:t>None is ours to use our way, but His.</a:t>
            </a:r>
          </a:p>
          <a:p>
            <a:pPr lvl="1"/>
            <a:r>
              <a:rPr lang="en-US" dirty="0" smtClean="0"/>
              <a:t>Our job is to constantly monitor ourselves</a:t>
            </a:r>
          </a:p>
          <a:p>
            <a:pPr lvl="2"/>
            <a:r>
              <a:rPr lang="en-US" dirty="0" smtClean="0"/>
              <a:t>Exposure to the truth (World vs. Light) brings us back or not.</a:t>
            </a:r>
          </a:p>
          <a:p>
            <a:pPr lvl="2"/>
            <a:endParaRPr lang="en-US" dirty="0" smtClean="0"/>
          </a:p>
          <a:p>
            <a:r>
              <a:rPr lang="en-US" dirty="0" smtClean="0"/>
              <a:t>2.  Don’t wait for the Master to come to you …</a:t>
            </a:r>
          </a:p>
          <a:p>
            <a:pPr lvl="1"/>
            <a:r>
              <a:rPr lang="en-US" dirty="0" smtClean="0"/>
              <a:t>It will be over. Repent!</a:t>
            </a:r>
          </a:p>
          <a:p>
            <a:pPr marL="457200" lvl="1" indent="0">
              <a:buNone/>
            </a:pPr>
            <a:r>
              <a:rPr lang="en-US" dirty="0" smtClean="0"/>
              <a:t>(Dr. Martin </a:t>
            </a:r>
            <a:r>
              <a:rPr lang="en-US" dirty="0" err="1" smtClean="0"/>
              <a:t>Scharlemann</a:t>
            </a:r>
            <a:r>
              <a:rPr lang="en-US" dirty="0" smtClean="0"/>
              <a:t>:  Don’t allegorize every parable.)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167220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Luke 16:1–13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3540"/>
            <a:ext cx="8229600" cy="4648200"/>
          </a:xfrm>
        </p:spPr>
        <p:txBody>
          <a:bodyPr/>
          <a:lstStyle/>
          <a:p>
            <a:endParaRPr lang="en-US" dirty="0" smtClean="0"/>
          </a:p>
          <a:p>
            <a:pPr marL="137160" indent="0">
              <a:buNone/>
            </a:pPr>
            <a:r>
              <a:rPr lang="en-US" dirty="0" smtClean="0"/>
              <a:t>Parable preceded by:</a:t>
            </a:r>
          </a:p>
          <a:p>
            <a:r>
              <a:rPr lang="en-US" dirty="0" smtClean="0"/>
              <a:t>1. Jesus teaching on the cost of being a disciple (</a:t>
            </a:r>
            <a:r>
              <a:rPr lang="en-US" dirty="0"/>
              <a:t>14:25–35</a:t>
            </a:r>
            <a:r>
              <a:rPr lang="en-US" dirty="0" smtClean="0"/>
              <a:t>)</a:t>
            </a:r>
          </a:p>
          <a:p>
            <a:r>
              <a:rPr lang="en-US" dirty="0" smtClean="0"/>
              <a:t>2. Parable of the Lost Sheep (</a:t>
            </a:r>
            <a:r>
              <a:rPr lang="en-US" dirty="0"/>
              <a:t>15:1–7</a:t>
            </a:r>
            <a:r>
              <a:rPr lang="en-US" dirty="0" smtClean="0"/>
              <a:t>)</a:t>
            </a:r>
          </a:p>
          <a:p>
            <a:r>
              <a:rPr lang="en-US" dirty="0" smtClean="0"/>
              <a:t>3. Parable of the Lost Coin (</a:t>
            </a:r>
            <a:r>
              <a:rPr lang="en-US" dirty="0"/>
              <a:t>15:8–10</a:t>
            </a:r>
            <a:r>
              <a:rPr lang="en-US" dirty="0" smtClean="0"/>
              <a:t>)</a:t>
            </a:r>
          </a:p>
          <a:p>
            <a:r>
              <a:rPr lang="en-US" dirty="0" smtClean="0"/>
              <a:t>4. Parable of the Lost Son (</a:t>
            </a:r>
            <a:r>
              <a:rPr lang="en-US" dirty="0"/>
              <a:t>15:11–32</a:t>
            </a:r>
            <a:r>
              <a:rPr lang="en-US"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263190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Key Takeaways</a:t>
            </a:r>
            <a:endParaRPr lang="en-US" dirty="0"/>
          </a:p>
        </p:txBody>
      </p:sp>
      <p:sp>
        <p:nvSpPr>
          <p:cNvPr id="3" name="Content Placeholder 2"/>
          <p:cNvSpPr>
            <a:spLocks noGrp="1"/>
          </p:cNvSpPr>
          <p:nvPr>
            <p:ph idx="1"/>
          </p:nvPr>
        </p:nvSpPr>
        <p:spPr>
          <a:xfrm>
            <a:off x="457200" y="1996440"/>
            <a:ext cx="8229600" cy="4709160"/>
          </a:xfrm>
        </p:spPr>
        <p:txBody>
          <a:bodyPr/>
          <a:lstStyle/>
          <a:p>
            <a:r>
              <a:rPr lang="en-US" dirty="0" smtClean="0"/>
              <a:t>3.  We can’t follow two sets of directions at the same time.</a:t>
            </a:r>
          </a:p>
          <a:p>
            <a:pPr lvl="1"/>
            <a:r>
              <a:rPr lang="en-US" dirty="0" smtClean="0"/>
              <a:t>We can’t go east and west at the same time.</a:t>
            </a:r>
          </a:p>
          <a:p>
            <a:pPr lvl="1"/>
            <a:endParaRPr lang="en-US" dirty="0" smtClean="0"/>
          </a:p>
          <a:p>
            <a:r>
              <a:rPr lang="en-US" dirty="0" smtClean="0"/>
              <a:t>4.  Why does Jesus speak so much about money/stuff and where our hearts are?</a:t>
            </a:r>
          </a:p>
          <a:p>
            <a:pPr lvl="1"/>
            <a:r>
              <a:rPr lang="en-US" dirty="0" smtClean="0"/>
              <a:t>That was the devil’s original question/temptation.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215667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2961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570"/>
            <a:ext cx="9144000" cy="1143000"/>
          </a:xfrm>
        </p:spPr>
        <p:txBody>
          <a:bodyPr>
            <a:noAutofit/>
          </a:bodyPr>
          <a:lstStyle/>
          <a:p>
            <a:r>
              <a:rPr lang="en-US" sz="3900" dirty="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571878"/>
            <a:ext cx="8229600" cy="4709160"/>
          </a:xfrm>
        </p:spPr>
        <p:txBody>
          <a:bodyPr>
            <a:normAutofit/>
          </a:bodyPr>
          <a:lstStyle/>
          <a:p>
            <a:pPr marL="137160" indent="0">
              <a:buNone/>
            </a:pPr>
            <a:r>
              <a:rPr lang="en-US" b="1" u="sng" dirty="0" smtClean="0">
                <a:solidFill>
                  <a:schemeClr val="bg1"/>
                </a:solidFill>
              </a:rPr>
              <a:t>A Three-part Workshop:</a:t>
            </a:r>
          </a:p>
          <a:p>
            <a:pPr marL="137160" indent="0">
              <a:spcBef>
                <a:spcPts val="0"/>
              </a:spcBef>
              <a:buNone/>
            </a:pPr>
            <a:r>
              <a:rPr lang="en-US" dirty="0" smtClean="0">
                <a:solidFill>
                  <a:schemeClr val="bg1"/>
                </a:solidFill>
              </a:rPr>
              <a:t>Part 1. Serving God not Mammon</a:t>
            </a:r>
          </a:p>
          <a:p>
            <a:pPr marL="137160" indent="0">
              <a:spcBef>
                <a:spcPts val="0"/>
              </a:spcBef>
              <a:buNone/>
            </a:pPr>
            <a:r>
              <a:rPr lang="en-US" dirty="0" smtClean="0">
                <a:solidFill>
                  <a:schemeClr val="bg1"/>
                </a:solidFill>
              </a:rPr>
              <a:t>Part 2. Managing God’s Money</a:t>
            </a:r>
          </a:p>
          <a:p>
            <a:pPr marL="137160" indent="0">
              <a:spcBef>
                <a:spcPts val="0"/>
              </a:spcBef>
              <a:buNone/>
            </a:pPr>
            <a:r>
              <a:rPr lang="en-US" dirty="0" smtClean="0">
                <a:solidFill>
                  <a:schemeClr val="bg1"/>
                </a:solidFill>
              </a:rPr>
              <a:t>Part 3. Final Thoughts</a:t>
            </a: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a:solidFill>
                <a:schemeClr val="bg1"/>
              </a:solidFill>
            </a:endParaRPr>
          </a:p>
          <a:p>
            <a:pPr marL="137160" indent="0" algn="r">
              <a:spcBef>
                <a:spcPts val="0"/>
              </a:spcBef>
              <a:buNone/>
            </a:pPr>
            <a:endParaRPr lang="en-US" sz="2000" dirty="0" smtClean="0">
              <a:solidFill>
                <a:schemeClr val="bg1"/>
              </a:solidFill>
            </a:endParaRP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733800"/>
            <a:ext cx="1850571" cy="23948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229185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20430"/>
            <a:ext cx="8229600" cy="4937760"/>
          </a:xfrm>
        </p:spPr>
        <p:txBody>
          <a:bodyPr>
            <a:normAutofit/>
          </a:bodyPr>
          <a:lstStyle/>
          <a:p>
            <a:pPr marL="137160" indent="0">
              <a:buNone/>
            </a:pPr>
            <a:r>
              <a:rPr lang="en-US" b="1" u="sng" dirty="0" smtClean="0">
                <a:solidFill>
                  <a:schemeClr val="bg1"/>
                </a:solidFill>
              </a:rPr>
              <a:t>Introduction:</a:t>
            </a:r>
          </a:p>
          <a:p>
            <a:pPr marL="137160" indent="0">
              <a:spcBef>
                <a:spcPts val="0"/>
              </a:spcBef>
              <a:buNone/>
            </a:pPr>
            <a:r>
              <a:rPr lang="en-US" sz="2400" dirty="0" smtClean="0">
                <a:solidFill>
                  <a:schemeClr val="bg1"/>
                </a:solidFill>
              </a:rPr>
              <a:t>Since over 2,000 verses in Scripture relate to money and possessions, and because so much of life revolves around material possessions, it is not only fitting but essential that we seek God’s guidance and wisdom to better </a:t>
            </a:r>
            <a:r>
              <a:rPr lang="en-US" sz="2400" dirty="0" smtClean="0">
                <a:solidFill>
                  <a:schemeClr val="bg1"/>
                </a:solidFill>
              </a:rPr>
              <a:t>plan</a:t>
            </a:r>
            <a:r>
              <a:rPr lang="en-US" sz="2400" dirty="0" smtClean="0">
                <a:solidFill>
                  <a:schemeClr val="bg1"/>
                </a:solidFill>
              </a:rPr>
              <a:t>, save, spend, and give </a:t>
            </a:r>
            <a:r>
              <a:rPr lang="en-US" sz="2400" dirty="0" smtClean="0">
                <a:solidFill>
                  <a:schemeClr val="bg1"/>
                </a:solidFill>
              </a:rPr>
              <a:t>money. God </a:t>
            </a:r>
            <a:r>
              <a:rPr lang="en-US" sz="2400" dirty="0" smtClean="0">
                <a:solidFill>
                  <a:schemeClr val="bg1"/>
                </a:solidFill>
              </a:rPr>
              <a:t>wants us </a:t>
            </a:r>
            <a:endParaRPr lang="en-US" sz="2400" dirty="0" smtClean="0">
              <a:solidFill>
                <a:schemeClr val="bg1"/>
              </a:solidFill>
            </a:endParaRPr>
          </a:p>
          <a:p>
            <a:pPr marL="137160" indent="0">
              <a:spcBef>
                <a:spcPts val="0"/>
              </a:spcBef>
              <a:buNone/>
            </a:pPr>
            <a:r>
              <a:rPr lang="en-US" sz="2400" dirty="0" smtClean="0">
                <a:solidFill>
                  <a:schemeClr val="bg1"/>
                </a:solidFill>
              </a:rPr>
              <a:t>to </a:t>
            </a:r>
            <a:r>
              <a:rPr lang="en-US" sz="2400" dirty="0" smtClean="0">
                <a:solidFill>
                  <a:schemeClr val="bg1"/>
                </a:solidFill>
              </a:rPr>
              <a:t>follow His </a:t>
            </a:r>
            <a:r>
              <a:rPr lang="en-US" sz="2400" dirty="0" smtClean="0">
                <a:solidFill>
                  <a:schemeClr val="bg1"/>
                </a:solidFill>
              </a:rPr>
              <a:t>financial counsel</a:t>
            </a:r>
            <a:r>
              <a:rPr lang="en-US" sz="2400" dirty="0" smtClean="0">
                <a:solidFill>
                  <a:schemeClr val="bg1"/>
                </a:solidFill>
              </a:rPr>
              <a:t>.</a:t>
            </a:r>
          </a:p>
          <a:p>
            <a:pPr marL="137160" indent="0">
              <a:spcBef>
                <a:spcPts val="0"/>
              </a:spcBef>
              <a:buNone/>
            </a:pPr>
            <a:endParaRPr lang="en-US" sz="1200" dirty="0">
              <a:solidFill>
                <a:schemeClr val="bg1"/>
              </a:solidFill>
            </a:endParaRPr>
          </a:p>
          <a:p>
            <a:pPr marL="137160" indent="0">
              <a:spcBef>
                <a:spcPts val="0"/>
              </a:spcBef>
              <a:buNone/>
            </a:pPr>
            <a:r>
              <a:rPr lang="en-US" sz="2400" i="1" dirty="0" smtClean="0">
                <a:solidFill>
                  <a:schemeClr val="bg1"/>
                </a:solidFill>
              </a:rPr>
              <a:t>“Watch out! Be on your guard against</a:t>
            </a:r>
          </a:p>
          <a:p>
            <a:pPr marL="137160" indent="0">
              <a:spcBef>
                <a:spcPts val="0"/>
              </a:spcBef>
              <a:buNone/>
            </a:pPr>
            <a:r>
              <a:rPr lang="en-US" sz="2400" i="1" dirty="0">
                <a:solidFill>
                  <a:schemeClr val="bg1"/>
                </a:solidFill>
              </a:rPr>
              <a:t>a</a:t>
            </a:r>
            <a:r>
              <a:rPr lang="en-US" sz="2400" i="1" dirty="0" smtClean="0">
                <a:solidFill>
                  <a:schemeClr val="bg1"/>
                </a:solidFill>
              </a:rPr>
              <a:t>ll kinds of greed; a man’s life does</a:t>
            </a:r>
          </a:p>
          <a:p>
            <a:pPr marL="137160" indent="0">
              <a:spcBef>
                <a:spcPts val="0"/>
              </a:spcBef>
              <a:buNone/>
            </a:pPr>
            <a:r>
              <a:rPr lang="en-US" sz="2400" i="1" dirty="0">
                <a:solidFill>
                  <a:schemeClr val="bg1"/>
                </a:solidFill>
              </a:rPr>
              <a:t>n</a:t>
            </a:r>
            <a:r>
              <a:rPr lang="en-US" sz="2400" i="1" dirty="0" smtClean="0">
                <a:solidFill>
                  <a:schemeClr val="bg1"/>
                </a:solidFill>
              </a:rPr>
              <a:t>ot consist in the abundance of</a:t>
            </a:r>
          </a:p>
          <a:p>
            <a:pPr marL="137160" indent="0">
              <a:spcBef>
                <a:spcPts val="0"/>
              </a:spcBef>
              <a:buNone/>
            </a:pPr>
            <a:r>
              <a:rPr lang="en-US" sz="2400" i="1" dirty="0">
                <a:solidFill>
                  <a:schemeClr val="bg1"/>
                </a:solidFill>
              </a:rPr>
              <a:t>h</a:t>
            </a:r>
            <a:r>
              <a:rPr lang="en-US" sz="2400" i="1" dirty="0" smtClean="0">
                <a:solidFill>
                  <a:schemeClr val="bg1"/>
                </a:solidFill>
              </a:rPr>
              <a:t>is possessions” (Luke 12:15 NIV).</a:t>
            </a:r>
          </a:p>
          <a:p>
            <a:pPr marL="137160" indent="0">
              <a:spcBef>
                <a:spcPts val="0"/>
              </a:spcBef>
              <a:buNone/>
            </a:pPr>
            <a:endParaRPr lang="en-US" sz="2400" dirty="0">
              <a:solidFill>
                <a:schemeClr val="bg1"/>
              </a:solidFill>
            </a:endParaRPr>
          </a:p>
          <a:p>
            <a:pPr marL="137160" indent="0">
              <a:spcBef>
                <a:spcPts val="0"/>
              </a:spcBef>
              <a:buNone/>
            </a:pPr>
            <a:endParaRPr lang="en-US" sz="2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114800"/>
            <a:ext cx="1981200" cy="1981200"/>
          </a:xfrm>
          <a:prstGeom prst="rect">
            <a:avLst/>
          </a:prstGeom>
        </p:spPr>
      </p:pic>
      <p:sp>
        <p:nvSpPr>
          <p:cNvPr id="2" name="Title 1"/>
          <p:cNvSpPr>
            <a:spLocks noGrp="1"/>
          </p:cNvSpPr>
          <p:nvPr>
            <p:ph type="title"/>
          </p:nvPr>
        </p:nvSpPr>
        <p:spPr/>
        <p:txBody>
          <a:bodyPr/>
          <a:lstStyle/>
          <a:p>
            <a:endParaRPr lang="en-US"/>
          </a:p>
        </p:txBody>
      </p:sp>
      <p:sp>
        <p:nvSpPr>
          <p:cNvPr id="8" name="Title 1"/>
          <p:cNvSpPr txBox="1">
            <a:spLocks/>
          </p:cNvSpPr>
          <p:nvPr/>
        </p:nvSpPr>
        <p:spPr>
          <a:xfrm>
            <a:off x="0" y="284570"/>
            <a:ext cx="91440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90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72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762"/>
            <a:ext cx="8229600" cy="4709160"/>
          </a:xfrm>
        </p:spPr>
        <p:txBody>
          <a:bodyPr>
            <a:normAutofit fontScale="92500" lnSpcReduction="10000"/>
          </a:bodyPr>
          <a:lstStyle/>
          <a:p>
            <a:pPr marL="137160" indent="0">
              <a:buNone/>
            </a:pPr>
            <a:r>
              <a:rPr lang="en-US" b="1" u="sng" dirty="0">
                <a:solidFill>
                  <a:schemeClr val="bg1"/>
                </a:solidFill>
              </a:rPr>
              <a:t>Questions to </a:t>
            </a:r>
            <a:r>
              <a:rPr lang="en-US" b="1" u="sng" dirty="0" smtClean="0">
                <a:solidFill>
                  <a:schemeClr val="bg1"/>
                </a:solidFill>
              </a:rPr>
              <a:t>get us started:</a:t>
            </a:r>
            <a:endParaRPr lang="en-US" dirty="0">
              <a:solidFill>
                <a:schemeClr val="bg1"/>
              </a:solidFill>
            </a:endParaRPr>
          </a:p>
          <a:p>
            <a:pPr lvl="0"/>
            <a:r>
              <a:rPr lang="en-US" sz="2600" dirty="0">
                <a:solidFill>
                  <a:schemeClr val="bg1"/>
                </a:solidFill>
              </a:rPr>
              <a:t>Living in a consumer-oriented culture that teaches us always to want more, how do we, as God’s people, live counter-culturally with a detached attitude toward money and possessions?</a:t>
            </a:r>
          </a:p>
          <a:p>
            <a:pPr lvl="0"/>
            <a:r>
              <a:rPr lang="en-US" sz="2600" dirty="0">
                <a:solidFill>
                  <a:schemeClr val="bg1"/>
                </a:solidFill>
              </a:rPr>
              <a:t>Do you find yourself always wanting more?  </a:t>
            </a:r>
          </a:p>
          <a:p>
            <a:pPr lvl="0"/>
            <a:r>
              <a:rPr lang="en-US" sz="2600" dirty="0">
                <a:solidFill>
                  <a:schemeClr val="bg1"/>
                </a:solidFill>
              </a:rPr>
              <a:t>Is this desire causing you to be discontent </a:t>
            </a:r>
            <a:endParaRPr lang="en-US" sz="2600" dirty="0" smtClean="0">
              <a:solidFill>
                <a:schemeClr val="bg1"/>
              </a:solidFill>
            </a:endParaRPr>
          </a:p>
          <a:p>
            <a:pPr marL="137160" lvl="0" indent="0">
              <a:buNone/>
            </a:pPr>
            <a:r>
              <a:rPr lang="en-US" sz="2600" dirty="0" smtClean="0">
                <a:solidFill>
                  <a:schemeClr val="bg1"/>
                </a:solidFill>
              </a:rPr>
              <a:t>with </a:t>
            </a:r>
            <a:r>
              <a:rPr lang="en-US" sz="2600" dirty="0">
                <a:solidFill>
                  <a:schemeClr val="bg1"/>
                </a:solidFill>
              </a:rPr>
              <a:t>God’s gifts?  </a:t>
            </a:r>
          </a:p>
          <a:p>
            <a:pPr lvl="0"/>
            <a:r>
              <a:rPr lang="en-US" sz="2600" dirty="0">
                <a:solidFill>
                  <a:schemeClr val="bg1"/>
                </a:solidFill>
              </a:rPr>
              <a:t>How do you curb your desire for </a:t>
            </a:r>
            <a:r>
              <a:rPr lang="en-US" sz="2600" dirty="0" smtClean="0">
                <a:solidFill>
                  <a:schemeClr val="bg1"/>
                </a:solidFill>
              </a:rPr>
              <a:t>more</a:t>
            </a:r>
          </a:p>
          <a:p>
            <a:pPr marL="137160" lvl="0" indent="0">
              <a:buNone/>
            </a:pPr>
            <a:r>
              <a:rPr lang="en-US" sz="2600" dirty="0" smtClean="0">
                <a:solidFill>
                  <a:schemeClr val="bg1"/>
                </a:solidFill>
              </a:rPr>
              <a:t>     </a:t>
            </a:r>
            <a:r>
              <a:rPr lang="en-US" sz="2600" dirty="0">
                <a:solidFill>
                  <a:schemeClr val="bg1"/>
                </a:solidFill>
              </a:rPr>
              <a:t>and become content?</a:t>
            </a:r>
          </a:p>
          <a:p>
            <a:pPr lvl="0"/>
            <a:r>
              <a:rPr lang="en-US" sz="2600" dirty="0">
                <a:solidFill>
                  <a:schemeClr val="bg1"/>
                </a:solidFill>
              </a:rPr>
              <a:t>Do your financial decisions reflect that </a:t>
            </a:r>
            <a:endParaRPr lang="en-US" sz="2600" dirty="0" smtClean="0">
              <a:solidFill>
                <a:schemeClr val="bg1"/>
              </a:solidFill>
            </a:endParaRPr>
          </a:p>
          <a:p>
            <a:pPr marL="137160" lvl="0" indent="0">
              <a:buNone/>
            </a:pPr>
            <a:r>
              <a:rPr lang="en-US" sz="2600" dirty="0">
                <a:solidFill>
                  <a:schemeClr val="bg1"/>
                </a:solidFill>
              </a:rPr>
              <a:t> </a:t>
            </a:r>
            <a:r>
              <a:rPr lang="en-US" sz="2600" dirty="0" smtClean="0">
                <a:solidFill>
                  <a:schemeClr val="bg1"/>
                </a:solidFill>
              </a:rPr>
              <a:t>     serving </a:t>
            </a:r>
            <a:r>
              <a:rPr lang="en-US" sz="2600" dirty="0">
                <a:solidFill>
                  <a:schemeClr val="bg1"/>
                </a:solidFill>
              </a:rPr>
              <a:t>God is your highest priority?</a:t>
            </a:r>
          </a:p>
          <a:p>
            <a:pPr marL="137160" indent="0">
              <a:buNone/>
            </a:pPr>
            <a:endParaRPr lang="en-US" dirty="0">
              <a:solidFill>
                <a:schemeClr val="bg1"/>
              </a:solidFill>
            </a:endParaRPr>
          </a:p>
        </p:txBody>
      </p:sp>
      <p:pic>
        <p:nvPicPr>
          <p:cNvPr id="1026" name="Picture 2" descr="C:\Users\Ronald J Chewning\AppData\Local\Microsoft\Windows\INetCache\IE\CLA4O0H4\questions-leaders-as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86200"/>
            <a:ext cx="1782809" cy="1782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
        <p:nvSpPr>
          <p:cNvPr id="7" name="Title 1"/>
          <p:cNvSpPr>
            <a:spLocks noGrp="1"/>
          </p:cNvSpPr>
          <p:nvPr>
            <p:ph type="title"/>
          </p:nvPr>
        </p:nvSpPr>
        <p:spPr>
          <a:xfrm>
            <a:off x="0" y="284570"/>
            <a:ext cx="9144000" cy="1143000"/>
          </a:xfrm>
        </p:spPr>
        <p:txBody>
          <a:bodyPr>
            <a:noAutofit/>
          </a:bodyPr>
          <a:lstStyle/>
          <a:p>
            <a:r>
              <a:rPr lang="en-US" sz="3900" dirty="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686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Whether God gives us lots of money or little, we are to steward it faithfully.  </a:t>
            </a:r>
          </a:p>
          <a:p>
            <a:pPr marL="137160" indent="0">
              <a:buNone/>
            </a:pPr>
            <a:r>
              <a:rPr lang="en-US" sz="2400" dirty="0" smtClean="0">
                <a:solidFill>
                  <a:schemeClr val="bg1"/>
                </a:solidFill>
              </a:rPr>
              <a:t>God wants us to…</a:t>
            </a:r>
          </a:p>
          <a:p>
            <a:r>
              <a:rPr lang="en-US" sz="2400" dirty="0" smtClean="0">
                <a:solidFill>
                  <a:schemeClr val="bg1"/>
                </a:solidFill>
              </a:rPr>
              <a:t>Acknowledge Him as the owner of the money and possessions He entrusts to us (Psalm 24:1; Haggai 2:8).</a:t>
            </a:r>
          </a:p>
          <a:p>
            <a:r>
              <a:rPr lang="en-US" sz="2400" dirty="0" smtClean="0">
                <a:solidFill>
                  <a:schemeClr val="bg1"/>
                </a:solidFill>
              </a:rPr>
              <a:t>Acknowledge that He gives us the ability to earn money (Deuteronomy 8:18).</a:t>
            </a:r>
          </a:p>
          <a:p>
            <a:r>
              <a:rPr lang="en-US" sz="2400" dirty="0" smtClean="0">
                <a:solidFill>
                  <a:schemeClr val="bg1"/>
                </a:solidFill>
              </a:rPr>
              <a:t>Develop a proper view and attitude toward money (Luke 16:11). There is a powerful relationship between our spiritual condition and our attitudes and actions concerning money and possessions.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
        <p:nvSpPr>
          <p:cNvPr id="6" name="Title 1"/>
          <p:cNvSpPr>
            <a:spLocks noGrp="1"/>
          </p:cNvSpPr>
          <p:nvPr>
            <p:ph type="title"/>
          </p:nvPr>
        </p:nvSpPr>
        <p:spPr>
          <a:xfrm>
            <a:off x="0" y="284570"/>
            <a:ext cx="9144000" cy="1143000"/>
          </a:xfrm>
        </p:spPr>
        <p:txBody>
          <a:bodyPr>
            <a:noAutofit/>
          </a:bodyPr>
          <a:lstStyle/>
          <a:p>
            <a:r>
              <a:rPr lang="en-US" sz="3900" dirty="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88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09160"/>
          </a:xfrm>
        </p:spPr>
        <p:txBody>
          <a:bodyPr/>
          <a:lstStyle/>
          <a:p>
            <a:r>
              <a:rPr lang="en-US" sz="2400" dirty="0" smtClean="0">
                <a:solidFill>
                  <a:schemeClr val="bg1"/>
                </a:solidFill>
              </a:rPr>
              <a:t>Heed God’s warnings about the lure of money and possessions (Luke 12:15).</a:t>
            </a:r>
          </a:p>
          <a:p>
            <a:r>
              <a:rPr lang="en-US" sz="2400" dirty="0" smtClean="0">
                <a:solidFill>
                  <a:schemeClr val="bg1"/>
                </a:solidFill>
              </a:rPr>
              <a:t>Be faithful and trustworthy stewards of the money He entrusts to us (1 Corinthians 4:2).</a:t>
            </a:r>
          </a:p>
          <a:p>
            <a:r>
              <a:rPr lang="en-US" sz="2400" dirty="0" smtClean="0">
                <a:solidFill>
                  <a:schemeClr val="bg1"/>
                </a:solidFill>
              </a:rPr>
              <a:t>Share with </a:t>
            </a:r>
            <a:r>
              <a:rPr lang="en-US" sz="2400" dirty="0">
                <a:solidFill>
                  <a:schemeClr val="bg1"/>
                </a:solidFill>
              </a:rPr>
              <a:t>those in need and </a:t>
            </a:r>
            <a:r>
              <a:rPr lang="en-US" sz="2400" dirty="0" smtClean="0">
                <a:solidFill>
                  <a:schemeClr val="bg1"/>
                </a:solidFill>
              </a:rPr>
              <a:t>extend </a:t>
            </a:r>
            <a:r>
              <a:rPr lang="en-US" sz="2400" dirty="0">
                <a:solidFill>
                  <a:schemeClr val="bg1"/>
                </a:solidFill>
              </a:rPr>
              <a:t>His kingdom (Galatians 6:10; Matthew </a:t>
            </a:r>
            <a:r>
              <a:rPr lang="en-US" sz="2400" dirty="0" smtClean="0">
                <a:solidFill>
                  <a:schemeClr val="bg1"/>
                </a:solidFill>
              </a:rPr>
              <a:t>28:19–20).</a:t>
            </a:r>
          </a:p>
          <a:p>
            <a:pPr>
              <a:spcBef>
                <a:spcPts val="600"/>
              </a:spcBef>
            </a:pPr>
            <a:r>
              <a:rPr lang="en-US" sz="2400" dirty="0" smtClean="0">
                <a:solidFill>
                  <a:schemeClr val="bg1"/>
                </a:solidFill>
              </a:rPr>
              <a:t>Be aware that wealth can be a barrier</a:t>
            </a:r>
          </a:p>
          <a:p>
            <a:pPr marL="137160" indent="0">
              <a:spcBef>
                <a:spcPts val="0"/>
              </a:spcBef>
              <a:buNone/>
            </a:pPr>
            <a:r>
              <a:rPr lang="en-US" sz="2400" dirty="0" smtClean="0">
                <a:solidFill>
                  <a:schemeClr val="bg1"/>
                </a:solidFill>
              </a:rPr>
              <a:t>      to spiritual growth (Matthew </a:t>
            </a:r>
            <a:r>
              <a:rPr lang="en-US" sz="2400" dirty="0">
                <a:solidFill>
                  <a:schemeClr val="bg1"/>
                </a:solidFill>
              </a:rPr>
              <a:t>19:16–25</a:t>
            </a:r>
            <a:r>
              <a:rPr lang="en-US" sz="2400" dirty="0" smtClean="0">
                <a:solidFill>
                  <a:schemeClr val="bg1"/>
                </a:solidFill>
              </a:rPr>
              <a:t>).</a:t>
            </a:r>
          </a:p>
          <a:p>
            <a:pPr>
              <a:spcBef>
                <a:spcPts val="600"/>
              </a:spcBef>
            </a:pPr>
            <a:r>
              <a:rPr lang="en-US" sz="2400" dirty="0" smtClean="0">
                <a:solidFill>
                  <a:schemeClr val="bg1"/>
                </a:solidFill>
              </a:rPr>
              <a:t>Understand we can’t serve God and </a:t>
            </a:r>
          </a:p>
          <a:p>
            <a:pPr marL="137160" indent="0">
              <a:spcBef>
                <a:spcPts val="0"/>
              </a:spcBef>
              <a:buNone/>
            </a:pPr>
            <a:r>
              <a:rPr lang="en-US" sz="2400" dirty="0" smtClean="0">
                <a:solidFill>
                  <a:schemeClr val="bg1"/>
                </a:solidFill>
              </a:rPr>
              <a:t>     money (Matthew 6:24).</a:t>
            </a:r>
            <a:endParaRPr lang="en-US" sz="2400" dirty="0">
              <a:solidFill>
                <a:schemeClr val="bg1"/>
              </a:solidFill>
            </a:endParaRPr>
          </a:p>
          <a:p>
            <a:pPr marL="137160" indent="0">
              <a:buNone/>
            </a:pPr>
            <a:endParaRPr lang="en-US" dirty="0" smtClean="0">
              <a:solidFill>
                <a:schemeClr val="bg1"/>
              </a:solidFill>
            </a:endParaRPr>
          </a:p>
          <a:p>
            <a:pPr marL="137160" indent="0">
              <a:buNone/>
            </a:pPr>
            <a:endParaRPr lang="en-US" dirty="0">
              <a:solidFill>
                <a:schemeClr val="bg1"/>
              </a:solidFill>
            </a:endParaRPr>
          </a:p>
        </p:txBody>
      </p:sp>
      <p:pic>
        <p:nvPicPr>
          <p:cNvPr id="1031" name="Picture 7" descr="C:\Users\Ronald J Chewning\AppData\Local\Microsoft\Windows\INetCache\IE\L6TAGRZ1\ManagingMon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10000"/>
            <a:ext cx="2209800" cy="19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
        <p:nvSpPr>
          <p:cNvPr id="7" name="Title 1"/>
          <p:cNvSpPr>
            <a:spLocks noGrp="1"/>
          </p:cNvSpPr>
          <p:nvPr>
            <p:ph type="title"/>
          </p:nvPr>
        </p:nvSpPr>
        <p:spPr>
          <a:xfrm>
            <a:off x="0" y="284570"/>
            <a:ext cx="9144000" cy="1143000"/>
          </a:xfrm>
        </p:spPr>
        <p:txBody>
          <a:bodyPr>
            <a:noAutofit/>
          </a:bodyPr>
          <a:lstStyle/>
          <a:p>
            <a:r>
              <a:rPr lang="en-US" sz="3900" dirty="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08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292"/>
            <a:ext cx="8229600" cy="4709160"/>
          </a:xfrm>
        </p:spPr>
        <p:txBody>
          <a:bodyPr>
            <a:normAutofit/>
          </a:bodyPr>
          <a:lstStyle/>
          <a:p>
            <a:r>
              <a:rPr lang="en-US" sz="2400" dirty="0">
                <a:solidFill>
                  <a:schemeClr val="bg1"/>
                </a:solidFill>
              </a:rPr>
              <a:t>Use money wisely for His purposes (Matthew 6:20).</a:t>
            </a:r>
          </a:p>
          <a:p>
            <a:r>
              <a:rPr lang="en-US" sz="2400" dirty="0">
                <a:solidFill>
                  <a:schemeClr val="bg1"/>
                </a:solidFill>
              </a:rPr>
              <a:t>Provide for the needs of our families (1 Timothy 5:8</a:t>
            </a:r>
            <a:r>
              <a:rPr lang="en-US" sz="2400" dirty="0" smtClean="0">
                <a:solidFill>
                  <a:schemeClr val="bg1"/>
                </a:solidFill>
              </a:rPr>
              <a:t>).</a:t>
            </a:r>
          </a:p>
          <a:p>
            <a:r>
              <a:rPr lang="en-US" sz="2400" dirty="0" smtClean="0">
                <a:solidFill>
                  <a:schemeClr val="bg1"/>
                </a:solidFill>
              </a:rPr>
              <a:t>Understand that money does not provide lasting happiness and contentment (Hebrews 13:5).</a:t>
            </a:r>
          </a:p>
          <a:p>
            <a:pPr>
              <a:spcBef>
                <a:spcPts val="600"/>
              </a:spcBef>
            </a:pPr>
            <a:r>
              <a:rPr lang="en-US" sz="2400" dirty="0" smtClean="0">
                <a:solidFill>
                  <a:schemeClr val="bg1"/>
                </a:solidFill>
              </a:rPr>
              <a:t>Understand that money and stuff can make us</a:t>
            </a:r>
          </a:p>
          <a:p>
            <a:pPr marL="137160" indent="0">
              <a:spcBef>
                <a:spcPts val="0"/>
              </a:spcBef>
              <a:buNone/>
            </a:pPr>
            <a:r>
              <a:rPr lang="en-US" sz="2400" dirty="0" smtClean="0">
                <a:solidFill>
                  <a:schemeClr val="bg1"/>
                </a:solidFill>
              </a:rPr>
              <a:t>      proud and become our security</a:t>
            </a:r>
          </a:p>
          <a:p>
            <a:pPr marL="137160" indent="0">
              <a:spcBef>
                <a:spcPts val="0"/>
              </a:spcBef>
              <a:buNone/>
            </a:pPr>
            <a:r>
              <a:rPr lang="en-US" sz="2400" dirty="0" smtClean="0">
                <a:solidFill>
                  <a:schemeClr val="bg1"/>
                </a:solidFill>
              </a:rPr>
              <a:t>      (Hosea 13:6).</a:t>
            </a:r>
          </a:p>
          <a:p>
            <a:pPr>
              <a:spcBef>
                <a:spcPts val="600"/>
              </a:spcBef>
            </a:pPr>
            <a:r>
              <a:rPr lang="en-US" sz="2400" dirty="0" smtClean="0">
                <a:solidFill>
                  <a:schemeClr val="bg1"/>
                </a:solidFill>
              </a:rPr>
              <a:t>Not store up treasures </a:t>
            </a:r>
          </a:p>
          <a:p>
            <a:pPr marL="137160" indent="0">
              <a:spcBef>
                <a:spcPts val="0"/>
              </a:spcBef>
              <a:buNone/>
            </a:pPr>
            <a:r>
              <a:rPr lang="en-US" sz="2400" dirty="0" smtClean="0">
                <a:solidFill>
                  <a:schemeClr val="bg1"/>
                </a:solidFill>
              </a:rPr>
              <a:t>      on earth (Matthew 6:19).</a:t>
            </a:r>
            <a:endParaRPr lang="en-US" sz="2400" dirty="0">
              <a:solidFill>
                <a:schemeClr val="bg1"/>
              </a:solidFill>
            </a:endParaRPr>
          </a:p>
          <a:p>
            <a:pPr marL="137160" indent="0">
              <a:buNone/>
            </a:pPr>
            <a:endParaRPr lang="en-US" sz="2600" dirty="0">
              <a:solidFill>
                <a:schemeClr val="bg1"/>
              </a:solidFill>
            </a:endParaRPr>
          </a:p>
          <a:p>
            <a:pPr marL="137160" indent="0">
              <a:buNone/>
            </a:pPr>
            <a:endParaRPr lang="en-US" sz="2600" dirty="0" smtClean="0">
              <a:solidFill>
                <a:schemeClr val="bg1"/>
              </a:solidFill>
            </a:endParaRPr>
          </a:p>
          <a:p>
            <a:pPr marL="137160" indent="0">
              <a:buNone/>
            </a:pPr>
            <a:endParaRPr lang="en-US" sz="2600" dirty="0">
              <a:solidFill>
                <a:schemeClr val="bg1"/>
              </a:solidFill>
            </a:endParaRPr>
          </a:p>
          <a:p>
            <a:pPr marL="137160" indent="0">
              <a:buNone/>
            </a:pPr>
            <a:endParaRPr lang="en-US" sz="2600" dirty="0" smtClean="0">
              <a:solidFill>
                <a:schemeClr val="bg1"/>
              </a:solidFill>
            </a:endParaRPr>
          </a:p>
          <a:p>
            <a:pPr marL="137160" indent="0">
              <a:buNone/>
            </a:pPr>
            <a:endParaRPr lang="en-US" dirty="0">
              <a:solidFill>
                <a:schemeClr val="bg1"/>
              </a:solidFill>
            </a:endParaRPr>
          </a:p>
          <a:p>
            <a:pPr marL="137160" indent="0">
              <a:buNone/>
            </a:pP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
        <p:nvSpPr>
          <p:cNvPr id="7" name="Title 1"/>
          <p:cNvSpPr>
            <a:spLocks noGrp="1"/>
          </p:cNvSpPr>
          <p:nvPr>
            <p:ph type="title"/>
          </p:nvPr>
        </p:nvSpPr>
        <p:spPr>
          <a:xfrm>
            <a:off x="0" y="284570"/>
            <a:ext cx="9144000" cy="1143000"/>
          </a:xfrm>
        </p:spPr>
        <p:txBody>
          <a:bodyPr>
            <a:noAutofit/>
          </a:bodyPr>
          <a:lstStyle/>
          <a:p>
            <a:r>
              <a:rPr lang="en-US" sz="3900" dirty="0" smtClean="0">
                <a:solidFill>
                  <a:srgbClr val="C00000"/>
                </a:solidFill>
                <a:latin typeface="Arial" panose="020B0604020202020204" pitchFamily="34" charset="0"/>
                <a:cs typeface="Arial" panose="020B0604020202020204" pitchFamily="34" charset="0"/>
              </a:rPr>
              <a:t>Handling Stuff in a God-pleasing Way</a:t>
            </a:r>
            <a:endParaRPr lang="en-US" sz="39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419600"/>
            <a:ext cx="2362200" cy="1574800"/>
          </a:xfrm>
          <a:prstGeom prst="rect">
            <a:avLst/>
          </a:prstGeom>
        </p:spPr>
      </p:pic>
    </p:spTree>
    <p:extLst>
      <p:ext uri="{BB962C8B-B14F-4D97-AF65-F5344CB8AC3E}">
        <p14:creationId xmlns:p14="http://schemas.microsoft.com/office/powerpoint/2010/main" val="2186887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85522"/>
            <a:ext cx="91440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Part 1: Serving God Not Mammon</a:t>
            </a:r>
            <a:r>
              <a:rPr lang="en-US" dirty="0" smtClean="0">
                <a:solidFill>
                  <a:schemeClr val="bg1"/>
                </a:solidFill>
              </a:rPr>
              <a:t/>
            </a:r>
            <a:br>
              <a:rPr lang="en-US" dirty="0" smtClean="0">
                <a:solidFill>
                  <a:schemeClr val="bg1"/>
                </a:solidFill>
              </a:rPr>
            </a:br>
            <a:r>
              <a:rPr lang="en-US" sz="2700" dirty="0" smtClean="0">
                <a:solidFill>
                  <a:schemeClr val="bg1"/>
                </a:solidFill>
                <a:latin typeface="Arial" panose="020B0604020202020204" pitchFamily="34" charset="0"/>
                <a:cs typeface="Arial" panose="020B0604020202020204" pitchFamily="34" charset="0"/>
              </a:rPr>
              <a:t>(Breaking the Spirit of Mammon)</a:t>
            </a:r>
            <a:endParaRPr lang="en-US" sz="2700" dirty="0">
              <a:solidFill>
                <a:schemeClr val="bg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3400" y="2016670"/>
            <a:ext cx="8229600" cy="4709160"/>
          </a:xfrm>
        </p:spPr>
        <p:txBody>
          <a:bodyPr>
            <a:normAutofit/>
          </a:bodyPr>
          <a:lstStyle/>
          <a:p>
            <a:pPr marL="137160" indent="0">
              <a:buNone/>
            </a:pPr>
            <a:r>
              <a:rPr lang="en-US" sz="2600" dirty="0" smtClean="0">
                <a:solidFill>
                  <a:schemeClr val="bg1"/>
                </a:solidFill>
              </a:rPr>
              <a:t>A. What is mammon?</a:t>
            </a:r>
          </a:p>
          <a:p>
            <a:pPr marL="137160" indent="0">
              <a:buNone/>
            </a:pPr>
            <a:r>
              <a:rPr lang="en-US" sz="2600" dirty="0">
                <a:solidFill>
                  <a:schemeClr val="bg1"/>
                </a:solidFill>
              </a:rPr>
              <a:t>B</a:t>
            </a:r>
            <a:r>
              <a:rPr lang="en-US" sz="2600" dirty="0" smtClean="0">
                <a:solidFill>
                  <a:schemeClr val="bg1"/>
                </a:solidFill>
              </a:rPr>
              <a:t>. Where/when did it start?</a:t>
            </a:r>
          </a:p>
          <a:p>
            <a:pPr marL="137160" indent="0">
              <a:buNone/>
            </a:pPr>
            <a:r>
              <a:rPr lang="en-US" sz="2600" dirty="0">
                <a:solidFill>
                  <a:schemeClr val="bg1"/>
                </a:solidFill>
              </a:rPr>
              <a:t>C</a:t>
            </a:r>
            <a:r>
              <a:rPr lang="en-US" sz="2600" dirty="0" smtClean="0">
                <a:solidFill>
                  <a:schemeClr val="bg1"/>
                </a:solidFill>
              </a:rPr>
              <a:t>. Why is it so dangerous?</a:t>
            </a:r>
          </a:p>
          <a:p>
            <a:pPr marL="137160" indent="0">
              <a:buNone/>
            </a:pPr>
            <a:r>
              <a:rPr lang="en-US" sz="2600" dirty="0">
                <a:solidFill>
                  <a:schemeClr val="bg1"/>
                </a:solidFill>
              </a:rPr>
              <a:t>D</a:t>
            </a:r>
            <a:r>
              <a:rPr lang="en-US" sz="2600" dirty="0" smtClean="0">
                <a:solidFill>
                  <a:schemeClr val="bg1"/>
                </a:solidFill>
              </a:rPr>
              <a:t>. How can you resist it?</a:t>
            </a:r>
          </a:p>
          <a:p>
            <a:pPr marL="137160" indent="0">
              <a:buNone/>
            </a:pPr>
            <a:endParaRPr lang="en-US" dirty="0">
              <a:solidFill>
                <a:schemeClr val="bg1"/>
              </a:solidFill>
            </a:endParaRPr>
          </a:p>
          <a:p>
            <a:pPr marL="137160" indent="0">
              <a:spcBef>
                <a:spcPts val="0"/>
              </a:spcBef>
              <a:buNone/>
            </a:pPr>
            <a:r>
              <a:rPr lang="en-US" sz="2400" dirty="0" smtClean="0">
                <a:solidFill>
                  <a:schemeClr val="bg1"/>
                </a:solidFill>
              </a:rPr>
              <a:t>Jesus spoke most frequently about</a:t>
            </a:r>
          </a:p>
          <a:p>
            <a:pPr marL="137160" indent="0">
              <a:spcBef>
                <a:spcPts val="0"/>
              </a:spcBef>
              <a:buNone/>
            </a:pPr>
            <a:r>
              <a:rPr lang="en-US" sz="2400" dirty="0">
                <a:solidFill>
                  <a:schemeClr val="bg1"/>
                </a:solidFill>
              </a:rPr>
              <a:t>t</a:t>
            </a:r>
            <a:r>
              <a:rPr lang="en-US" sz="2400" dirty="0" smtClean="0">
                <a:solidFill>
                  <a:schemeClr val="bg1"/>
                </a:solidFill>
              </a:rPr>
              <a:t>wo things—the kingdom of God</a:t>
            </a:r>
          </a:p>
          <a:p>
            <a:pPr marL="137160" indent="0">
              <a:spcBef>
                <a:spcPts val="0"/>
              </a:spcBef>
              <a:buNone/>
            </a:pPr>
            <a:r>
              <a:rPr lang="en-US" sz="2400" dirty="0">
                <a:solidFill>
                  <a:schemeClr val="bg1"/>
                </a:solidFill>
              </a:rPr>
              <a:t>a</a:t>
            </a:r>
            <a:r>
              <a:rPr lang="en-US" sz="2400" dirty="0" smtClean="0">
                <a:solidFill>
                  <a:schemeClr val="bg1"/>
                </a:solidFill>
              </a:rPr>
              <a:t>nd money. Throughout  Scripture, </a:t>
            </a:r>
          </a:p>
          <a:p>
            <a:pPr marL="137160" indent="0">
              <a:spcBef>
                <a:spcPts val="0"/>
              </a:spcBef>
              <a:buNone/>
            </a:pPr>
            <a:r>
              <a:rPr lang="en-US" sz="2400" dirty="0">
                <a:solidFill>
                  <a:schemeClr val="bg1"/>
                </a:solidFill>
              </a:rPr>
              <a:t>w</a:t>
            </a:r>
            <a:r>
              <a:rPr lang="en-US" sz="2400" dirty="0" smtClean="0">
                <a:solidFill>
                  <a:schemeClr val="bg1"/>
                </a:solidFill>
              </a:rPr>
              <a:t>e are warned about the dangers of money.</a:t>
            </a:r>
          </a:p>
          <a:p>
            <a:pPr marL="137160" indent="0">
              <a:buNone/>
            </a:pPr>
            <a:endParaRPr lang="en-US" sz="2400" dirty="0">
              <a:solidFill>
                <a:schemeClr val="bg1"/>
              </a:solidFill>
            </a:endParaRPr>
          </a:p>
        </p:txBody>
      </p:sp>
      <p:pic>
        <p:nvPicPr>
          <p:cNvPr id="1027" name="Picture 3" descr="C:\Users\Ronald J Chewning\AppData\Local\Microsoft\Windows\INetCache\IE\L6TAGRZ1\money_prison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828800"/>
            <a:ext cx="193395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436007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24"/>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A. What is Mammon?</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spcBef>
                <a:spcPts val="0"/>
              </a:spcBef>
              <a:buNone/>
            </a:pPr>
            <a:r>
              <a:rPr lang="en-US" sz="2400" dirty="0" smtClean="0">
                <a:solidFill>
                  <a:schemeClr val="bg1"/>
                </a:solidFill>
              </a:rPr>
              <a:t>The </a:t>
            </a:r>
            <a:r>
              <a:rPr lang="en-US" sz="2400" i="1" dirty="0" smtClean="0">
                <a:solidFill>
                  <a:schemeClr val="bg1"/>
                </a:solidFill>
              </a:rPr>
              <a:t>Pocket Bible Dictionary </a:t>
            </a:r>
            <a:r>
              <a:rPr lang="en-US" sz="2400" dirty="0" smtClean="0">
                <a:solidFill>
                  <a:schemeClr val="bg1"/>
                </a:solidFill>
              </a:rPr>
              <a:t>defines mammon as: “Material wealth or possessions. Christ warned that money or physical goods were false gods that should not be worshiped (Matthew 6:24). He urged believers to seek kingdom interests and promised that </a:t>
            </a:r>
          </a:p>
          <a:p>
            <a:pPr marL="137160" indent="0">
              <a:spcBef>
                <a:spcPts val="0"/>
              </a:spcBef>
              <a:buNone/>
            </a:pPr>
            <a:r>
              <a:rPr lang="en-US" sz="2400" dirty="0" smtClean="0">
                <a:solidFill>
                  <a:schemeClr val="bg1"/>
                </a:solidFill>
              </a:rPr>
              <a:t>their material needs would be met</a:t>
            </a:r>
          </a:p>
          <a:p>
            <a:pPr marL="137160" indent="0">
              <a:spcBef>
                <a:spcPts val="0"/>
              </a:spcBef>
              <a:buNone/>
            </a:pPr>
            <a:r>
              <a:rPr lang="en-US" sz="2400" dirty="0" smtClean="0">
                <a:solidFill>
                  <a:schemeClr val="bg1"/>
                </a:solidFill>
              </a:rPr>
              <a:t>(Matthew 6:33).”</a:t>
            </a:r>
          </a:p>
          <a:p>
            <a:pPr marL="137160" indent="0">
              <a:spcBef>
                <a:spcPts val="0"/>
              </a:spcBef>
              <a:buNone/>
            </a:pPr>
            <a:endParaRPr lang="en-US" sz="2400" dirty="0">
              <a:solidFill>
                <a:schemeClr val="bg1"/>
              </a:solidFill>
            </a:endParaRPr>
          </a:p>
          <a:p>
            <a:pPr marL="137160" indent="0">
              <a:spcBef>
                <a:spcPts val="0"/>
              </a:spcBef>
              <a:buNone/>
            </a:pPr>
            <a:r>
              <a:rPr lang="en-US" sz="2400" dirty="0" smtClean="0">
                <a:solidFill>
                  <a:schemeClr val="bg1"/>
                </a:solidFill>
              </a:rPr>
              <a:t>Mammon is money-centered and</a:t>
            </a:r>
          </a:p>
          <a:p>
            <a:pPr marL="137160" indent="0">
              <a:spcBef>
                <a:spcPts val="0"/>
              </a:spcBef>
              <a:buNone/>
            </a:pPr>
            <a:r>
              <a:rPr lang="en-US" sz="2400" dirty="0">
                <a:solidFill>
                  <a:schemeClr val="bg1"/>
                </a:solidFill>
              </a:rPr>
              <a:t>t</a:t>
            </a:r>
            <a:r>
              <a:rPr lang="en-US" sz="2400" dirty="0" smtClean="0">
                <a:solidFill>
                  <a:schemeClr val="bg1"/>
                </a:solidFill>
              </a:rPr>
              <a:t>hing-centered rather than</a:t>
            </a:r>
          </a:p>
          <a:p>
            <a:pPr marL="137160" indent="0">
              <a:spcBef>
                <a:spcPts val="0"/>
              </a:spcBef>
              <a:buNone/>
            </a:pPr>
            <a:r>
              <a:rPr lang="en-US" sz="2400" dirty="0" smtClean="0">
                <a:solidFill>
                  <a:schemeClr val="bg1"/>
                </a:solidFill>
              </a:rPr>
              <a:t>God-centered.</a:t>
            </a:r>
          </a:p>
        </p:txBody>
      </p:sp>
      <p:pic>
        <p:nvPicPr>
          <p:cNvPr id="2051" name="Picture 3" descr="C:\Users\Ronald J Chewning\AppData\Local\Microsoft\Windows\INetCache\IE\L6TAGRZ1\money-clipart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55572"/>
            <a:ext cx="2359550" cy="2153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47660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538"/>
            <a:ext cx="8229600" cy="1219200"/>
          </a:xfrm>
        </p:spPr>
        <p:txBody>
          <a:bodyPr>
            <a:noAutofit/>
          </a:bodyPr>
          <a:lstStyle/>
          <a:p>
            <a:r>
              <a:rPr lang="en-US" dirty="0" smtClean="0">
                <a:latin typeface="Arial" panose="020B0604020202020204" pitchFamily="34" charset="0"/>
                <a:cs typeface="Arial" panose="020B0604020202020204" pitchFamily="34" charset="0"/>
              </a:rPr>
              <a:t>Parable of the Shrewd</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Manager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6440"/>
            <a:ext cx="8229600" cy="4709160"/>
          </a:xfrm>
        </p:spPr>
        <p:txBody>
          <a:bodyPr>
            <a:normAutofit/>
          </a:bodyPr>
          <a:lstStyle/>
          <a:p>
            <a:r>
              <a:rPr lang="en-US" dirty="0" smtClean="0"/>
              <a:t>Who is teaching this parable?</a:t>
            </a:r>
          </a:p>
          <a:p>
            <a:pPr marL="137160" indent="0">
              <a:buNone/>
            </a:pPr>
            <a:endParaRPr lang="en-US" dirty="0"/>
          </a:p>
          <a:p>
            <a:r>
              <a:rPr lang="en-US" dirty="0" smtClean="0"/>
              <a:t>Who is receiving this teaching and why is it relevant to them?</a:t>
            </a:r>
          </a:p>
          <a:p>
            <a:endParaRPr lang="en-US" dirty="0"/>
          </a:p>
          <a:p>
            <a:r>
              <a:rPr lang="en-US" dirty="0" smtClean="0"/>
              <a:t>V</a:t>
            </a:r>
            <a:r>
              <a:rPr lang="en-US" dirty="0"/>
              <a:t>. 1–9  </a:t>
            </a:r>
            <a:r>
              <a:rPr lang="en-US" dirty="0" smtClean="0"/>
              <a:t>Dishonest manager shrewdly understood his world and how to use it … he used his master’s stuff for himself and against his master.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206079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478"/>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A-1 Mammon as a god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937760"/>
          </a:xfrm>
        </p:spPr>
        <p:txBody>
          <a:bodyPr>
            <a:normAutofit/>
          </a:bodyPr>
          <a:lstStyle/>
          <a:p>
            <a:pPr marL="137160" indent="0">
              <a:spcBef>
                <a:spcPts val="0"/>
              </a:spcBef>
              <a:buNone/>
            </a:pPr>
            <a:r>
              <a:rPr lang="en-US" sz="2400" dirty="0" smtClean="0">
                <a:solidFill>
                  <a:schemeClr val="bg1"/>
                </a:solidFill>
              </a:rPr>
              <a:t>Martin Luther wrote: “Many a one thinks that he has God and everything in abundance when he has money and possessions; he trusts in them and boasts of them which such firmness and assurance as to care for no one.  Lo, such a man also has a god, Mammon by name, i.e. money and possessions, on which he sets his heart, and which is also the most common idol on earth. He who has money and possessions feels secure, and is joyful </a:t>
            </a:r>
            <a:endParaRPr lang="en-US" sz="2400" dirty="0" smtClean="0">
              <a:solidFill>
                <a:schemeClr val="bg1"/>
              </a:solidFill>
            </a:endParaRPr>
          </a:p>
          <a:p>
            <a:pPr marL="137160" indent="0">
              <a:spcBef>
                <a:spcPts val="0"/>
              </a:spcBef>
              <a:buNone/>
            </a:pPr>
            <a:r>
              <a:rPr lang="en-US" sz="2400" dirty="0" smtClean="0">
                <a:solidFill>
                  <a:schemeClr val="bg1"/>
                </a:solidFill>
              </a:rPr>
              <a:t>and </a:t>
            </a:r>
            <a:r>
              <a:rPr lang="en-US" sz="2400" dirty="0" smtClean="0">
                <a:solidFill>
                  <a:schemeClr val="bg1"/>
                </a:solidFill>
              </a:rPr>
              <a:t>undismayed as though he were sitting </a:t>
            </a:r>
            <a:endParaRPr lang="en-US" sz="2400" dirty="0" smtClean="0">
              <a:solidFill>
                <a:schemeClr val="bg1"/>
              </a:solidFill>
            </a:endParaRPr>
          </a:p>
          <a:p>
            <a:pPr marL="137160" indent="0">
              <a:spcBef>
                <a:spcPts val="0"/>
              </a:spcBef>
              <a:buNone/>
            </a:pPr>
            <a:r>
              <a:rPr lang="en-US" sz="2400" dirty="0" smtClean="0">
                <a:solidFill>
                  <a:schemeClr val="bg1"/>
                </a:solidFill>
              </a:rPr>
              <a:t>In the </a:t>
            </a:r>
            <a:r>
              <a:rPr lang="en-US" sz="2400" dirty="0" smtClean="0">
                <a:solidFill>
                  <a:schemeClr val="bg1"/>
                </a:solidFill>
              </a:rPr>
              <a:t>midst of paradise … The [care and </a:t>
            </a:r>
          </a:p>
          <a:p>
            <a:pPr marL="137160" indent="0">
              <a:spcBef>
                <a:spcPts val="0"/>
              </a:spcBef>
              <a:buNone/>
            </a:pPr>
            <a:r>
              <a:rPr lang="en-US" sz="2400" dirty="0" smtClean="0">
                <a:solidFill>
                  <a:schemeClr val="bg1"/>
                </a:solidFill>
              </a:rPr>
              <a:t>desire for money] sticks and clings to </a:t>
            </a:r>
          </a:p>
          <a:p>
            <a:pPr marL="137160" indent="0">
              <a:spcBef>
                <a:spcPts val="0"/>
              </a:spcBef>
              <a:buNone/>
            </a:pPr>
            <a:r>
              <a:rPr lang="en-US" sz="2400" dirty="0" smtClean="0">
                <a:solidFill>
                  <a:schemeClr val="bg1"/>
                </a:solidFill>
              </a:rPr>
              <a:t>our nature, even to the grave.”</a:t>
            </a:r>
            <a:endParaRPr lang="en-US" sz="2400" dirty="0">
              <a:solidFill>
                <a:schemeClr val="bg1"/>
              </a:solidFill>
            </a:endParaRPr>
          </a:p>
        </p:txBody>
      </p:sp>
      <p:pic>
        <p:nvPicPr>
          <p:cNvPr id="4" name="Picture 2" descr="C:\Users\Ronald J Chewning\AppData\Local\Microsoft\Windows\INetCache\IE\CLA4O0H4\moremon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343400"/>
            <a:ext cx="1447800" cy="1853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98472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24"/>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A-2 Mammon as a god</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spcBef>
                <a:spcPts val="0"/>
              </a:spcBef>
              <a:buNone/>
            </a:pPr>
            <a:r>
              <a:rPr lang="en-US" sz="2400" dirty="0" smtClean="0">
                <a:solidFill>
                  <a:schemeClr val="bg1"/>
                </a:solidFill>
              </a:rPr>
              <a:t>Peter </a:t>
            </a:r>
            <a:r>
              <a:rPr lang="en-US" sz="2400" dirty="0" err="1" smtClean="0">
                <a:solidFill>
                  <a:schemeClr val="bg1"/>
                </a:solidFill>
              </a:rPr>
              <a:t>Kreft</a:t>
            </a:r>
            <a:r>
              <a:rPr lang="en-US" sz="2400" dirty="0" smtClean="0">
                <a:solidFill>
                  <a:schemeClr val="bg1"/>
                </a:solidFill>
              </a:rPr>
              <a:t>, a professor of theology at Boston College, wrote: “Mammon is the inordinate desire to possess wealth, goods or objects of abstract value with the intention to keep it for one’s self, far beyond the dictates of basic survival and comfort. It is applied to a markedly high desire for and pursuit of wealth, status, and power.  Mammon is similarly an inordinate desire to acquire more than one needs … It is natural for man </a:t>
            </a:r>
          </a:p>
          <a:p>
            <a:pPr marL="137160" indent="0">
              <a:spcBef>
                <a:spcPts val="0"/>
              </a:spcBef>
              <a:buNone/>
            </a:pPr>
            <a:r>
              <a:rPr lang="en-US" sz="2400" dirty="0" smtClean="0">
                <a:solidFill>
                  <a:schemeClr val="bg1"/>
                </a:solidFill>
              </a:rPr>
              <a:t>to desire external things as means, </a:t>
            </a:r>
          </a:p>
          <a:p>
            <a:pPr marL="137160" indent="0">
              <a:spcBef>
                <a:spcPts val="0"/>
              </a:spcBef>
              <a:buNone/>
            </a:pPr>
            <a:r>
              <a:rPr lang="en-US" sz="2400" dirty="0" smtClean="0">
                <a:solidFill>
                  <a:schemeClr val="bg1"/>
                </a:solidFill>
              </a:rPr>
              <a:t>but mammon makes them into ends,</a:t>
            </a:r>
          </a:p>
          <a:p>
            <a:pPr marL="137160" indent="0">
              <a:spcBef>
                <a:spcPts val="0"/>
              </a:spcBef>
              <a:buNone/>
            </a:pPr>
            <a:r>
              <a:rPr lang="en-US" sz="2400" dirty="0" smtClean="0">
                <a:solidFill>
                  <a:schemeClr val="bg1"/>
                </a:solidFill>
              </a:rPr>
              <a:t>into gods...”</a:t>
            </a:r>
            <a:endParaRPr lang="en-US" sz="2400" dirty="0">
              <a:solidFill>
                <a:schemeClr val="bg1"/>
              </a:solidFill>
            </a:endParaRPr>
          </a:p>
        </p:txBody>
      </p:sp>
      <p:pic>
        <p:nvPicPr>
          <p:cNvPr id="4" name="Picture 2" descr="C:\Users\Ronald J Chewning\AppData\Local\Microsoft\Windows\INetCache\IE\L6TAGRZ1\I_Love_Money_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89" y="4343400"/>
            <a:ext cx="2628543" cy="2146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38521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24"/>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A-3 Mammon as Power</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spcBef>
                <a:spcPts val="0"/>
              </a:spcBef>
              <a:buNone/>
            </a:pPr>
            <a:r>
              <a:rPr lang="en-US" sz="2400" dirty="0" smtClean="0">
                <a:solidFill>
                  <a:schemeClr val="bg1"/>
                </a:solidFill>
              </a:rPr>
              <a:t>Richard Foster, a theologian and author of </a:t>
            </a:r>
            <a:r>
              <a:rPr lang="en-US" sz="2400" i="1" dirty="0" smtClean="0">
                <a:solidFill>
                  <a:schemeClr val="bg1"/>
                </a:solidFill>
              </a:rPr>
              <a:t>Celebration of Discipline</a:t>
            </a:r>
            <a:r>
              <a:rPr lang="en-US" sz="2400" dirty="0" smtClean="0">
                <a:solidFill>
                  <a:schemeClr val="bg1"/>
                </a:solidFill>
              </a:rPr>
              <a:t>, wrote, “Mammon is a power that seeks to dominate us.”</a:t>
            </a:r>
          </a:p>
          <a:p>
            <a:pPr marL="137160" indent="0">
              <a:spcBef>
                <a:spcPts val="0"/>
              </a:spcBef>
              <a:buNone/>
            </a:pPr>
            <a:endParaRPr lang="en-US" sz="2400" dirty="0">
              <a:solidFill>
                <a:schemeClr val="bg1"/>
              </a:solidFill>
            </a:endParaRPr>
          </a:p>
          <a:p>
            <a:pPr marL="137160" indent="0">
              <a:spcBef>
                <a:spcPts val="0"/>
              </a:spcBef>
              <a:buNone/>
            </a:pPr>
            <a:r>
              <a:rPr lang="en-US" sz="2400" dirty="0" smtClean="0">
                <a:solidFill>
                  <a:schemeClr val="bg1"/>
                </a:solidFill>
              </a:rPr>
              <a:t>In our fallen state, we make mammon</a:t>
            </a:r>
          </a:p>
          <a:p>
            <a:pPr marL="137160" indent="0">
              <a:spcBef>
                <a:spcPts val="0"/>
              </a:spcBef>
              <a:buNone/>
            </a:pPr>
            <a:r>
              <a:rPr lang="en-US" sz="2400" dirty="0">
                <a:solidFill>
                  <a:schemeClr val="bg1"/>
                </a:solidFill>
              </a:rPr>
              <a:t>a</a:t>
            </a:r>
            <a:r>
              <a:rPr lang="en-US" sz="2400" dirty="0" smtClean="0">
                <a:solidFill>
                  <a:schemeClr val="bg1"/>
                </a:solidFill>
              </a:rPr>
              <a:t> false god and grant it too much</a:t>
            </a:r>
          </a:p>
          <a:p>
            <a:pPr marL="137160" indent="0">
              <a:spcBef>
                <a:spcPts val="0"/>
              </a:spcBef>
              <a:buNone/>
            </a:pPr>
            <a:r>
              <a:rPr lang="en-US" sz="2400" dirty="0">
                <a:solidFill>
                  <a:schemeClr val="bg1"/>
                </a:solidFill>
              </a:rPr>
              <a:t>p</a:t>
            </a:r>
            <a:r>
              <a:rPr lang="en-US" sz="2400" dirty="0" smtClean="0">
                <a:solidFill>
                  <a:schemeClr val="bg1"/>
                </a:solidFill>
              </a:rPr>
              <a:t>ower in our lives.</a:t>
            </a:r>
          </a:p>
          <a:p>
            <a:pPr marL="137160" indent="0">
              <a:spcBef>
                <a:spcPts val="0"/>
              </a:spcBef>
              <a:buNone/>
            </a:pPr>
            <a:endParaRPr lang="en-US" sz="2400" dirty="0">
              <a:solidFill>
                <a:schemeClr val="bg1"/>
              </a:solidFill>
            </a:endParaRPr>
          </a:p>
          <a:p>
            <a:pPr marL="137160" indent="0">
              <a:spcBef>
                <a:spcPts val="0"/>
              </a:spcBef>
              <a:buNone/>
            </a:pPr>
            <a:r>
              <a:rPr lang="en-US" sz="2400" dirty="0" smtClean="0">
                <a:solidFill>
                  <a:schemeClr val="bg1"/>
                </a:solidFill>
              </a:rPr>
              <a:t>We find meaning in the creation</a:t>
            </a:r>
          </a:p>
          <a:p>
            <a:pPr marL="137160" indent="0">
              <a:spcBef>
                <a:spcPts val="0"/>
              </a:spcBef>
              <a:buNone/>
            </a:pPr>
            <a:r>
              <a:rPr lang="en-US" sz="2400" dirty="0">
                <a:solidFill>
                  <a:schemeClr val="bg1"/>
                </a:solidFill>
              </a:rPr>
              <a:t>r</a:t>
            </a:r>
            <a:r>
              <a:rPr lang="en-US" sz="2400" dirty="0" smtClean="0">
                <a:solidFill>
                  <a:schemeClr val="bg1"/>
                </a:solidFill>
              </a:rPr>
              <a:t>ather than in the Creator.</a:t>
            </a:r>
            <a:endParaRPr lang="en-US" sz="2400" dirty="0">
              <a:solidFill>
                <a:schemeClr val="bg1"/>
              </a:solidFill>
            </a:endParaRPr>
          </a:p>
        </p:txBody>
      </p:sp>
      <p:pic>
        <p:nvPicPr>
          <p:cNvPr id="1026" name="Picture 2" descr="C:\Users\Ronald J Chewning\AppData\Local\Microsoft\Windows\INetCache\IE\L6TAGRZ1\money_han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429087" cy="2841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145881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52"/>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A-4 The Jealousy of Mammon</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lstStyle/>
          <a:p>
            <a:pPr marL="137160" indent="0">
              <a:buNone/>
            </a:pPr>
            <a:r>
              <a:rPr lang="en-US" sz="2400" dirty="0" smtClean="0">
                <a:solidFill>
                  <a:schemeClr val="bg1"/>
                </a:solidFill>
              </a:rPr>
              <a:t>Jesus said, </a:t>
            </a:r>
            <a:r>
              <a:rPr lang="en-US" sz="2400" i="1" dirty="0" smtClean="0">
                <a:solidFill>
                  <a:schemeClr val="bg1"/>
                </a:solidFill>
              </a:rPr>
              <a:t>“No one can serve two masters. Either he will hate the one and love the other, or he will be devoted to the one and despise the other.  You cannot serve both God and Money” (Matthew 6:24 NIV).</a:t>
            </a:r>
          </a:p>
          <a:p>
            <a:pPr marL="137160" indent="0">
              <a:buNone/>
            </a:pPr>
            <a:endParaRPr lang="en-US" sz="1600" dirty="0">
              <a:solidFill>
                <a:schemeClr val="bg1"/>
              </a:solidFill>
            </a:endParaRPr>
          </a:p>
          <a:p>
            <a:pPr marL="137160" indent="0">
              <a:buNone/>
            </a:pPr>
            <a:r>
              <a:rPr lang="en-US" sz="2400" dirty="0" smtClean="0">
                <a:solidFill>
                  <a:schemeClr val="bg1"/>
                </a:solidFill>
              </a:rPr>
              <a:t>For </a:t>
            </a:r>
            <a:r>
              <a:rPr lang="en-US" sz="2400" dirty="0">
                <a:solidFill>
                  <a:schemeClr val="bg1"/>
                </a:solidFill>
              </a:rPr>
              <a:t>Jesus, mammon wasn’t one idol among equals. </a:t>
            </a:r>
            <a:r>
              <a:rPr lang="en-US" sz="2400" dirty="0" smtClean="0">
                <a:solidFill>
                  <a:schemeClr val="bg1"/>
                </a:solidFill>
              </a:rPr>
              <a:t>He </a:t>
            </a:r>
            <a:r>
              <a:rPr lang="en-US" sz="2400" dirty="0">
                <a:solidFill>
                  <a:schemeClr val="bg1"/>
                </a:solidFill>
              </a:rPr>
              <a:t>singled it out as direct competition to God</a:t>
            </a:r>
            <a:r>
              <a:rPr lang="en-US" sz="2400" dirty="0" smtClean="0">
                <a:solidFill>
                  <a:schemeClr val="bg1"/>
                </a:solidFill>
              </a:rPr>
              <a:t>. Once we allow money to have lordship over our lives, it becomes Money with a capital M, a god that jealously dethrones all else.</a:t>
            </a:r>
            <a:endParaRPr lang="en-US" sz="2400" dirty="0">
              <a:solidFill>
                <a:schemeClr val="bg1"/>
              </a:solidFill>
            </a:endParaRPr>
          </a:p>
          <a:p>
            <a:pPr marL="137160" indent="0">
              <a:buNone/>
            </a:pPr>
            <a:endParaRPr lang="en-US" dirty="0" smtClean="0">
              <a:solidFill>
                <a:schemeClr val="bg1"/>
              </a:solidFill>
            </a:endParaRPr>
          </a:p>
          <a:p>
            <a:pPr marL="137160" indent="0">
              <a:buNone/>
            </a:pPr>
            <a:endParaRPr lang="en-US" dirty="0">
              <a:solidFill>
                <a:schemeClr val="bg1"/>
              </a:solidFill>
            </a:endParaRPr>
          </a:p>
          <a:p>
            <a:pPr marL="13716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967285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0" y="280524"/>
            <a:ext cx="9123770" cy="1143000"/>
          </a:xfrm>
        </p:spPr>
        <p:txBody>
          <a:bodyPr>
            <a:noAutofit/>
          </a:bodyPr>
          <a:lstStyle/>
          <a:p>
            <a:r>
              <a:rPr lang="en-US" dirty="0" smtClean="0">
                <a:solidFill>
                  <a:srgbClr val="C00000"/>
                </a:solidFill>
                <a:latin typeface="Arial" panose="020B0604020202020204" pitchFamily="34" charset="0"/>
                <a:cs typeface="Arial" panose="020B0604020202020204" pitchFamily="34" charset="0"/>
              </a:rPr>
              <a:t>A-5 Resisting the Draw of Mammon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spcBef>
                <a:spcPts val="0"/>
              </a:spcBef>
              <a:buNone/>
            </a:pPr>
            <a:r>
              <a:rPr lang="en-US" sz="2400" dirty="0" smtClean="0">
                <a:solidFill>
                  <a:schemeClr val="bg1"/>
                </a:solidFill>
              </a:rPr>
              <a:t>Jesus tells us that it is impossible to serve two masters.</a:t>
            </a:r>
          </a:p>
          <a:p>
            <a:pPr marL="137160" indent="0">
              <a:spcBef>
                <a:spcPts val="0"/>
              </a:spcBef>
              <a:buNone/>
            </a:pPr>
            <a:r>
              <a:rPr lang="en-US" sz="2400" dirty="0" smtClean="0">
                <a:solidFill>
                  <a:schemeClr val="bg1"/>
                </a:solidFill>
              </a:rPr>
              <a:t>We must not allow the lure of money and stuff to have any power in our lives.</a:t>
            </a:r>
          </a:p>
          <a:p>
            <a:pPr marL="137160" indent="0">
              <a:spcBef>
                <a:spcPts val="0"/>
              </a:spcBef>
              <a:buNone/>
            </a:pPr>
            <a:endParaRPr lang="en-US" sz="2400" dirty="0" smtClean="0">
              <a:solidFill>
                <a:schemeClr val="bg1"/>
              </a:solidFill>
            </a:endParaRPr>
          </a:p>
          <a:p>
            <a:pPr marL="137160" indent="0">
              <a:spcBef>
                <a:spcPts val="0"/>
              </a:spcBef>
              <a:buNone/>
            </a:pPr>
            <a:r>
              <a:rPr lang="en-US" sz="2400" dirty="0" smtClean="0">
                <a:solidFill>
                  <a:schemeClr val="bg1"/>
                </a:solidFill>
              </a:rPr>
              <a:t>We must not … </a:t>
            </a:r>
          </a:p>
          <a:p>
            <a:pPr>
              <a:spcBef>
                <a:spcPts val="0"/>
              </a:spcBef>
            </a:pPr>
            <a:r>
              <a:rPr lang="en-US" sz="2400" dirty="0">
                <a:solidFill>
                  <a:schemeClr val="bg1"/>
                </a:solidFill>
              </a:rPr>
              <a:t>S</a:t>
            </a:r>
            <a:r>
              <a:rPr lang="en-US" sz="2400" dirty="0" smtClean="0">
                <a:solidFill>
                  <a:schemeClr val="bg1"/>
                </a:solidFill>
              </a:rPr>
              <a:t>ubmit to its power over us.</a:t>
            </a:r>
          </a:p>
          <a:p>
            <a:pPr>
              <a:spcBef>
                <a:spcPts val="0"/>
              </a:spcBef>
            </a:pPr>
            <a:r>
              <a:rPr lang="en-US" sz="2400" dirty="0" smtClean="0">
                <a:solidFill>
                  <a:schemeClr val="bg1"/>
                </a:solidFill>
              </a:rPr>
              <a:t>Put our trust in it.</a:t>
            </a:r>
          </a:p>
          <a:p>
            <a:pPr>
              <a:spcBef>
                <a:spcPts val="0"/>
              </a:spcBef>
            </a:pPr>
            <a:r>
              <a:rPr lang="en-US" sz="2400" dirty="0" smtClean="0">
                <a:solidFill>
                  <a:schemeClr val="bg1"/>
                </a:solidFill>
              </a:rPr>
              <a:t>Allow the pursuit of it to </a:t>
            </a:r>
          </a:p>
          <a:p>
            <a:pPr marL="137160" indent="0">
              <a:spcBef>
                <a:spcPts val="0"/>
              </a:spcBef>
              <a:buNone/>
            </a:pPr>
            <a:r>
              <a:rPr lang="en-US" sz="2400" dirty="0" smtClean="0">
                <a:solidFill>
                  <a:schemeClr val="bg1"/>
                </a:solidFill>
              </a:rPr>
              <a:t>      permeate our lives.</a:t>
            </a:r>
          </a:p>
          <a:p>
            <a:pPr>
              <a:spcBef>
                <a:spcPts val="0"/>
              </a:spcBef>
            </a:pPr>
            <a:r>
              <a:rPr lang="en-US" sz="2400" dirty="0" smtClean="0">
                <a:solidFill>
                  <a:schemeClr val="bg1"/>
                </a:solidFill>
              </a:rPr>
              <a:t>Be transformed by it.</a:t>
            </a:r>
            <a:endParaRPr lang="en-US" sz="2400" dirty="0">
              <a:solidFill>
                <a:schemeClr val="bg1"/>
              </a:solidFill>
            </a:endParaRPr>
          </a:p>
        </p:txBody>
      </p:sp>
      <p:pic>
        <p:nvPicPr>
          <p:cNvPr id="1027" name="Picture 3" descr="C:\Users\Ronald J Chewning\AppData\Local\Microsoft\Windows\INetCache\IE\W7GIGK0W\Amor_ao_dinheir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33748"/>
            <a:ext cx="215722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831043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478"/>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B. Where/when did it start?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Mammon starts with Satan’s lie in the Garden of Eden.</a:t>
            </a:r>
          </a:p>
          <a:p>
            <a:pPr marL="137160" indent="0">
              <a:spcBef>
                <a:spcPts val="0"/>
              </a:spcBef>
              <a:buNone/>
            </a:pPr>
            <a:r>
              <a:rPr lang="en-US" sz="2400" dirty="0" smtClean="0">
                <a:solidFill>
                  <a:schemeClr val="bg1"/>
                </a:solidFill>
              </a:rPr>
              <a:t>Even though God gave Adam and Eve everything they needed, Satan’s lie convinced them that there </a:t>
            </a:r>
          </a:p>
          <a:p>
            <a:pPr marL="137160" indent="0">
              <a:spcBef>
                <a:spcPts val="0"/>
              </a:spcBef>
              <a:buNone/>
            </a:pPr>
            <a:r>
              <a:rPr lang="en-US" sz="2400" dirty="0" smtClean="0">
                <a:solidFill>
                  <a:schemeClr val="bg1"/>
                </a:solidFill>
              </a:rPr>
              <a:t>was more apart from God.</a:t>
            </a:r>
          </a:p>
          <a:p>
            <a:pPr marL="137160" indent="0">
              <a:spcBef>
                <a:spcPts val="0"/>
              </a:spcBef>
              <a:buNone/>
            </a:pPr>
            <a:endParaRPr lang="en-US" sz="2400" dirty="0">
              <a:solidFill>
                <a:schemeClr val="bg1"/>
              </a:solidFill>
            </a:endParaRPr>
          </a:p>
          <a:p>
            <a:pPr marL="137160" indent="0">
              <a:spcBef>
                <a:spcPts val="0"/>
              </a:spcBef>
              <a:buNone/>
            </a:pPr>
            <a:r>
              <a:rPr lang="en-US" sz="2400" dirty="0" smtClean="0">
                <a:solidFill>
                  <a:schemeClr val="bg1"/>
                </a:solidFill>
              </a:rPr>
              <a:t>Mammon leads us to our spiritual</a:t>
            </a:r>
          </a:p>
          <a:p>
            <a:pPr marL="137160" indent="0">
              <a:spcBef>
                <a:spcPts val="0"/>
              </a:spcBef>
              <a:buNone/>
            </a:pPr>
            <a:r>
              <a:rPr lang="en-US" sz="2400" dirty="0" smtClean="0">
                <a:solidFill>
                  <a:schemeClr val="bg1"/>
                </a:solidFill>
              </a:rPr>
              <a:t>poverty. Puritan Richard Baxter </a:t>
            </a:r>
          </a:p>
          <a:p>
            <a:pPr marL="137160" indent="0">
              <a:spcBef>
                <a:spcPts val="0"/>
              </a:spcBef>
              <a:buNone/>
            </a:pPr>
            <a:r>
              <a:rPr lang="en-US" sz="2400" dirty="0">
                <a:solidFill>
                  <a:schemeClr val="bg1"/>
                </a:solidFill>
              </a:rPr>
              <a:t>s</a:t>
            </a:r>
            <a:r>
              <a:rPr lang="en-US" sz="2400" dirty="0" smtClean="0">
                <a:solidFill>
                  <a:schemeClr val="bg1"/>
                </a:solidFill>
              </a:rPr>
              <a:t>aid, “When men prosper in the</a:t>
            </a:r>
          </a:p>
          <a:p>
            <a:pPr marL="137160" indent="0">
              <a:spcBef>
                <a:spcPts val="0"/>
              </a:spcBef>
              <a:buNone/>
            </a:pPr>
            <a:r>
              <a:rPr lang="en-US" sz="2400" dirty="0">
                <a:solidFill>
                  <a:schemeClr val="bg1"/>
                </a:solidFill>
              </a:rPr>
              <a:t>w</a:t>
            </a:r>
            <a:r>
              <a:rPr lang="en-US" sz="2400" dirty="0" smtClean="0">
                <a:solidFill>
                  <a:schemeClr val="bg1"/>
                </a:solidFill>
              </a:rPr>
              <a:t>orld, their minds are lifted up</a:t>
            </a:r>
          </a:p>
          <a:p>
            <a:pPr marL="137160" indent="0">
              <a:spcBef>
                <a:spcPts val="0"/>
              </a:spcBef>
              <a:buNone/>
            </a:pPr>
            <a:r>
              <a:rPr lang="en-US" sz="2400" dirty="0">
                <a:solidFill>
                  <a:schemeClr val="bg1"/>
                </a:solidFill>
              </a:rPr>
              <a:t>w</a:t>
            </a:r>
            <a:r>
              <a:rPr lang="en-US" sz="2400" dirty="0" smtClean="0">
                <a:solidFill>
                  <a:schemeClr val="bg1"/>
                </a:solidFill>
              </a:rPr>
              <a:t>ith their estates, and they can </a:t>
            </a:r>
          </a:p>
          <a:p>
            <a:pPr marL="137160" indent="0">
              <a:spcBef>
                <a:spcPts val="0"/>
              </a:spcBef>
              <a:buNone/>
            </a:pPr>
            <a:r>
              <a:rPr lang="en-US" sz="2400" dirty="0">
                <a:solidFill>
                  <a:schemeClr val="bg1"/>
                </a:solidFill>
              </a:rPr>
              <a:t>h</a:t>
            </a:r>
            <a:r>
              <a:rPr lang="en-US" sz="2400" dirty="0" smtClean="0">
                <a:solidFill>
                  <a:schemeClr val="bg1"/>
                </a:solidFill>
              </a:rPr>
              <a:t>ardly believe that they are so ill,</a:t>
            </a:r>
          </a:p>
          <a:p>
            <a:pPr marL="137160" indent="0">
              <a:spcBef>
                <a:spcPts val="0"/>
              </a:spcBef>
              <a:buNone/>
            </a:pPr>
            <a:r>
              <a:rPr lang="en-US" sz="2400" dirty="0">
                <a:solidFill>
                  <a:schemeClr val="bg1"/>
                </a:solidFill>
              </a:rPr>
              <a:t>w</a:t>
            </a:r>
            <a:r>
              <a:rPr lang="en-US" sz="2400" dirty="0" smtClean="0">
                <a:solidFill>
                  <a:schemeClr val="bg1"/>
                </a:solidFill>
              </a:rPr>
              <a:t>hile they feel themselves so well.”</a:t>
            </a:r>
            <a:endParaRPr lang="en-US" sz="24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886" y="2971800"/>
            <a:ext cx="2438400" cy="2438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868331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24"/>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B-1 Mammon Entices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15440"/>
            <a:ext cx="8229600" cy="4709160"/>
          </a:xfrm>
        </p:spPr>
        <p:txBody>
          <a:bodyPr/>
          <a:lstStyle/>
          <a:p>
            <a:pPr marL="137160" indent="0">
              <a:buNone/>
            </a:pPr>
            <a:r>
              <a:rPr lang="en-US" sz="2600" dirty="0" smtClean="0">
                <a:solidFill>
                  <a:schemeClr val="bg1"/>
                </a:solidFill>
              </a:rPr>
              <a:t>The average </a:t>
            </a:r>
            <a:r>
              <a:rPr lang="en-US" sz="2600" dirty="0">
                <a:solidFill>
                  <a:schemeClr val="bg1"/>
                </a:solidFill>
              </a:rPr>
              <a:t>A</a:t>
            </a:r>
            <a:r>
              <a:rPr lang="en-US" sz="2600" dirty="0" smtClean="0">
                <a:solidFill>
                  <a:schemeClr val="bg1"/>
                </a:solidFill>
              </a:rPr>
              <a:t>merican today sees more advertisements in one year than a person living 50 years ago saw in his entire life.</a:t>
            </a:r>
          </a:p>
          <a:p>
            <a:pPr marL="137160" indent="0">
              <a:buNone/>
            </a:pPr>
            <a:endParaRPr lang="en-US" sz="1000" dirty="0">
              <a:solidFill>
                <a:schemeClr val="bg1"/>
              </a:solidFill>
            </a:endParaRPr>
          </a:p>
          <a:p>
            <a:pPr marL="137160" indent="0">
              <a:buNone/>
            </a:pPr>
            <a:r>
              <a:rPr lang="en-US" dirty="0" smtClean="0">
                <a:solidFill>
                  <a:schemeClr val="bg1"/>
                </a:solidFill>
              </a:rPr>
              <a:t>Each week, we …</a:t>
            </a:r>
          </a:p>
          <a:p>
            <a:r>
              <a:rPr lang="en-US" dirty="0" smtClean="0">
                <a:solidFill>
                  <a:schemeClr val="bg1"/>
                </a:solidFill>
              </a:rPr>
              <a:t>work</a:t>
            </a:r>
          </a:p>
          <a:p>
            <a:r>
              <a:rPr lang="en-US" dirty="0">
                <a:solidFill>
                  <a:schemeClr val="bg1"/>
                </a:solidFill>
              </a:rPr>
              <a:t>w</a:t>
            </a:r>
            <a:r>
              <a:rPr lang="en-US" dirty="0" smtClean="0">
                <a:solidFill>
                  <a:schemeClr val="bg1"/>
                </a:solidFill>
              </a:rPr>
              <a:t>atch </a:t>
            </a:r>
          </a:p>
          <a:p>
            <a:r>
              <a:rPr lang="en-US" dirty="0" smtClean="0">
                <a:solidFill>
                  <a:schemeClr val="bg1"/>
                </a:solidFill>
              </a:rPr>
              <a:t>spend (we repeat the cycle)</a:t>
            </a:r>
            <a:endParaRPr lang="en-US" dirty="0">
              <a:solidFill>
                <a:schemeClr val="bg1"/>
              </a:solidFill>
            </a:endParaRPr>
          </a:p>
        </p:txBody>
      </p:sp>
      <p:pic>
        <p:nvPicPr>
          <p:cNvPr id="1026" name="Picture 2" descr="C:\Users\Ronald J Chewning\AppData\Local\Microsoft\Windows\INetCache\IE\T7LT0V6D\Advertis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19400"/>
            <a:ext cx="25273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053541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478"/>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B-2 The Lust for More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937760"/>
          </a:xfrm>
        </p:spPr>
        <p:txBody>
          <a:bodyPr>
            <a:normAutofit fontScale="92500" lnSpcReduction="10000"/>
          </a:bodyPr>
          <a:lstStyle/>
          <a:p>
            <a:pPr marL="137160" indent="0">
              <a:spcBef>
                <a:spcPts val="0"/>
              </a:spcBef>
              <a:buNone/>
            </a:pPr>
            <a:r>
              <a:rPr lang="en-US" sz="2600" dirty="0" smtClean="0">
                <a:solidFill>
                  <a:schemeClr val="bg1"/>
                </a:solidFill>
              </a:rPr>
              <a:t>The values of thrift and modest living of three or four decades ago have changed dramatically.</a:t>
            </a:r>
          </a:p>
          <a:p>
            <a:pPr marL="137160" indent="0">
              <a:spcBef>
                <a:spcPts val="0"/>
              </a:spcBef>
              <a:buNone/>
            </a:pPr>
            <a:endParaRPr lang="en-US" sz="2600" dirty="0">
              <a:solidFill>
                <a:schemeClr val="bg1"/>
              </a:solidFill>
            </a:endParaRPr>
          </a:p>
          <a:p>
            <a:pPr marL="137160" indent="0">
              <a:spcBef>
                <a:spcPts val="0"/>
              </a:spcBef>
              <a:buNone/>
            </a:pPr>
            <a:r>
              <a:rPr lang="en-US" sz="2600" dirty="0" smtClean="0">
                <a:solidFill>
                  <a:schemeClr val="bg1"/>
                </a:solidFill>
              </a:rPr>
              <a:t>“The lust for affluence in contemporary society has become psychotic; it has completely lost touch with reality” (Richard Foster).</a:t>
            </a: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dirty="0">
              <a:solidFill>
                <a:schemeClr val="bg1"/>
              </a:solidFill>
            </a:endParaRPr>
          </a:p>
          <a:p>
            <a:pPr marL="137160" indent="0">
              <a:spcBef>
                <a:spcPts val="0"/>
              </a:spcBef>
              <a:buNone/>
            </a:pPr>
            <a:endParaRPr lang="en-US" dirty="0" smtClean="0">
              <a:solidFill>
                <a:schemeClr val="bg1"/>
              </a:solidFill>
            </a:endParaRPr>
          </a:p>
          <a:p>
            <a:pPr marL="137160" indent="0">
              <a:spcBef>
                <a:spcPts val="0"/>
              </a:spcBef>
              <a:buNone/>
            </a:pPr>
            <a:endParaRPr lang="en-US" sz="1000" dirty="0">
              <a:solidFill>
                <a:schemeClr val="bg1"/>
              </a:solidFill>
            </a:endParaRPr>
          </a:p>
          <a:p>
            <a:pPr marL="137160" indent="0">
              <a:spcBef>
                <a:spcPts val="0"/>
              </a:spcBef>
              <a:buNone/>
            </a:pPr>
            <a:r>
              <a:rPr lang="en-US" sz="2600" dirty="0" smtClean="0">
                <a:solidFill>
                  <a:schemeClr val="bg1"/>
                </a:solidFill>
              </a:rPr>
              <a:t>“Where riches hold the dominion of </a:t>
            </a:r>
          </a:p>
          <a:p>
            <a:pPr marL="137160" indent="0">
              <a:spcBef>
                <a:spcPts val="0"/>
              </a:spcBef>
              <a:buNone/>
            </a:pPr>
            <a:r>
              <a:rPr lang="en-US" sz="2600" dirty="0" smtClean="0">
                <a:solidFill>
                  <a:schemeClr val="bg1"/>
                </a:solidFill>
              </a:rPr>
              <a:t>the heart, God has lost authority” </a:t>
            </a:r>
          </a:p>
          <a:p>
            <a:pPr marL="137160" indent="0">
              <a:spcBef>
                <a:spcPts val="0"/>
              </a:spcBef>
              <a:buNone/>
            </a:pPr>
            <a:r>
              <a:rPr lang="en-US" sz="2600" dirty="0" smtClean="0">
                <a:solidFill>
                  <a:schemeClr val="bg1"/>
                </a:solidFill>
              </a:rPr>
              <a:t>(John Calvin).</a:t>
            </a:r>
          </a:p>
        </p:txBody>
      </p:sp>
      <p:pic>
        <p:nvPicPr>
          <p:cNvPr id="2051" name="Picture 3" descr="C:\Users\Ronald J Chewning\AppData\Local\Microsoft\Windows\INetCache\IE\T7LT0V6D\mone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08513"/>
            <a:ext cx="180968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nald J Chewning\AppData\Local\Microsoft\Windows\INetCache\IE\T7LT0V6D\consumeri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39" y="3856839"/>
            <a:ext cx="3723861" cy="1218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694446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524"/>
            <a:ext cx="91440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C. Why Is Mammon so Dangerous?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Allowing ourselves to be dependent on mammon instead of God, we become inflated with pride in our stuff. We allow mammon to puff us up. Jesus said, </a:t>
            </a:r>
            <a:r>
              <a:rPr lang="en-US" sz="2400" i="1" dirty="0" smtClean="0">
                <a:solidFill>
                  <a:schemeClr val="bg1"/>
                </a:solidFill>
              </a:rPr>
              <a:t>“For where your treasure is, there your heart will be also”</a:t>
            </a:r>
            <a:r>
              <a:rPr lang="en-US" sz="2400" dirty="0" smtClean="0">
                <a:solidFill>
                  <a:schemeClr val="bg1"/>
                </a:solidFill>
              </a:rPr>
              <a:t> </a:t>
            </a:r>
            <a:r>
              <a:rPr lang="en-US" sz="2400" i="1" dirty="0" smtClean="0">
                <a:solidFill>
                  <a:schemeClr val="bg1"/>
                </a:solidFill>
              </a:rPr>
              <a:t>(Matthew 6:21).</a:t>
            </a:r>
          </a:p>
          <a:p>
            <a:pPr marL="137160" indent="0">
              <a:buNone/>
            </a:pPr>
            <a:endParaRPr lang="en-US" sz="1200" dirty="0">
              <a:solidFill>
                <a:schemeClr val="bg1"/>
              </a:solidFill>
            </a:endParaRPr>
          </a:p>
          <a:p>
            <a:pPr marL="137160" indent="0">
              <a:spcBef>
                <a:spcPts val="0"/>
              </a:spcBef>
              <a:buNone/>
            </a:pPr>
            <a:r>
              <a:rPr lang="en-US" sz="2400" dirty="0" smtClean="0">
                <a:solidFill>
                  <a:schemeClr val="bg1"/>
                </a:solidFill>
              </a:rPr>
              <a:t>The world seems to be doing a better job of making people disciples of the world than the church in making disciples of Jesus. Our culture is </a:t>
            </a:r>
          </a:p>
          <a:p>
            <a:pPr marL="137160" indent="0">
              <a:spcBef>
                <a:spcPts val="0"/>
              </a:spcBef>
              <a:buNone/>
            </a:pPr>
            <a:r>
              <a:rPr lang="en-US" sz="2400" dirty="0" smtClean="0">
                <a:solidFill>
                  <a:schemeClr val="bg1"/>
                </a:solidFill>
              </a:rPr>
              <a:t>carefully and intentionally </a:t>
            </a:r>
          </a:p>
          <a:p>
            <a:pPr marL="137160" indent="0">
              <a:spcBef>
                <a:spcPts val="0"/>
              </a:spcBef>
              <a:buNone/>
            </a:pPr>
            <a:r>
              <a:rPr lang="en-US" sz="2400" dirty="0" err="1" smtClean="0">
                <a:solidFill>
                  <a:schemeClr val="bg1"/>
                </a:solidFill>
              </a:rPr>
              <a:t>discipling</a:t>
            </a:r>
            <a:r>
              <a:rPr lang="en-US" sz="2400" dirty="0" smtClean="0">
                <a:solidFill>
                  <a:schemeClr val="bg1"/>
                </a:solidFill>
              </a:rPr>
              <a:t> us.</a:t>
            </a:r>
          </a:p>
          <a:p>
            <a:pPr marL="137160" indent="0">
              <a:spcBef>
                <a:spcPts val="0"/>
              </a:spcBef>
              <a:buNone/>
            </a:pPr>
            <a:endParaRPr lang="en-US" sz="1200" dirty="0">
              <a:solidFill>
                <a:schemeClr val="bg1"/>
              </a:solidFill>
            </a:endParaRPr>
          </a:p>
        </p:txBody>
      </p:sp>
      <p:pic>
        <p:nvPicPr>
          <p:cNvPr id="3075" name="Picture 3" descr="C:\Users\Ronald J Chewning\AppData\Local\Microsoft\Windows\INetCache\IE\W7GIGK0W\382969_1_e9135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24736"/>
            <a:ext cx="3290888" cy="1548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440155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24"/>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C-1 Mammon Separates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We allow mammon to separate us from God. It is slow. It is seductive. It is subtle.</a:t>
            </a:r>
          </a:p>
          <a:p>
            <a:pPr marL="137160" indent="0">
              <a:buNone/>
            </a:pPr>
            <a:endParaRPr lang="en-US" sz="1200" dirty="0" smtClean="0">
              <a:solidFill>
                <a:schemeClr val="bg1"/>
              </a:solidFill>
            </a:endParaRPr>
          </a:p>
          <a:p>
            <a:pPr marL="137160" indent="0">
              <a:buNone/>
            </a:pPr>
            <a:r>
              <a:rPr lang="en-US" sz="2400" dirty="0" smtClean="0">
                <a:solidFill>
                  <a:schemeClr val="bg1"/>
                </a:solidFill>
              </a:rPr>
              <a:t>It makes sense to our carnal minds, but it leads us away from God.</a:t>
            </a:r>
          </a:p>
          <a:p>
            <a:pPr marL="137160" indent="0">
              <a:buNone/>
            </a:pPr>
            <a:endParaRPr lang="en-US" sz="1200" dirty="0" smtClean="0">
              <a:solidFill>
                <a:schemeClr val="bg1"/>
              </a:solidFill>
            </a:endParaRPr>
          </a:p>
          <a:p>
            <a:pPr marL="137160" indent="0">
              <a:spcBef>
                <a:spcPts val="0"/>
              </a:spcBef>
              <a:buNone/>
            </a:pPr>
            <a:r>
              <a:rPr lang="en-US" sz="2400" i="1" dirty="0" smtClean="0">
                <a:solidFill>
                  <a:schemeClr val="bg1"/>
                </a:solidFill>
              </a:rPr>
              <a:t>“For the love of money is a root of all kinds of evils. It is through this craving that some have wandered away from the faith and pierced themselves  with many pangs” </a:t>
            </a:r>
          </a:p>
          <a:p>
            <a:pPr marL="137160" indent="0">
              <a:spcBef>
                <a:spcPts val="0"/>
              </a:spcBef>
              <a:buNone/>
            </a:pPr>
            <a:r>
              <a:rPr lang="en-US" sz="2400" i="1" dirty="0" smtClean="0">
                <a:solidFill>
                  <a:schemeClr val="bg1"/>
                </a:solidFill>
              </a:rPr>
              <a:t>(1 Timothy 6:10).</a:t>
            </a:r>
          </a:p>
          <a:p>
            <a:pPr marL="137160" indent="0">
              <a:spcBef>
                <a:spcPts val="0"/>
              </a:spcBef>
              <a:buNone/>
            </a:pPr>
            <a:endParaRPr lang="en-US" sz="2400" dirty="0">
              <a:solidFill>
                <a:schemeClr val="bg1"/>
              </a:solidFill>
            </a:endParaRPr>
          </a:p>
        </p:txBody>
      </p:sp>
      <p:pic>
        <p:nvPicPr>
          <p:cNvPr id="1027" name="Picture 3" descr="C:\Users\Ronald J Chewning\AppData\Local\Microsoft\Windows\INetCache\IE\T7LT0V6D\balanz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26168"/>
            <a:ext cx="1879017" cy="1850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42903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724"/>
            <a:ext cx="8229600" cy="1143000"/>
          </a:xfrm>
        </p:spPr>
        <p:txBody>
          <a:bodyPr>
            <a:noAutofit/>
          </a:bodyPr>
          <a:lstStyle/>
          <a:p>
            <a:r>
              <a:rPr lang="en-US" sz="25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 1  Jesus told his disciples:  “There was a rich man who had a manager and charges were brought to him that this man was wasting his possessions.”</a:t>
            </a:r>
            <a:endParaRPr lang="en-US"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39594"/>
            <a:ext cx="8229600" cy="3891868"/>
          </a:xfrm>
        </p:spPr>
        <p:txBody>
          <a:bodyPr>
            <a:normAutofit lnSpcReduction="10000"/>
          </a:bodyPr>
          <a:lstStyle/>
          <a:p>
            <a:pPr marL="0" indent="0">
              <a:buNone/>
            </a:pPr>
            <a:r>
              <a:rPr lang="en-US" i="1" dirty="0" smtClean="0"/>
              <a:t>       “This is the day the Lord has made; let us rejoice and be glad in it.”</a:t>
            </a:r>
          </a:p>
          <a:p>
            <a:pPr marL="0" indent="0">
              <a:buNone/>
            </a:pPr>
            <a:endParaRPr lang="en-US" i="1" dirty="0" smtClean="0"/>
          </a:p>
          <a:p>
            <a:pPr marL="0" indent="0">
              <a:buNone/>
            </a:pPr>
            <a:r>
              <a:rPr lang="en-US" dirty="0" smtClean="0"/>
              <a:t>It’s not yours!  We’ve got nothing, it’s God’s stuff. (Is there bad stuff?) It is good.</a:t>
            </a:r>
          </a:p>
          <a:p>
            <a:pPr marL="0" indent="0">
              <a:buNone/>
            </a:pPr>
            <a:endParaRPr lang="en-US" i="1" dirty="0" smtClean="0"/>
          </a:p>
          <a:p>
            <a:pPr marL="0" indent="0">
              <a:buNone/>
            </a:pPr>
            <a:r>
              <a:rPr lang="en-US" dirty="0" smtClean="0"/>
              <a:t>Wasting God’s possessions … how don’t we waste God’s stuff? Lose your purpose and not change your life.</a:t>
            </a:r>
          </a:p>
          <a:p>
            <a:endParaRPr lang="en-US" i="1" dirty="0"/>
          </a:p>
          <a:p>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64027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478"/>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C-2 Mammon Distorts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709160"/>
          </a:xfrm>
        </p:spPr>
        <p:txBody>
          <a:bodyPr>
            <a:normAutofit lnSpcReduction="10000"/>
          </a:bodyPr>
          <a:lstStyle/>
          <a:p>
            <a:pPr marL="137160" indent="0">
              <a:buNone/>
            </a:pPr>
            <a:r>
              <a:rPr lang="en-US" sz="2400" dirty="0" smtClean="0">
                <a:solidFill>
                  <a:schemeClr val="bg1"/>
                </a:solidFill>
              </a:rPr>
              <a:t>In the Parable of the Sower, Jesus tells us some seed fell among the thorns. </a:t>
            </a:r>
            <a:r>
              <a:rPr lang="en-US" sz="2400" i="1" dirty="0" smtClean="0">
                <a:solidFill>
                  <a:schemeClr val="bg1"/>
                </a:solidFill>
              </a:rPr>
              <a:t>“They are those who hear the word, but the cares of the world and the deceitfulness of riches and the desires for other things enter in and choke the word, and it proves unfruitful” (Mark 4:18).</a:t>
            </a:r>
          </a:p>
          <a:p>
            <a:pPr marL="137160" indent="0">
              <a:buNone/>
            </a:pPr>
            <a:endParaRPr lang="en-US" sz="2400" dirty="0">
              <a:solidFill>
                <a:schemeClr val="bg1"/>
              </a:solidFill>
            </a:endParaRPr>
          </a:p>
          <a:p>
            <a:pPr marL="137160" indent="0">
              <a:spcBef>
                <a:spcPts val="0"/>
              </a:spcBef>
              <a:buNone/>
            </a:pPr>
            <a:r>
              <a:rPr lang="en-US" sz="2400" u="sng" dirty="0" smtClean="0">
                <a:solidFill>
                  <a:schemeClr val="bg1"/>
                </a:solidFill>
              </a:rPr>
              <a:t>Mammon can distort our thinking:</a:t>
            </a:r>
          </a:p>
          <a:p>
            <a:pPr marL="137160" indent="0">
              <a:spcBef>
                <a:spcPts val="0"/>
              </a:spcBef>
              <a:buNone/>
            </a:pPr>
            <a:r>
              <a:rPr lang="en-US" sz="2400" dirty="0" smtClean="0">
                <a:solidFill>
                  <a:schemeClr val="bg1"/>
                </a:solidFill>
              </a:rPr>
              <a:t>God has created all things and owns</a:t>
            </a:r>
          </a:p>
          <a:p>
            <a:pPr marL="137160" indent="0">
              <a:spcBef>
                <a:spcPts val="0"/>
              </a:spcBef>
              <a:buNone/>
            </a:pPr>
            <a:r>
              <a:rPr lang="en-US" sz="2400" dirty="0" smtClean="0">
                <a:solidFill>
                  <a:schemeClr val="bg1"/>
                </a:solidFill>
              </a:rPr>
              <a:t>all things (Psalm 24:1). In our </a:t>
            </a:r>
          </a:p>
          <a:p>
            <a:pPr marL="137160" indent="0">
              <a:spcBef>
                <a:spcPts val="0"/>
              </a:spcBef>
              <a:buNone/>
            </a:pPr>
            <a:r>
              <a:rPr lang="en-US" sz="2400" dirty="0" smtClean="0">
                <a:solidFill>
                  <a:schemeClr val="bg1"/>
                </a:solidFill>
              </a:rPr>
              <a:t>sinfulness, we believe that we are </a:t>
            </a:r>
          </a:p>
          <a:p>
            <a:pPr marL="137160" indent="0">
              <a:spcBef>
                <a:spcPts val="0"/>
              </a:spcBef>
              <a:buNone/>
            </a:pPr>
            <a:r>
              <a:rPr lang="en-US" sz="2400" dirty="0" smtClean="0">
                <a:solidFill>
                  <a:schemeClr val="bg1"/>
                </a:solidFill>
              </a:rPr>
              <a:t>the owners. In defiance of God, we</a:t>
            </a:r>
          </a:p>
          <a:p>
            <a:pPr marL="137160" indent="0">
              <a:spcBef>
                <a:spcPts val="0"/>
              </a:spcBef>
              <a:buNone/>
            </a:pPr>
            <a:r>
              <a:rPr lang="en-US" sz="2400" dirty="0" smtClean="0">
                <a:solidFill>
                  <a:schemeClr val="bg1"/>
                </a:solidFill>
              </a:rPr>
              <a:t>ignore His wisdom and allow the </a:t>
            </a:r>
          </a:p>
          <a:p>
            <a:pPr marL="137160" indent="0">
              <a:spcBef>
                <a:spcPts val="0"/>
              </a:spcBef>
              <a:buNone/>
            </a:pPr>
            <a:r>
              <a:rPr lang="en-US" sz="2400" dirty="0" smtClean="0">
                <a:solidFill>
                  <a:schemeClr val="bg1"/>
                </a:solidFill>
              </a:rPr>
              <a:t>deceitfulness of the world</a:t>
            </a:r>
            <a:r>
              <a:rPr lang="en-US" sz="2400" dirty="0">
                <a:solidFill>
                  <a:schemeClr val="bg1"/>
                </a:solidFill>
              </a:rPr>
              <a:t> </a:t>
            </a:r>
            <a:r>
              <a:rPr lang="en-US" sz="2400" dirty="0" smtClean="0">
                <a:solidFill>
                  <a:schemeClr val="bg1"/>
                </a:solidFill>
              </a:rPr>
              <a:t>to capture our minds.</a:t>
            </a:r>
          </a:p>
        </p:txBody>
      </p:sp>
      <p:pic>
        <p:nvPicPr>
          <p:cNvPr id="1026" name="Picture 2" descr="C:\Users\Ronald J Chewning\AppData\Local\Microsoft\Windows\INetCache\IE\W7GIGK0W\Sown_See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275166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112972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30"/>
            <a:ext cx="82296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C-3 Mammon Focuses on Self</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lstStyle/>
          <a:p>
            <a:pPr marL="137160" lvl="0" indent="0">
              <a:buClr>
                <a:prstClr val="white">
                  <a:shade val="95000"/>
                </a:prstClr>
              </a:buClr>
              <a:buNone/>
            </a:pPr>
            <a:r>
              <a:rPr lang="en-US" sz="2400" dirty="0">
                <a:solidFill>
                  <a:prstClr val="black"/>
                </a:solidFill>
              </a:rPr>
              <a:t>The path of mammon is a path away from God</a:t>
            </a:r>
            <a:r>
              <a:rPr lang="en-US" sz="2400" dirty="0" smtClean="0">
                <a:solidFill>
                  <a:prstClr val="black"/>
                </a:solidFill>
              </a:rPr>
              <a:t>. Mammon lures us out of dependence on God and into self-dependence and puts us into a state of enmity to God.  Our satisfaction is apart from God.  </a:t>
            </a:r>
            <a:endParaRPr lang="en-US" sz="2400" dirty="0">
              <a:solidFill>
                <a:prstClr val="black"/>
              </a:solidFill>
            </a:endParaRPr>
          </a:p>
          <a:p>
            <a:pPr marL="137160" lvl="0" indent="0">
              <a:buClr>
                <a:prstClr val="white">
                  <a:shade val="95000"/>
                </a:prstClr>
              </a:buClr>
              <a:buNone/>
            </a:pPr>
            <a:endParaRPr lang="en-US" sz="1400" dirty="0">
              <a:solidFill>
                <a:prstClr val="black"/>
              </a:solidFill>
            </a:endParaRPr>
          </a:p>
          <a:p>
            <a:pPr marL="137160" lvl="0" indent="0">
              <a:spcBef>
                <a:spcPts val="0"/>
              </a:spcBef>
              <a:buClr>
                <a:prstClr val="white">
                  <a:shade val="95000"/>
                </a:prstClr>
              </a:buClr>
              <a:buNone/>
            </a:pPr>
            <a:r>
              <a:rPr lang="en-US" sz="2400" dirty="0">
                <a:solidFill>
                  <a:prstClr val="black"/>
                </a:solidFill>
              </a:rPr>
              <a:t>Mammon destroys our </a:t>
            </a:r>
            <a:r>
              <a:rPr lang="en-US" sz="2400" dirty="0" smtClean="0">
                <a:solidFill>
                  <a:prstClr val="black"/>
                </a:solidFill>
              </a:rPr>
              <a:t>compassion (Luke 12:15).</a:t>
            </a:r>
            <a:endParaRPr lang="en-US" sz="2400" dirty="0">
              <a:solidFill>
                <a:prstClr val="black"/>
              </a:solidFill>
            </a:endParaRPr>
          </a:p>
          <a:p>
            <a:pPr marL="137160" lvl="0" indent="0">
              <a:spcBef>
                <a:spcPts val="0"/>
              </a:spcBef>
              <a:buClr>
                <a:prstClr val="white">
                  <a:shade val="95000"/>
                </a:prstClr>
              </a:buClr>
              <a:buNone/>
            </a:pPr>
            <a:r>
              <a:rPr lang="en-US" sz="2400" dirty="0">
                <a:solidFill>
                  <a:prstClr val="black"/>
                </a:solidFill>
              </a:rPr>
              <a:t>We develop a scarcity mentality</a:t>
            </a:r>
            <a:r>
              <a:rPr lang="en-US" sz="2400" dirty="0" smtClean="0">
                <a:solidFill>
                  <a:prstClr val="black"/>
                </a:solidFill>
              </a:rPr>
              <a:t>. Mammon closes our hearts to God and others.</a:t>
            </a:r>
            <a:endParaRPr lang="en-US" sz="2400" dirty="0">
              <a:solidFill>
                <a:prstClr val="black"/>
              </a:solidFill>
            </a:endParaRPr>
          </a:p>
          <a:p>
            <a:pPr marL="137160" indent="0">
              <a:spcBef>
                <a:spcPts val="0"/>
              </a:spcBef>
              <a:buNone/>
            </a:pPr>
            <a:endParaRPr lang="en-US" dirty="0"/>
          </a:p>
        </p:txBody>
      </p:sp>
      <p:pic>
        <p:nvPicPr>
          <p:cNvPr id="1026" name="Picture 2" descr="C:\Users\Ronald J Chewning\AppData\Local\Microsoft\Windows\INetCache\IE\L6TAGRZ1\selfishne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2957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671237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C-4 God is Displaced by a god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The Apostle Paul wrote:</a:t>
            </a:r>
          </a:p>
          <a:p>
            <a:pPr marL="137160" indent="0">
              <a:spcBef>
                <a:spcPts val="0"/>
              </a:spcBef>
              <a:buNone/>
            </a:pPr>
            <a:r>
              <a:rPr lang="en-US" sz="2400" i="1" dirty="0" smtClean="0">
                <a:solidFill>
                  <a:schemeClr val="bg1"/>
                </a:solidFill>
              </a:rPr>
              <a:t>“Put to death therefore what is earthly in you: sexual immorality, impurity, passion, evil desire, and covetousness, which is idolatry”</a:t>
            </a:r>
            <a:r>
              <a:rPr lang="en-US" sz="2400" dirty="0" smtClean="0">
                <a:solidFill>
                  <a:schemeClr val="bg1"/>
                </a:solidFill>
              </a:rPr>
              <a:t> </a:t>
            </a:r>
            <a:r>
              <a:rPr lang="en-US" sz="2400" i="1" dirty="0" smtClean="0">
                <a:solidFill>
                  <a:schemeClr val="bg1"/>
                </a:solidFill>
              </a:rPr>
              <a:t>(Colossians 3:5</a:t>
            </a:r>
            <a:r>
              <a:rPr lang="en-US" sz="2400" i="1" dirty="0">
                <a:solidFill>
                  <a:schemeClr val="bg1"/>
                </a:solidFill>
              </a:rPr>
              <a:t>). </a:t>
            </a:r>
            <a:r>
              <a:rPr lang="en-US" sz="2400" dirty="0" smtClean="0">
                <a:solidFill>
                  <a:schemeClr val="bg1"/>
                </a:solidFill>
              </a:rPr>
              <a:t>The </a:t>
            </a:r>
            <a:r>
              <a:rPr lang="en-US" sz="2400" dirty="0">
                <a:solidFill>
                  <a:schemeClr val="bg1"/>
                </a:solidFill>
              </a:rPr>
              <a:t>love </a:t>
            </a:r>
            <a:r>
              <a:rPr lang="en-US" sz="2400" dirty="0" smtClean="0">
                <a:solidFill>
                  <a:schemeClr val="bg1"/>
                </a:solidFill>
              </a:rPr>
              <a:t>and coveting of mammon </a:t>
            </a:r>
            <a:r>
              <a:rPr lang="en-US" sz="2400" dirty="0">
                <a:solidFill>
                  <a:schemeClr val="bg1"/>
                </a:solidFill>
              </a:rPr>
              <a:t>is a violation of the first commandment (You shall have no other gods).  </a:t>
            </a:r>
          </a:p>
          <a:p>
            <a:pPr marL="137160" indent="0">
              <a:buNone/>
            </a:pPr>
            <a:endParaRPr lang="en-US" sz="1600" dirty="0">
              <a:solidFill>
                <a:schemeClr val="bg1"/>
              </a:solidFill>
            </a:endParaRPr>
          </a:p>
          <a:p>
            <a:pPr marL="137160" indent="0">
              <a:spcBef>
                <a:spcPts val="0"/>
              </a:spcBef>
              <a:buNone/>
            </a:pPr>
            <a:r>
              <a:rPr lang="en-US" sz="2400" dirty="0" smtClean="0">
                <a:solidFill>
                  <a:schemeClr val="bg1"/>
                </a:solidFill>
              </a:rPr>
              <a:t>Whatever we set our hearts on, other</a:t>
            </a:r>
          </a:p>
          <a:p>
            <a:pPr marL="137160" indent="0">
              <a:spcBef>
                <a:spcPts val="0"/>
              </a:spcBef>
              <a:buNone/>
            </a:pPr>
            <a:r>
              <a:rPr lang="en-US" sz="2400" dirty="0">
                <a:solidFill>
                  <a:schemeClr val="bg1"/>
                </a:solidFill>
              </a:rPr>
              <a:t>t</a:t>
            </a:r>
            <a:r>
              <a:rPr lang="en-US" sz="2400" dirty="0" smtClean="0">
                <a:solidFill>
                  <a:schemeClr val="bg1"/>
                </a:solidFill>
              </a:rPr>
              <a:t>han God, becomes our God.</a:t>
            </a:r>
          </a:p>
          <a:p>
            <a:pPr marL="137160" indent="0">
              <a:buNone/>
            </a:pPr>
            <a:endParaRPr lang="en-US" b="1" dirty="0">
              <a:solidFill>
                <a:schemeClr val="bg1"/>
              </a:solidFill>
            </a:endParaRPr>
          </a:p>
          <a:p>
            <a:pPr marL="137160" indent="0">
              <a:buNone/>
            </a:pPr>
            <a:endParaRPr lang="en-US" b="1" dirty="0">
              <a:solidFill>
                <a:schemeClr val="bg1"/>
              </a:solidFill>
            </a:endParaRPr>
          </a:p>
        </p:txBody>
      </p:sp>
      <p:pic>
        <p:nvPicPr>
          <p:cNvPr id="2050" name="Picture 2" descr="C:\Users\Ronald J Chewning\AppData\Local\Microsoft\Windows\INetCache\IE\L6TAGRZ1\trust-in-love-and-love-in-tru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247283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945552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D. How </a:t>
            </a:r>
            <a:r>
              <a:rPr lang="en-US" dirty="0">
                <a:solidFill>
                  <a:srgbClr val="C00000"/>
                </a:solidFill>
                <a:latin typeface="Arial" panose="020B0604020202020204" pitchFamily="34" charset="0"/>
                <a:cs typeface="Arial" panose="020B0604020202020204" pitchFamily="34" charset="0"/>
              </a:rPr>
              <a:t>Can You Resist It?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In 1 Timothy 6:17 Paul wrote, </a:t>
            </a:r>
            <a:r>
              <a:rPr lang="en-US" sz="2400" i="1" dirty="0" smtClean="0">
                <a:solidFill>
                  <a:schemeClr val="bg1"/>
                </a:solidFill>
              </a:rPr>
              <a:t>“As for the rich in this present age, charge them not to be haughty, nor to set their hopes on the uncertainty of riches, but on God, who richly provides us with everything to enjoy. They are to do good, to be rich in good works, to be generous and ready to share, thus storing up treasure for themselves as a good foundation for the future, so that they make take hold of that which is truly life.”</a:t>
            </a:r>
          </a:p>
          <a:p>
            <a:pPr marL="137160" indent="0">
              <a:buNone/>
            </a:pPr>
            <a:endParaRPr lang="en-US" sz="1000" dirty="0">
              <a:solidFill>
                <a:schemeClr val="bg1"/>
              </a:solidFill>
            </a:endParaRPr>
          </a:p>
          <a:p>
            <a:pPr marL="137160" indent="0">
              <a:buNone/>
            </a:pPr>
            <a:endParaRPr lang="en-US" dirty="0" smtClean="0">
              <a:solidFill>
                <a:schemeClr val="bg1"/>
              </a:solidFill>
            </a:endParaRPr>
          </a:p>
          <a:p>
            <a:pPr marL="137160" indent="0">
              <a:buNone/>
            </a:pPr>
            <a:endParaRPr lang="en-US" dirty="0">
              <a:solidFill>
                <a:schemeClr val="bg1"/>
              </a:solidFill>
            </a:endParaRPr>
          </a:p>
        </p:txBody>
      </p:sp>
      <p:pic>
        <p:nvPicPr>
          <p:cNvPr id="2052" name="Picture 4" descr="C:\Users\Ronald J Chewning\AppData\Local\Microsoft\Windows\INetCache\IE\T7LT0V6D\1200px-Christianity_symbol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374845"/>
            <a:ext cx="2362200" cy="196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85570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US" dirty="0" smtClean="0">
                <a:solidFill>
                  <a:srgbClr val="C00000"/>
                </a:solidFill>
                <a:latin typeface="Arial" panose="020B0604020202020204" pitchFamily="34" charset="0"/>
                <a:cs typeface="Arial" panose="020B0604020202020204" pitchFamily="34" charset="0"/>
              </a:rPr>
              <a:t>D-1 The Antidote to Mammon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Is Giving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709160"/>
          </a:xfrm>
        </p:spPr>
        <p:txBody>
          <a:bodyPr>
            <a:normAutofit lnSpcReduction="10000"/>
          </a:bodyPr>
          <a:lstStyle/>
          <a:p>
            <a:pPr marL="137160" indent="0">
              <a:buNone/>
            </a:pPr>
            <a:r>
              <a:rPr lang="en-US" sz="2400" dirty="0" smtClean="0">
                <a:solidFill>
                  <a:schemeClr val="bg1"/>
                </a:solidFill>
              </a:rPr>
              <a:t>Rev. Kent </a:t>
            </a:r>
            <a:r>
              <a:rPr lang="en-US" sz="2400" dirty="0" err="1" smtClean="0">
                <a:solidFill>
                  <a:schemeClr val="bg1"/>
                </a:solidFill>
              </a:rPr>
              <a:t>Hughs</a:t>
            </a:r>
            <a:r>
              <a:rPr lang="en-US" sz="2400" dirty="0" smtClean="0">
                <a:solidFill>
                  <a:schemeClr val="bg1"/>
                </a:solidFill>
              </a:rPr>
              <a:t>, author of the best-selling book </a:t>
            </a:r>
            <a:r>
              <a:rPr lang="en-US" sz="2400" i="1" dirty="0" smtClean="0">
                <a:solidFill>
                  <a:schemeClr val="bg1"/>
                </a:solidFill>
              </a:rPr>
              <a:t>Disciplines of a Godly Man</a:t>
            </a:r>
            <a:r>
              <a:rPr lang="en-US" sz="2400" dirty="0" smtClean="0">
                <a:solidFill>
                  <a:schemeClr val="bg1"/>
                </a:solidFill>
              </a:rPr>
              <a:t>, said, “Every time I give I declare that money does not control me. Generosity is a perpetual de-deification of money.”</a:t>
            </a:r>
          </a:p>
          <a:p>
            <a:pPr marL="137160" indent="0">
              <a:buNone/>
            </a:pPr>
            <a:endParaRPr lang="en-US" sz="900" dirty="0">
              <a:solidFill>
                <a:schemeClr val="bg1"/>
              </a:solidFill>
            </a:endParaRPr>
          </a:p>
          <a:p>
            <a:pPr marL="137160" indent="0">
              <a:spcBef>
                <a:spcPts val="0"/>
              </a:spcBef>
              <a:buNone/>
            </a:pPr>
            <a:r>
              <a:rPr lang="en-US" sz="2400" dirty="0">
                <a:solidFill>
                  <a:schemeClr val="bg1"/>
                </a:solidFill>
              </a:rPr>
              <a:t>Every time we give, we deny the spirit of mammon and honor the </a:t>
            </a:r>
            <a:r>
              <a:rPr lang="en-US" sz="2400" dirty="0" smtClean="0">
                <a:solidFill>
                  <a:schemeClr val="bg1"/>
                </a:solidFill>
              </a:rPr>
              <a:t>Lord. Giving </a:t>
            </a:r>
            <a:r>
              <a:rPr lang="en-US" sz="2400" dirty="0">
                <a:solidFill>
                  <a:schemeClr val="bg1"/>
                </a:solidFill>
              </a:rPr>
              <a:t>is an ongoing act of </a:t>
            </a:r>
            <a:endParaRPr lang="en-US" sz="2400" dirty="0" smtClean="0">
              <a:solidFill>
                <a:schemeClr val="bg1"/>
              </a:solidFill>
            </a:endParaRPr>
          </a:p>
          <a:p>
            <a:pPr marL="137160" indent="0">
              <a:spcBef>
                <a:spcPts val="0"/>
              </a:spcBef>
              <a:buNone/>
            </a:pPr>
            <a:r>
              <a:rPr lang="en-US" sz="2400" dirty="0" smtClean="0">
                <a:solidFill>
                  <a:schemeClr val="bg1"/>
                </a:solidFill>
              </a:rPr>
              <a:t>worship.</a:t>
            </a:r>
          </a:p>
          <a:p>
            <a:pPr marL="137160" indent="0">
              <a:spcBef>
                <a:spcPts val="0"/>
              </a:spcBef>
              <a:buNone/>
            </a:pPr>
            <a:endParaRPr lang="en-US" sz="1000" dirty="0">
              <a:solidFill>
                <a:schemeClr val="bg1"/>
              </a:solidFill>
            </a:endParaRPr>
          </a:p>
          <a:p>
            <a:pPr marL="137160" indent="0">
              <a:spcBef>
                <a:spcPts val="0"/>
              </a:spcBef>
              <a:buNone/>
            </a:pPr>
            <a:r>
              <a:rPr lang="en-US" sz="2400" dirty="0" smtClean="0">
                <a:solidFill>
                  <a:schemeClr val="bg1"/>
                </a:solidFill>
              </a:rPr>
              <a:t>John Wesley, founder of the Methodist </a:t>
            </a:r>
          </a:p>
          <a:p>
            <a:pPr marL="137160" indent="0">
              <a:spcBef>
                <a:spcPts val="0"/>
              </a:spcBef>
              <a:buNone/>
            </a:pPr>
            <a:r>
              <a:rPr lang="en-US" sz="2400" dirty="0" smtClean="0">
                <a:solidFill>
                  <a:schemeClr val="bg1"/>
                </a:solidFill>
              </a:rPr>
              <a:t>Church,  wrote, “Money never stays</a:t>
            </a:r>
          </a:p>
          <a:p>
            <a:pPr marL="137160" indent="0">
              <a:spcBef>
                <a:spcPts val="0"/>
              </a:spcBef>
              <a:buNone/>
            </a:pPr>
            <a:r>
              <a:rPr lang="en-US" sz="2400" dirty="0">
                <a:solidFill>
                  <a:schemeClr val="bg1"/>
                </a:solidFill>
              </a:rPr>
              <a:t>w</a:t>
            </a:r>
            <a:r>
              <a:rPr lang="en-US" sz="2400" dirty="0" smtClean="0">
                <a:solidFill>
                  <a:schemeClr val="bg1"/>
                </a:solidFill>
              </a:rPr>
              <a:t>ith me. It would burn me if it did. I</a:t>
            </a:r>
          </a:p>
          <a:p>
            <a:pPr marL="137160" indent="0">
              <a:spcBef>
                <a:spcPts val="0"/>
              </a:spcBef>
              <a:buNone/>
            </a:pPr>
            <a:r>
              <a:rPr lang="en-US" sz="2400" dirty="0">
                <a:solidFill>
                  <a:schemeClr val="bg1"/>
                </a:solidFill>
              </a:rPr>
              <a:t>t</a:t>
            </a:r>
            <a:r>
              <a:rPr lang="en-US" sz="2400" dirty="0" smtClean="0">
                <a:solidFill>
                  <a:schemeClr val="bg1"/>
                </a:solidFill>
              </a:rPr>
              <a:t>hrow it out of my hands as soon as </a:t>
            </a:r>
          </a:p>
          <a:p>
            <a:pPr marL="137160" indent="0">
              <a:spcBef>
                <a:spcPts val="0"/>
              </a:spcBef>
              <a:buNone/>
            </a:pPr>
            <a:r>
              <a:rPr lang="en-US" sz="2400" dirty="0">
                <a:solidFill>
                  <a:schemeClr val="bg1"/>
                </a:solidFill>
              </a:rPr>
              <a:t>p</a:t>
            </a:r>
            <a:r>
              <a:rPr lang="en-US" sz="2400" dirty="0" smtClean="0">
                <a:solidFill>
                  <a:schemeClr val="bg1"/>
                </a:solidFill>
              </a:rPr>
              <a:t>ossible, lest it should find its way </a:t>
            </a:r>
          </a:p>
          <a:p>
            <a:pPr marL="137160" indent="0">
              <a:spcBef>
                <a:spcPts val="0"/>
              </a:spcBef>
              <a:buNone/>
            </a:pPr>
            <a:r>
              <a:rPr lang="en-US" sz="2400" dirty="0">
                <a:solidFill>
                  <a:schemeClr val="bg1"/>
                </a:solidFill>
              </a:rPr>
              <a:t>i</a:t>
            </a:r>
            <a:r>
              <a:rPr lang="en-US" sz="2400" dirty="0" smtClean="0">
                <a:solidFill>
                  <a:schemeClr val="bg1"/>
                </a:solidFill>
              </a:rPr>
              <a:t>nto my heart.”</a:t>
            </a:r>
            <a:endParaRPr lang="en-US" sz="2400" dirty="0">
              <a:solidFill>
                <a:schemeClr val="bg1"/>
              </a:solidFill>
            </a:endParaRPr>
          </a:p>
          <a:p>
            <a:pPr marL="137160" indent="0">
              <a:buNone/>
            </a:pPr>
            <a:endParaRPr lang="en-US" dirty="0" smtClean="0">
              <a:solidFill>
                <a:schemeClr val="bg1"/>
              </a:solidFill>
            </a:endParaRPr>
          </a:p>
          <a:p>
            <a:pPr marL="137160" indent="0">
              <a:buNone/>
            </a:pPr>
            <a:endParaRPr lang="en-US" sz="1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043" y="3733800"/>
            <a:ext cx="1981200"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341511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D-2 Giving Focuses on God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Jesus said, </a:t>
            </a:r>
            <a:r>
              <a:rPr lang="en-US" sz="2400" i="1" dirty="0" smtClean="0">
                <a:solidFill>
                  <a:schemeClr val="bg1"/>
                </a:solidFill>
              </a:rPr>
              <a:t>“It is more blessed to give than to receive” (Acts 20:35). </a:t>
            </a:r>
            <a:r>
              <a:rPr lang="en-US" sz="2400" dirty="0" smtClean="0">
                <a:solidFill>
                  <a:schemeClr val="bg1"/>
                </a:solidFill>
              </a:rPr>
              <a:t>It is more blessed to do good and to give with what we have, be it much or little, than to increase it and make it more. Through our giving, we become more like God Who gives and continues to give.</a:t>
            </a:r>
          </a:p>
          <a:p>
            <a:pPr marL="137160" indent="0">
              <a:buNone/>
            </a:pPr>
            <a:endParaRPr lang="en-US" sz="2400" dirty="0">
              <a:solidFill>
                <a:schemeClr val="bg1"/>
              </a:solidFill>
            </a:endParaRPr>
          </a:p>
          <a:p>
            <a:pPr marL="137160" indent="0">
              <a:buNone/>
            </a:pPr>
            <a:r>
              <a:rPr lang="en-US" sz="2400" dirty="0" smtClean="0">
                <a:solidFill>
                  <a:schemeClr val="bg1"/>
                </a:solidFill>
              </a:rPr>
              <a:t>Through our faithful and generous giving, we become more God-centered rather than self-centered. </a:t>
            </a:r>
            <a:r>
              <a:rPr lang="en-US" sz="2400" i="1" dirty="0" smtClean="0">
                <a:solidFill>
                  <a:schemeClr val="bg1"/>
                </a:solidFill>
              </a:rPr>
              <a:t>“You will be enriched in every way to be generous in every way, which </a:t>
            </a:r>
            <a:r>
              <a:rPr lang="en-US" sz="2400" i="1" dirty="0">
                <a:solidFill>
                  <a:schemeClr val="bg1"/>
                </a:solidFill>
              </a:rPr>
              <a:t>t</a:t>
            </a:r>
            <a:r>
              <a:rPr lang="en-US" sz="2400" i="1" dirty="0" smtClean="0">
                <a:solidFill>
                  <a:schemeClr val="bg1"/>
                </a:solidFill>
              </a:rPr>
              <a:t>hrough us will produce thanksgiving to God” (2 Corinthians 9:11).</a:t>
            </a:r>
            <a:endParaRPr lang="en-US" sz="2400" i="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706781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D-3 The Economy of Giving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32370"/>
            <a:ext cx="8229600" cy="4709160"/>
          </a:xfrm>
        </p:spPr>
        <p:txBody>
          <a:bodyPr>
            <a:normAutofit fontScale="92500"/>
          </a:bodyPr>
          <a:lstStyle/>
          <a:p>
            <a:pPr marL="137160" indent="0">
              <a:buNone/>
            </a:pPr>
            <a:r>
              <a:rPr lang="en-US" sz="2400" dirty="0" smtClean="0">
                <a:solidFill>
                  <a:schemeClr val="bg1"/>
                </a:solidFill>
              </a:rPr>
              <a:t>Scripture shows us a different economy than in the world. In Acts 4:32–35, we see God’s grace at work powerfully among the people. The grace of God was producing an alternative society.</a:t>
            </a:r>
          </a:p>
          <a:p>
            <a:pPr marL="137160" indent="0">
              <a:buNone/>
            </a:pPr>
            <a:endParaRPr lang="en-US" sz="1200" dirty="0">
              <a:solidFill>
                <a:schemeClr val="bg1"/>
              </a:solidFill>
            </a:endParaRPr>
          </a:p>
          <a:p>
            <a:pPr marL="137160" indent="0">
              <a:spcBef>
                <a:spcPts val="0"/>
              </a:spcBef>
              <a:buNone/>
            </a:pPr>
            <a:r>
              <a:rPr lang="en-US" sz="2400" dirty="0" smtClean="0">
                <a:solidFill>
                  <a:schemeClr val="bg1"/>
                </a:solidFill>
              </a:rPr>
              <a:t>As we spend </a:t>
            </a:r>
            <a:r>
              <a:rPr lang="en-US" sz="2400" dirty="0">
                <a:solidFill>
                  <a:schemeClr val="bg1"/>
                </a:solidFill>
              </a:rPr>
              <a:t>time in God’s </a:t>
            </a:r>
            <a:r>
              <a:rPr lang="en-US" sz="2400" dirty="0" smtClean="0">
                <a:solidFill>
                  <a:schemeClr val="bg1"/>
                </a:solidFill>
              </a:rPr>
              <a:t>Word, the Holy Spirit changes and renews us so we can see God at work in our lives. We are thankful for His love and goodness to us, </a:t>
            </a:r>
          </a:p>
          <a:p>
            <a:pPr marL="137160" indent="0">
              <a:spcBef>
                <a:spcPts val="0"/>
              </a:spcBef>
              <a:buNone/>
            </a:pPr>
            <a:r>
              <a:rPr lang="en-US" sz="2400" dirty="0">
                <a:solidFill>
                  <a:schemeClr val="bg1"/>
                </a:solidFill>
              </a:rPr>
              <a:t>w</a:t>
            </a:r>
            <a:r>
              <a:rPr lang="en-US" sz="2400" dirty="0" smtClean="0">
                <a:solidFill>
                  <a:schemeClr val="bg1"/>
                </a:solidFill>
              </a:rPr>
              <a:t>hich compel us to show our</a:t>
            </a:r>
          </a:p>
          <a:p>
            <a:pPr marL="137160" indent="0">
              <a:spcBef>
                <a:spcPts val="0"/>
              </a:spcBef>
              <a:buNone/>
            </a:pPr>
            <a:r>
              <a:rPr lang="en-US" sz="2400" dirty="0">
                <a:solidFill>
                  <a:schemeClr val="bg1"/>
                </a:solidFill>
              </a:rPr>
              <a:t>g</a:t>
            </a:r>
            <a:r>
              <a:rPr lang="en-US" sz="2400" dirty="0" smtClean="0">
                <a:solidFill>
                  <a:schemeClr val="bg1"/>
                </a:solidFill>
              </a:rPr>
              <a:t>ratitude in thought and actions.</a:t>
            </a:r>
          </a:p>
          <a:p>
            <a:pPr marL="137160" indent="0">
              <a:spcBef>
                <a:spcPts val="0"/>
              </a:spcBef>
              <a:buNone/>
            </a:pPr>
            <a:endParaRPr lang="en-US" sz="1100" dirty="0">
              <a:solidFill>
                <a:schemeClr val="bg1"/>
              </a:solidFill>
            </a:endParaRPr>
          </a:p>
          <a:p>
            <a:pPr marL="137160" indent="0">
              <a:spcBef>
                <a:spcPts val="0"/>
              </a:spcBef>
              <a:buNone/>
            </a:pPr>
            <a:r>
              <a:rPr lang="en-US" sz="2400" dirty="0" smtClean="0">
                <a:solidFill>
                  <a:schemeClr val="bg1"/>
                </a:solidFill>
              </a:rPr>
              <a:t>“Giving blesses the soul, edifies the</a:t>
            </a:r>
          </a:p>
          <a:p>
            <a:pPr marL="137160" indent="0">
              <a:spcBef>
                <a:spcPts val="0"/>
              </a:spcBef>
              <a:buNone/>
            </a:pPr>
            <a:r>
              <a:rPr lang="en-US" sz="2400" dirty="0">
                <a:solidFill>
                  <a:schemeClr val="bg1"/>
                </a:solidFill>
              </a:rPr>
              <a:t>c</a:t>
            </a:r>
            <a:r>
              <a:rPr lang="en-US" sz="2400" dirty="0" smtClean="0">
                <a:solidFill>
                  <a:schemeClr val="bg1"/>
                </a:solidFill>
              </a:rPr>
              <a:t>hurch, and magnifies the Lord”</a:t>
            </a:r>
          </a:p>
          <a:p>
            <a:pPr marL="137160" indent="0">
              <a:spcBef>
                <a:spcPts val="0"/>
              </a:spcBef>
              <a:buNone/>
            </a:pPr>
            <a:r>
              <a:rPr lang="en-US" sz="2400" dirty="0" smtClean="0">
                <a:solidFill>
                  <a:schemeClr val="bg1"/>
                </a:solidFill>
              </a:rPr>
              <a:t>(Rev. Steve </a:t>
            </a:r>
            <a:r>
              <a:rPr lang="en-US" sz="2400" dirty="0" err="1" smtClean="0">
                <a:solidFill>
                  <a:schemeClr val="bg1"/>
                </a:solidFill>
              </a:rPr>
              <a:t>Olford</a:t>
            </a:r>
            <a:r>
              <a:rPr lang="en-US" sz="2400" dirty="0" smtClean="0">
                <a:solidFill>
                  <a:schemeClr val="bg1"/>
                </a:solidFill>
              </a:rPr>
              <a:t>, a pioneer in </a:t>
            </a:r>
          </a:p>
          <a:p>
            <a:pPr marL="137160" indent="0">
              <a:spcBef>
                <a:spcPts val="0"/>
              </a:spcBef>
              <a:buNone/>
            </a:pPr>
            <a:r>
              <a:rPr lang="en-US" sz="2400" dirty="0" smtClean="0">
                <a:solidFill>
                  <a:schemeClr val="bg1"/>
                </a:solidFill>
              </a:rPr>
              <a:t>Christian television).</a:t>
            </a:r>
            <a:endParaRPr lang="en-US" sz="2400" dirty="0">
              <a:solidFill>
                <a:schemeClr val="bg1"/>
              </a:solidFill>
            </a:endParaRPr>
          </a:p>
          <a:p>
            <a:pPr marL="137160" indent="0">
              <a:spcBef>
                <a:spcPts val="0"/>
              </a:spcBef>
              <a:buNone/>
            </a:pPr>
            <a:endParaRPr lang="en-US" dirty="0">
              <a:solidFill>
                <a:schemeClr val="bg1"/>
              </a:solidFill>
            </a:endParaRPr>
          </a:p>
          <a:p>
            <a:pPr marL="137160" indent="0">
              <a:buNone/>
            </a:pPr>
            <a:endParaRPr lang="en-US" dirty="0" smtClean="0">
              <a:solidFill>
                <a:schemeClr val="bg1"/>
              </a:solidFill>
            </a:endParaRPr>
          </a:p>
          <a:p>
            <a:pPr marL="137160" indent="0">
              <a:buNone/>
            </a:pPr>
            <a:endParaRPr lang="en-US" sz="1000" dirty="0">
              <a:solidFill>
                <a:schemeClr val="bg1"/>
              </a:solidFill>
            </a:endParaRPr>
          </a:p>
        </p:txBody>
      </p:sp>
      <p:pic>
        <p:nvPicPr>
          <p:cNvPr id="1026" name="Picture 2" descr="C:\Users\Ronald J Chewning\AppData\Local\Microsoft\Windows\INetCache\IE\CLA4O0H4\Rainbow-Love-Grace-Emma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67200"/>
            <a:ext cx="275532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679429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Part 2: God’s Money Managers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709160"/>
          </a:xfrm>
        </p:spPr>
        <p:txBody>
          <a:bodyPr>
            <a:normAutofit lnSpcReduction="10000"/>
          </a:bodyPr>
          <a:lstStyle/>
          <a:p>
            <a:pPr marL="137160" indent="0">
              <a:buNone/>
            </a:pPr>
            <a:r>
              <a:rPr lang="en-US" sz="2400" dirty="0" smtClean="0">
                <a:solidFill>
                  <a:schemeClr val="bg1"/>
                </a:solidFill>
              </a:rPr>
              <a:t>Are we thinking and acting like God’s money managers?  Or are we living foolishly and wastefully, taking our cues from the world, which neither knows nor cares what God wants us to do with His money and possessions?</a:t>
            </a:r>
          </a:p>
          <a:p>
            <a:pPr marL="137160" indent="0">
              <a:buNone/>
            </a:pPr>
            <a:endParaRPr lang="en-US" sz="1400" dirty="0">
              <a:solidFill>
                <a:schemeClr val="bg1"/>
              </a:solidFill>
            </a:endParaRPr>
          </a:p>
          <a:p>
            <a:pPr marL="137160" indent="0">
              <a:spcBef>
                <a:spcPts val="0"/>
              </a:spcBef>
              <a:buNone/>
            </a:pPr>
            <a:r>
              <a:rPr lang="en-US" sz="2400" dirty="0" smtClean="0">
                <a:solidFill>
                  <a:schemeClr val="bg1"/>
                </a:solidFill>
              </a:rPr>
              <a:t>Martin Luther wrote, “There</a:t>
            </a:r>
          </a:p>
          <a:p>
            <a:pPr marL="137160" indent="0">
              <a:spcBef>
                <a:spcPts val="0"/>
              </a:spcBef>
              <a:buNone/>
            </a:pPr>
            <a:r>
              <a:rPr lang="en-US" sz="2400" dirty="0" smtClean="0">
                <a:solidFill>
                  <a:schemeClr val="bg1"/>
                </a:solidFill>
              </a:rPr>
              <a:t>are three conversions necessary</a:t>
            </a:r>
          </a:p>
          <a:p>
            <a:pPr marL="137160" indent="0">
              <a:spcBef>
                <a:spcPts val="0"/>
              </a:spcBef>
              <a:buNone/>
            </a:pPr>
            <a:r>
              <a:rPr lang="en-US" sz="2400" dirty="0" smtClean="0">
                <a:solidFill>
                  <a:schemeClr val="bg1"/>
                </a:solidFill>
              </a:rPr>
              <a:t>in the Christian life: the </a:t>
            </a:r>
          </a:p>
          <a:p>
            <a:pPr marL="137160" indent="0">
              <a:spcBef>
                <a:spcPts val="0"/>
              </a:spcBef>
              <a:buNone/>
            </a:pPr>
            <a:r>
              <a:rPr lang="en-US" sz="2400" dirty="0" smtClean="0">
                <a:solidFill>
                  <a:schemeClr val="bg1"/>
                </a:solidFill>
              </a:rPr>
              <a:t>conversion of the heart, the mind, </a:t>
            </a:r>
          </a:p>
          <a:p>
            <a:pPr marL="137160" indent="0">
              <a:spcBef>
                <a:spcPts val="0"/>
              </a:spcBef>
              <a:buNone/>
            </a:pPr>
            <a:r>
              <a:rPr lang="en-US" sz="2400" dirty="0" smtClean="0">
                <a:solidFill>
                  <a:schemeClr val="bg1"/>
                </a:solidFill>
              </a:rPr>
              <a:t>and the purse.”</a:t>
            </a:r>
          </a:p>
          <a:p>
            <a:pPr marL="137160" indent="0">
              <a:spcBef>
                <a:spcPts val="0"/>
              </a:spcBef>
              <a:buNone/>
            </a:pPr>
            <a:endParaRPr lang="en-US" sz="1400" dirty="0">
              <a:solidFill>
                <a:schemeClr val="bg1"/>
              </a:solidFill>
            </a:endParaRPr>
          </a:p>
          <a:p>
            <a:pPr marL="137160" indent="0">
              <a:spcBef>
                <a:spcPts val="0"/>
              </a:spcBef>
              <a:buNone/>
            </a:pPr>
            <a:r>
              <a:rPr lang="en-US" sz="2400" dirty="0" smtClean="0">
                <a:solidFill>
                  <a:schemeClr val="bg1"/>
                </a:solidFill>
              </a:rPr>
              <a:t>Billy Graham wrote, “If a person gets his attitude toward money straight, it will straighten out almost every other area in his life.”</a:t>
            </a:r>
            <a:endParaRPr lang="en-US" sz="2400" dirty="0">
              <a:solidFill>
                <a:schemeClr val="bg1"/>
              </a:solidFill>
            </a:endParaRPr>
          </a:p>
        </p:txBody>
      </p:sp>
      <p:pic>
        <p:nvPicPr>
          <p:cNvPr id="1026" name="Picture 2" descr="C:\Users\Ronald J Chewning\AppData\Local\Microsoft\Windows\INetCache\IE\T7LT0V6D\checkb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324567"/>
            <a:ext cx="2371724" cy="16284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161306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Money Impacts </a:t>
            </a:r>
            <a:r>
              <a:rPr lang="en-US" dirty="0">
                <a:solidFill>
                  <a:srgbClr val="C00000"/>
                </a:solidFill>
                <a:latin typeface="Arial" panose="020B0604020202020204" pitchFamily="34" charset="0"/>
                <a:cs typeface="Arial" panose="020B0604020202020204" pitchFamily="34" charset="0"/>
              </a:rPr>
              <a:t>U</a:t>
            </a:r>
            <a:r>
              <a:rPr lang="en-US" dirty="0" smtClean="0">
                <a:solidFill>
                  <a:srgbClr val="C00000"/>
                </a:solidFill>
                <a:latin typeface="Arial" panose="020B0604020202020204" pitchFamily="34" charset="0"/>
                <a:cs typeface="Arial" panose="020B0604020202020204" pitchFamily="34" charset="0"/>
              </a:rPr>
              <a:t>s Spiritually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Scripture reveals the powerful relationship between our true spiritual condition and our attitude and actions regarding our money and possessions. How we handle money is an index to the state of our spiritual lives.</a:t>
            </a:r>
          </a:p>
          <a:p>
            <a:pPr marL="137160" indent="0">
              <a:buNone/>
            </a:pPr>
            <a:endParaRPr lang="en-US" sz="1400" dirty="0">
              <a:solidFill>
                <a:schemeClr val="bg1"/>
              </a:solidFill>
            </a:endParaRPr>
          </a:p>
          <a:p>
            <a:pPr marL="137160" indent="0">
              <a:buNone/>
            </a:pPr>
            <a:r>
              <a:rPr lang="en-US" sz="2400" dirty="0" smtClean="0">
                <a:solidFill>
                  <a:schemeClr val="bg1"/>
                </a:solidFill>
              </a:rPr>
              <a:t>Rev</a:t>
            </a:r>
            <a:r>
              <a:rPr lang="en-US" sz="2400" dirty="0">
                <a:solidFill>
                  <a:schemeClr val="bg1"/>
                </a:solidFill>
              </a:rPr>
              <a:t>. Randy </a:t>
            </a:r>
            <a:r>
              <a:rPr lang="en-US" sz="2400" dirty="0" smtClean="0">
                <a:solidFill>
                  <a:schemeClr val="bg1"/>
                </a:solidFill>
              </a:rPr>
              <a:t>Alcorn, author of the </a:t>
            </a:r>
            <a:r>
              <a:rPr lang="en-US" sz="2400" i="1" dirty="0" smtClean="0">
                <a:solidFill>
                  <a:schemeClr val="bg1"/>
                </a:solidFill>
              </a:rPr>
              <a:t>Treasure Principle</a:t>
            </a:r>
            <a:r>
              <a:rPr lang="en-US" sz="2400" dirty="0" smtClean="0">
                <a:solidFill>
                  <a:schemeClr val="bg1"/>
                </a:solidFill>
              </a:rPr>
              <a:t>, wrote, “Thousands of verses of Scripture talk directly or indirectly about money and possessions and how God’s people should use them. The sheer enormity of the Bible’s teaching on this subject screams for our attention.”</a:t>
            </a:r>
            <a:endParaRPr lang="en-US" sz="24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594488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God Equips Us to Manage Money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709160"/>
          </a:xfrm>
        </p:spPr>
        <p:txBody>
          <a:bodyPr>
            <a:normAutofit lnSpcReduction="10000"/>
          </a:bodyPr>
          <a:lstStyle/>
          <a:p>
            <a:pPr marL="137160" indent="0">
              <a:buNone/>
            </a:pPr>
            <a:r>
              <a:rPr lang="en-US" sz="2400" dirty="0" smtClean="0">
                <a:solidFill>
                  <a:schemeClr val="bg1"/>
                </a:solidFill>
              </a:rPr>
              <a:t>In order for us to serve as God’s money managers, we need to acknowledge  God’s ownership. Not only does God own everything, but He gives us money-making and money-managing skills.</a:t>
            </a:r>
          </a:p>
          <a:p>
            <a:pPr marL="137160" indent="0">
              <a:buNone/>
            </a:pPr>
            <a:endParaRPr lang="en-US" sz="1400" dirty="0">
              <a:solidFill>
                <a:schemeClr val="bg1"/>
              </a:solidFill>
            </a:endParaRPr>
          </a:p>
          <a:p>
            <a:pPr marL="137160" indent="0">
              <a:spcBef>
                <a:spcPts val="0"/>
              </a:spcBef>
              <a:buNone/>
            </a:pPr>
            <a:r>
              <a:rPr lang="en-US" sz="2400" dirty="0" smtClean="0">
                <a:solidFill>
                  <a:schemeClr val="bg1"/>
                </a:solidFill>
              </a:rPr>
              <a:t>The question we should be asking is:</a:t>
            </a:r>
          </a:p>
          <a:p>
            <a:pPr marL="137160" indent="0">
              <a:spcBef>
                <a:spcPts val="0"/>
              </a:spcBef>
              <a:buNone/>
            </a:pPr>
            <a:r>
              <a:rPr lang="en-US" sz="2400" dirty="0" smtClean="0">
                <a:solidFill>
                  <a:schemeClr val="bg1"/>
                </a:solidFill>
              </a:rPr>
              <a:t>“God, what do You want me to do </a:t>
            </a:r>
          </a:p>
          <a:p>
            <a:pPr marL="137160" indent="0">
              <a:spcBef>
                <a:spcPts val="0"/>
              </a:spcBef>
              <a:buNone/>
            </a:pPr>
            <a:r>
              <a:rPr lang="en-US" sz="2400" dirty="0" smtClean="0">
                <a:solidFill>
                  <a:schemeClr val="bg1"/>
                </a:solidFill>
              </a:rPr>
              <a:t>with Your money and possessions?”</a:t>
            </a:r>
          </a:p>
          <a:p>
            <a:pPr marL="137160" indent="0">
              <a:spcBef>
                <a:spcPts val="0"/>
              </a:spcBef>
              <a:buNone/>
            </a:pPr>
            <a:endParaRPr lang="en-US" sz="2400" dirty="0">
              <a:solidFill>
                <a:schemeClr val="bg1"/>
              </a:solidFill>
            </a:endParaRPr>
          </a:p>
          <a:p>
            <a:pPr marL="137160" indent="0">
              <a:spcBef>
                <a:spcPts val="0"/>
              </a:spcBef>
              <a:buNone/>
            </a:pPr>
            <a:r>
              <a:rPr lang="en-US" sz="2400" dirty="0" smtClean="0">
                <a:solidFill>
                  <a:schemeClr val="bg1"/>
                </a:solidFill>
              </a:rPr>
              <a:t>Is God really interested in your money and stuff? Does He notice how you handle your financial affairs? Is it really any of His business anyway? All these questions are answered with an emphatic, “Yes!”</a:t>
            </a:r>
            <a:endParaRPr lang="en-US" sz="2400" dirty="0">
              <a:solidFill>
                <a:schemeClr val="bg1"/>
              </a:solidFill>
            </a:endParaRPr>
          </a:p>
        </p:txBody>
      </p:sp>
      <p:pic>
        <p:nvPicPr>
          <p:cNvPr id="2050" name="Picture 2" descr="C:\Users\Ronald J Chewning\AppData\Local\Microsoft\Windows\INetCache\IE\W7GIGK0W\dinero-comision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893943"/>
            <a:ext cx="2237409" cy="1678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28841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7398"/>
            <a:ext cx="8667749" cy="1143000"/>
          </a:xfrm>
        </p:spPr>
        <p:txBody>
          <a:bodyPr>
            <a:noAutofit/>
          </a:bodyPr>
          <a:lstStyle/>
          <a:p>
            <a:r>
              <a:rPr lang="en-US" sz="2500" dirty="0" smtClean="0">
                <a:latin typeface="Arial" panose="020B0604020202020204" pitchFamily="34" charset="0"/>
                <a:cs typeface="Arial" panose="020B0604020202020204" pitchFamily="34" charset="0"/>
              </a:rPr>
              <a:t>V. 2  “And he called him and said to him, ‘What is this that I hear about you? Turn in the account of your management, for you can no longer be manager.’”</a:t>
            </a:r>
            <a:endParaRPr lang="en-US" sz="2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0168"/>
            <a:ext cx="8229600" cy="4709160"/>
          </a:xfrm>
        </p:spPr>
        <p:txBody>
          <a:bodyPr/>
          <a:lstStyle/>
          <a:p>
            <a:pPr marL="0" indent="0">
              <a:buNone/>
            </a:pPr>
            <a:endParaRPr lang="en-US" dirty="0" smtClean="0"/>
          </a:p>
          <a:p>
            <a:r>
              <a:rPr lang="en-US" dirty="0" smtClean="0"/>
              <a:t>Understand the rules for the stuff of the world and the rules for God’s stuff.</a:t>
            </a:r>
          </a:p>
          <a:p>
            <a:endParaRPr lang="en-US" dirty="0" smtClean="0"/>
          </a:p>
          <a:p>
            <a:r>
              <a:rPr lang="en-US" dirty="0" smtClean="0"/>
              <a:t>Example: Don’t try and use God’s stuff without prayer.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891581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C00000"/>
                </a:solidFill>
                <a:latin typeface="Arial" panose="020B0604020202020204" pitchFamily="34" charset="0"/>
                <a:cs typeface="Arial" panose="020B0604020202020204" pitchFamily="34" charset="0"/>
              </a:rPr>
              <a:t>Money Is a Tool to Support Ministry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normAutofit/>
          </a:bodyPr>
          <a:lstStyle/>
          <a:p>
            <a:pPr marL="137160" indent="0">
              <a:spcBef>
                <a:spcPts val="0"/>
              </a:spcBef>
              <a:buNone/>
            </a:pPr>
            <a:r>
              <a:rPr lang="en-US" sz="2400" dirty="0">
                <a:solidFill>
                  <a:schemeClr val="bg1"/>
                </a:solidFill>
              </a:rPr>
              <a:t>Our money is </a:t>
            </a:r>
            <a:r>
              <a:rPr lang="en-US" sz="2400" dirty="0" smtClean="0">
                <a:solidFill>
                  <a:schemeClr val="bg1"/>
                </a:solidFill>
              </a:rPr>
              <a:t>a </a:t>
            </a:r>
            <a:r>
              <a:rPr lang="en-US" sz="2400" dirty="0">
                <a:solidFill>
                  <a:schemeClr val="bg1"/>
                </a:solidFill>
              </a:rPr>
              <a:t>tool to be used in our obedience to God’s command: </a:t>
            </a:r>
            <a:r>
              <a:rPr lang="en-US" sz="2400" i="1" dirty="0">
                <a:solidFill>
                  <a:schemeClr val="bg1"/>
                </a:solidFill>
              </a:rPr>
              <a:t>“Go therefore and make disciples of all nations…”</a:t>
            </a:r>
            <a:r>
              <a:rPr lang="en-US" sz="2400" dirty="0">
                <a:solidFill>
                  <a:schemeClr val="bg1"/>
                </a:solidFill>
              </a:rPr>
              <a:t> </a:t>
            </a:r>
            <a:r>
              <a:rPr lang="en-US" sz="2400" i="1" dirty="0">
                <a:solidFill>
                  <a:schemeClr val="bg1"/>
                </a:solidFill>
              </a:rPr>
              <a:t>(Matthew 28:19</a:t>
            </a:r>
            <a:r>
              <a:rPr lang="en-US" sz="2400" i="1" dirty="0" smtClean="0">
                <a:solidFill>
                  <a:schemeClr val="bg1"/>
                </a:solidFill>
              </a:rPr>
              <a:t>). </a:t>
            </a:r>
            <a:r>
              <a:rPr lang="en-US" sz="2400" dirty="0" smtClean="0">
                <a:solidFill>
                  <a:schemeClr val="bg1"/>
                </a:solidFill>
              </a:rPr>
              <a:t>Financial support aides us in spreading the Gospel.</a:t>
            </a:r>
            <a:r>
              <a:rPr lang="en-US" sz="2400" dirty="0">
                <a:solidFill>
                  <a:schemeClr val="bg1"/>
                </a:solidFill>
              </a:rPr>
              <a:t> </a:t>
            </a:r>
            <a:r>
              <a:rPr lang="en-US" sz="2400" dirty="0" smtClean="0">
                <a:solidFill>
                  <a:schemeClr val="bg1"/>
                </a:solidFill>
              </a:rPr>
              <a:t>According </a:t>
            </a:r>
            <a:r>
              <a:rPr lang="en-US" sz="2400" dirty="0">
                <a:solidFill>
                  <a:schemeClr val="bg1"/>
                </a:solidFill>
              </a:rPr>
              <a:t>to an old stewardship phrase, “Stewardship without mission is unnecessary and mission without stewardship is impossible</a:t>
            </a:r>
            <a:r>
              <a:rPr lang="en-US" sz="2400" dirty="0" smtClean="0">
                <a:solidFill>
                  <a:schemeClr val="bg1"/>
                </a:solidFill>
              </a:rPr>
              <a:t>.” </a:t>
            </a:r>
            <a:r>
              <a:rPr lang="en-US" sz="2400" dirty="0">
                <a:solidFill>
                  <a:schemeClr val="bg1"/>
                </a:solidFill>
              </a:rPr>
              <a:t>Stewardship and mission are inseparable</a:t>
            </a:r>
            <a:r>
              <a:rPr lang="en-US" sz="2400" dirty="0" smtClean="0">
                <a:solidFill>
                  <a:schemeClr val="bg1"/>
                </a:solidFill>
              </a:rPr>
              <a:t>. </a:t>
            </a:r>
            <a:r>
              <a:rPr lang="en-US" sz="2400" dirty="0">
                <a:solidFill>
                  <a:schemeClr val="bg1"/>
                </a:solidFill>
              </a:rPr>
              <a:t>The funding of the Great Commission needs to come from believers.  </a:t>
            </a:r>
            <a:endParaRPr lang="en-US" sz="2400" dirty="0" smtClean="0">
              <a:solidFill>
                <a:schemeClr val="bg1"/>
              </a:solidFill>
            </a:endParaRPr>
          </a:p>
          <a:p>
            <a:pPr marL="137160" indent="0">
              <a:spcBef>
                <a:spcPts val="0"/>
              </a:spcBef>
              <a:buNone/>
            </a:pPr>
            <a:r>
              <a:rPr lang="en-US" sz="2400" dirty="0" smtClean="0">
                <a:solidFill>
                  <a:schemeClr val="bg1"/>
                </a:solidFill>
              </a:rPr>
              <a:t>The </a:t>
            </a:r>
            <a:r>
              <a:rPr lang="en-US" sz="2400" dirty="0">
                <a:solidFill>
                  <a:schemeClr val="bg1"/>
                </a:solidFill>
              </a:rPr>
              <a:t>money which God entrusts to us </a:t>
            </a:r>
            <a:endParaRPr lang="en-US" sz="2400" dirty="0" smtClean="0">
              <a:solidFill>
                <a:schemeClr val="bg1"/>
              </a:solidFill>
            </a:endParaRPr>
          </a:p>
          <a:p>
            <a:pPr marL="137160" indent="0">
              <a:spcBef>
                <a:spcPts val="0"/>
              </a:spcBef>
              <a:buNone/>
            </a:pPr>
            <a:r>
              <a:rPr lang="en-US" sz="2400" dirty="0" smtClean="0">
                <a:solidFill>
                  <a:schemeClr val="bg1"/>
                </a:solidFill>
              </a:rPr>
              <a:t>has </a:t>
            </a:r>
            <a:r>
              <a:rPr lang="en-US" sz="2400" dirty="0">
                <a:solidFill>
                  <a:schemeClr val="bg1"/>
                </a:solidFill>
              </a:rPr>
              <a:t>many purposes, and the funding </a:t>
            </a:r>
            <a:endParaRPr lang="en-US" sz="2400" dirty="0" smtClean="0">
              <a:solidFill>
                <a:schemeClr val="bg1"/>
              </a:solidFill>
            </a:endParaRPr>
          </a:p>
          <a:p>
            <a:pPr marL="137160" indent="0">
              <a:spcBef>
                <a:spcPts val="0"/>
              </a:spcBef>
              <a:buNone/>
            </a:pPr>
            <a:r>
              <a:rPr lang="en-US" sz="2400" dirty="0" smtClean="0">
                <a:solidFill>
                  <a:schemeClr val="bg1"/>
                </a:solidFill>
              </a:rPr>
              <a:t>of </a:t>
            </a:r>
            <a:r>
              <a:rPr lang="en-US" sz="2400" dirty="0">
                <a:solidFill>
                  <a:schemeClr val="bg1"/>
                </a:solidFill>
              </a:rPr>
              <a:t>mission work is of first importance. </a:t>
            </a:r>
          </a:p>
          <a:p>
            <a:pPr marL="137160" indent="0">
              <a:buNone/>
            </a:pPr>
            <a:endParaRPr lang="en-US" dirty="0">
              <a:solidFill>
                <a:schemeClr val="bg1"/>
              </a:solidFill>
            </a:endParaRPr>
          </a:p>
        </p:txBody>
      </p:sp>
      <p:pic>
        <p:nvPicPr>
          <p:cNvPr id="3074" name="Picture 2" descr="C:\Users\Ronald J Chewning\AppData\Local\Microsoft\Windows\INetCache\IE\W7GIGK0W\Go_VBS2016_PlainLogo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375785"/>
            <a:ext cx="2819400" cy="1751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87123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Money Is a Tool to Serve Others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lstStyle/>
          <a:p>
            <a:pPr marL="137160" indent="0">
              <a:buNone/>
            </a:pPr>
            <a:r>
              <a:rPr lang="en-US" sz="2400" dirty="0">
                <a:solidFill>
                  <a:schemeClr val="bg1"/>
                </a:solidFill>
              </a:rPr>
              <a:t>Jesus calls us to use the money entrusted to us strategically. </a:t>
            </a:r>
            <a:r>
              <a:rPr lang="en-US" sz="2400" dirty="0" smtClean="0">
                <a:solidFill>
                  <a:schemeClr val="bg1"/>
                </a:solidFill>
              </a:rPr>
              <a:t>Money </a:t>
            </a:r>
            <a:r>
              <a:rPr lang="en-US" sz="2400" dirty="0">
                <a:solidFill>
                  <a:schemeClr val="bg1"/>
                </a:solidFill>
              </a:rPr>
              <a:t>can be a tool for </a:t>
            </a:r>
            <a:r>
              <a:rPr lang="en-US" sz="2400" dirty="0" smtClean="0">
                <a:solidFill>
                  <a:schemeClr val="bg1"/>
                </a:solidFill>
              </a:rPr>
              <a:t>Christ. He said that we are to </a:t>
            </a:r>
            <a:r>
              <a:rPr lang="en-US" sz="2400" i="1" dirty="0" smtClean="0">
                <a:solidFill>
                  <a:schemeClr val="bg1"/>
                </a:solidFill>
              </a:rPr>
              <a:t>“make friends for [ourselves] by means of unrighteous wealth, so that when it fails they may receive [us] into the eternal dwellings” (Luke 16:9).  </a:t>
            </a:r>
          </a:p>
          <a:p>
            <a:pPr marL="137160" indent="0">
              <a:buNone/>
            </a:pPr>
            <a:endParaRPr lang="en-US" sz="1200" dirty="0">
              <a:solidFill>
                <a:schemeClr val="bg1"/>
              </a:solidFill>
            </a:endParaRPr>
          </a:p>
          <a:p>
            <a:pPr marL="137160" indent="0">
              <a:spcBef>
                <a:spcPts val="0"/>
              </a:spcBef>
              <a:buNone/>
            </a:pPr>
            <a:r>
              <a:rPr lang="en-US" sz="2400" dirty="0" smtClean="0">
                <a:solidFill>
                  <a:schemeClr val="bg1"/>
                </a:solidFill>
              </a:rPr>
              <a:t>Jesus said, </a:t>
            </a:r>
            <a:r>
              <a:rPr lang="en-US" sz="2400" i="1" dirty="0" smtClean="0">
                <a:solidFill>
                  <a:schemeClr val="bg1"/>
                </a:solidFill>
              </a:rPr>
              <a:t>“Truly I say to you, as you did it to one of the least of these my brothers, you did it to Me”</a:t>
            </a:r>
          </a:p>
          <a:p>
            <a:pPr marL="137160" indent="0">
              <a:spcBef>
                <a:spcPts val="0"/>
              </a:spcBef>
              <a:buNone/>
            </a:pPr>
            <a:r>
              <a:rPr lang="en-US" sz="2400" i="1" dirty="0" smtClean="0">
                <a:solidFill>
                  <a:schemeClr val="bg1"/>
                </a:solidFill>
              </a:rPr>
              <a:t>(Matthew 25:40).</a:t>
            </a:r>
            <a:endParaRPr lang="en-US" sz="2400" i="1" dirty="0">
              <a:solidFill>
                <a:schemeClr val="bg1"/>
              </a:solidFill>
            </a:endParaRPr>
          </a:p>
          <a:p>
            <a:pPr marL="137160" indent="0">
              <a:buNone/>
            </a:pPr>
            <a:endParaRPr lang="en-US" sz="2400" dirty="0">
              <a:solidFill>
                <a:schemeClr val="bg1"/>
              </a:solidFill>
            </a:endParaRPr>
          </a:p>
          <a:p>
            <a:pPr marL="137160" indent="0">
              <a:buNone/>
            </a:pPr>
            <a:endParaRPr lang="en-US" sz="2400" dirty="0" smtClean="0">
              <a:solidFill>
                <a:schemeClr val="bg1"/>
              </a:solidFill>
            </a:endParaRPr>
          </a:p>
          <a:p>
            <a:pPr marL="137160" indent="0">
              <a:buNone/>
            </a:pP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267200"/>
            <a:ext cx="1981200"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018547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37160" indent="0">
              <a:spcBef>
                <a:spcPts val="0"/>
              </a:spcBef>
            </a:pPr>
            <a:r>
              <a:rPr lang="en-US" dirty="0" smtClean="0">
                <a:solidFill>
                  <a:srgbClr val="C00000"/>
                </a:solidFill>
              </a:rPr>
              <a:t/>
            </a:r>
            <a:br>
              <a:rPr lang="en-US" dirty="0" smtClean="0">
                <a:solidFill>
                  <a:srgbClr val="C00000"/>
                </a:solidFill>
              </a:rPr>
            </a:br>
            <a:r>
              <a:rPr lang="en-US" sz="4600" dirty="0" smtClean="0">
                <a:solidFill>
                  <a:srgbClr val="C00000"/>
                </a:solidFill>
                <a:latin typeface="Arial" panose="020B0604020202020204" pitchFamily="34" charset="0"/>
                <a:cs typeface="Arial" panose="020B0604020202020204" pitchFamily="34" charset="0"/>
              </a:rPr>
              <a:t>Five Important Points the Bible </a:t>
            </a:r>
            <a:r>
              <a:rPr lang="en-US" sz="4400" dirty="0">
                <a:solidFill>
                  <a:srgbClr val="C00000"/>
                </a:solidFill>
                <a:latin typeface="Arial" panose="020B0604020202020204" pitchFamily="34" charset="0"/>
                <a:cs typeface="Arial" panose="020B0604020202020204" pitchFamily="34" charset="0"/>
              </a:rPr>
              <a:t>M</a:t>
            </a:r>
            <a:r>
              <a:rPr lang="en-US" sz="4400" dirty="0" smtClean="0">
                <a:solidFill>
                  <a:srgbClr val="C00000"/>
                </a:solidFill>
                <a:latin typeface="Arial" panose="020B0604020202020204" pitchFamily="34" charset="0"/>
                <a:cs typeface="Arial" panose="020B0604020202020204" pitchFamily="34" charset="0"/>
              </a:rPr>
              <a:t>akes about Money</a:t>
            </a:r>
            <a:r>
              <a:rPr lang="en-US" sz="4400" dirty="0">
                <a:solidFill>
                  <a:srgbClr val="C00000"/>
                </a:solidFill>
                <a:latin typeface="Arial" panose="020B0604020202020204" pitchFamily="34" charset="0"/>
                <a:cs typeface="Arial" panose="020B0604020202020204" pitchFamily="34" charset="0"/>
              </a:rPr>
              <a:t>:</a:t>
            </a:r>
            <a:br>
              <a:rPr lang="en-US" sz="4400" dirty="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63040"/>
            <a:ext cx="8229600" cy="4861560"/>
          </a:xfrm>
        </p:spPr>
        <p:txBody>
          <a:bodyPr>
            <a:normAutofit/>
          </a:bodyPr>
          <a:lstStyle/>
          <a:p>
            <a:pPr marL="137160" indent="0">
              <a:buNone/>
            </a:pPr>
            <a:endParaRPr lang="en-US" sz="1400" b="1" u="sng" dirty="0" smtClean="0">
              <a:solidFill>
                <a:schemeClr val="bg1"/>
              </a:solidFill>
            </a:endParaRPr>
          </a:p>
          <a:p>
            <a:pPr marL="137160" indent="0">
              <a:spcBef>
                <a:spcPts val="0"/>
              </a:spcBef>
              <a:buNone/>
            </a:pPr>
            <a:r>
              <a:rPr lang="en-US" sz="2400" dirty="0" smtClean="0">
                <a:solidFill>
                  <a:schemeClr val="bg1"/>
                </a:solidFill>
              </a:rPr>
              <a:t>1</a:t>
            </a:r>
            <a:r>
              <a:rPr lang="en-US" sz="2400" dirty="0" smtClean="0">
                <a:solidFill>
                  <a:schemeClr val="bg1"/>
                </a:solidFill>
              </a:rPr>
              <a:t>. </a:t>
            </a:r>
            <a:r>
              <a:rPr lang="en-US" sz="2400" u="sng" dirty="0" smtClean="0">
                <a:solidFill>
                  <a:schemeClr val="bg1"/>
                </a:solidFill>
              </a:rPr>
              <a:t>How we </a:t>
            </a:r>
            <a:r>
              <a:rPr lang="en-US" sz="2400" b="1" u="sng" dirty="0" smtClean="0">
                <a:solidFill>
                  <a:schemeClr val="bg1"/>
                </a:solidFill>
              </a:rPr>
              <a:t>view</a:t>
            </a:r>
            <a:r>
              <a:rPr lang="en-US" sz="2400" u="sng" dirty="0" smtClean="0">
                <a:solidFill>
                  <a:schemeClr val="bg1"/>
                </a:solidFill>
              </a:rPr>
              <a:t> money</a:t>
            </a:r>
            <a:r>
              <a:rPr lang="en-US" sz="2400" dirty="0" smtClean="0">
                <a:solidFill>
                  <a:schemeClr val="bg1"/>
                </a:solidFill>
              </a:rPr>
              <a:t>.</a:t>
            </a:r>
          </a:p>
          <a:p>
            <a:pPr marL="137160" indent="0">
              <a:spcBef>
                <a:spcPts val="0"/>
              </a:spcBef>
              <a:buNone/>
            </a:pPr>
            <a:r>
              <a:rPr lang="en-US" sz="2400" dirty="0" smtClean="0">
                <a:solidFill>
                  <a:schemeClr val="bg1"/>
                </a:solidFill>
              </a:rPr>
              <a:t>God’s Word is very clear that God has </a:t>
            </a:r>
          </a:p>
          <a:p>
            <a:pPr marL="137160" indent="0">
              <a:spcBef>
                <a:spcPts val="0"/>
              </a:spcBef>
              <a:buNone/>
            </a:pPr>
            <a:r>
              <a:rPr lang="en-US" sz="2400" dirty="0" smtClean="0">
                <a:solidFill>
                  <a:schemeClr val="bg1"/>
                </a:solidFill>
              </a:rPr>
              <a:t>created all things. God is the creator and </a:t>
            </a:r>
          </a:p>
          <a:p>
            <a:pPr marL="137160" indent="0">
              <a:spcBef>
                <a:spcPts val="0"/>
              </a:spcBef>
              <a:buNone/>
            </a:pPr>
            <a:r>
              <a:rPr lang="en-US" sz="2400" dirty="0" smtClean="0">
                <a:solidFill>
                  <a:schemeClr val="bg1"/>
                </a:solidFill>
              </a:rPr>
              <a:t>owner. Nowhere in Scripture does it say </a:t>
            </a:r>
          </a:p>
          <a:p>
            <a:pPr marL="137160" indent="0">
              <a:spcBef>
                <a:spcPts val="0"/>
              </a:spcBef>
              <a:buNone/>
            </a:pPr>
            <a:r>
              <a:rPr lang="en-US" sz="2400" dirty="0" smtClean="0">
                <a:solidFill>
                  <a:schemeClr val="bg1"/>
                </a:solidFill>
              </a:rPr>
              <a:t>that God has transferred His ownership back to us, only that we are to be His stewards. Everything we have is on loan from God. In Psalm 24:1 we read, </a:t>
            </a:r>
            <a:r>
              <a:rPr lang="en-US" sz="2400" i="1" dirty="0" smtClean="0">
                <a:solidFill>
                  <a:schemeClr val="bg1"/>
                </a:solidFill>
              </a:rPr>
              <a:t>“The earth is the Lord’s and the fullness thereof, the world and those who dwell therein.”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645" y="1447800"/>
            <a:ext cx="1676400" cy="1676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4260409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394960"/>
          </a:xfrm>
        </p:spPr>
        <p:txBody>
          <a:bodyPr>
            <a:normAutofit/>
          </a:bodyPr>
          <a:lstStyle/>
          <a:p>
            <a:pPr marL="137160" indent="0">
              <a:buNone/>
            </a:pPr>
            <a:r>
              <a:rPr lang="en-US" sz="2400" dirty="0" smtClean="0">
                <a:solidFill>
                  <a:schemeClr val="bg1"/>
                </a:solidFill>
              </a:rPr>
              <a:t>2</a:t>
            </a:r>
            <a:r>
              <a:rPr lang="en-US" sz="2400" dirty="0">
                <a:solidFill>
                  <a:schemeClr val="bg1"/>
                </a:solidFill>
              </a:rPr>
              <a:t>. </a:t>
            </a:r>
            <a:r>
              <a:rPr lang="en-US" sz="2400" u="sng" dirty="0">
                <a:solidFill>
                  <a:schemeClr val="bg1"/>
                </a:solidFill>
              </a:rPr>
              <a:t>How we </a:t>
            </a:r>
            <a:r>
              <a:rPr lang="en-US" sz="2400" b="1" u="sng" dirty="0">
                <a:solidFill>
                  <a:schemeClr val="bg1"/>
                </a:solidFill>
              </a:rPr>
              <a:t>feel</a:t>
            </a:r>
            <a:r>
              <a:rPr lang="en-US" sz="2400" u="sng" dirty="0">
                <a:solidFill>
                  <a:schemeClr val="bg1"/>
                </a:solidFill>
              </a:rPr>
              <a:t> about money</a:t>
            </a:r>
            <a:r>
              <a:rPr lang="en-US" sz="2400" u="sng" dirty="0" smtClean="0">
                <a:solidFill>
                  <a:schemeClr val="bg1"/>
                </a:solidFill>
              </a:rPr>
              <a:t>.</a:t>
            </a:r>
          </a:p>
          <a:p>
            <a:pPr marL="137160" indent="0">
              <a:buNone/>
            </a:pPr>
            <a:r>
              <a:rPr lang="en-US" sz="2400" dirty="0" smtClean="0">
                <a:solidFill>
                  <a:schemeClr val="bg1"/>
                </a:solidFill>
              </a:rPr>
              <a:t>We are told that we can’t serve God and money (Matthew 6:24), and God’s Word tells us that it is wrong to love money. </a:t>
            </a:r>
            <a:r>
              <a:rPr lang="en-US" sz="2400" i="1" dirty="0" smtClean="0">
                <a:solidFill>
                  <a:schemeClr val="bg1"/>
                </a:solidFill>
              </a:rPr>
              <a:t>“For the love of money is a root of all kinds of evils”</a:t>
            </a:r>
            <a:r>
              <a:rPr lang="en-US" sz="2400" dirty="0" smtClean="0">
                <a:solidFill>
                  <a:schemeClr val="bg1"/>
                </a:solidFill>
              </a:rPr>
              <a:t> </a:t>
            </a:r>
            <a:r>
              <a:rPr lang="en-US" sz="2400" i="1" dirty="0" smtClean="0">
                <a:solidFill>
                  <a:schemeClr val="bg1"/>
                </a:solidFill>
              </a:rPr>
              <a:t>(1 Timothy 6:10). </a:t>
            </a:r>
            <a:r>
              <a:rPr lang="en-US" sz="2400" dirty="0" smtClean="0">
                <a:solidFill>
                  <a:schemeClr val="bg1"/>
                </a:solidFill>
              </a:rPr>
              <a:t>Loving money can cause us to wander from our faith, experience many pangs, and suffer many things.</a:t>
            </a:r>
            <a:endParaRPr lang="en-US" sz="2400" dirty="0">
              <a:solidFill>
                <a:schemeClr val="bg1"/>
              </a:solidFill>
            </a:endParaRPr>
          </a:p>
          <a:p>
            <a:pPr marL="137160" indent="0">
              <a:buNone/>
            </a:pPr>
            <a:endParaRPr lang="en-US" sz="1400" dirty="0">
              <a:solidFill>
                <a:schemeClr val="bg1"/>
              </a:solidFill>
            </a:endParaRPr>
          </a:p>
          <a:p>
            <a:pPr marL="137160" lvl="0" indent="0">
              <a:buClr>
                <a:prstClr val="white">
                  <a:shade val="95000"/>
                </a:prstClr>
              </a:buClr>
              <a:buNone/>
            </a:pPr>
            <a:r>
              <a:rPr lang="en-US" sz="2400" dirty="0" smtClean="0">
                <a:solidFill>
                  <a:prstClr val="black"/>
                </a:solidFill>
              </a:rPr>
              <a:t>3</a:t>
            </a:r>
            <a:r>
              <a:rPr lang="en-US" sz="2400" dirty="0">
                <a:solidFill>
                  <a:prstClr val="black"/>
                </a:solidFill>
              </a:rPr>
              <a:t>. </a:t>
            </a:r>
            <a:r>
              <a:rPr lang="en-US" sz="2400" u="sng" dirty="0">
                <a:solidFill>
                  <a:prstClr val="black"/>
                </a:solidFill>
              </a:rPr>
              <a:t>How we </a:t>
            </a:r>
            <a:r>
              <a:rPr lang="en-US" sz="2400" b="1" u="sng" dirty="0">
                <a:solidFill>
                  <a:prstClr val="black"/>
                </a:solidFill>
              </a:rPr>
              <a:t>receive</a:t>
            </a:r>
            <a:r>
              <a:rPr lang="en-US" sz="2400" u="sng" dirty="0">
                <a:solidFill>
                  <a:prstClr val="black"/>
                </a:solidFill>
              </a:rPr>
              <a:t> money</a:t>
            </a:r>
            <a:r>
              <a:rPr lang="en-US" sz="2400" u="sng" dirty="0" smtClean="0">
                <a:solidFill>
                  <a:prstClr val="black"/>
                </a:solidFill>
              </a:rPr>
              <a:t>. </a:t>
            </a:r>
          </a:p>
          <a:p>
            <a:pPr marL="137160" lvl="0" indent="0">
              <a:buClr>
                <a:prstClr val="white">
                  <a:shade val="95000"/>
                </a:prstClr>
              </a:buClr>
              <a:buNone/>
            </a:pPr>
            <a:r>
              <a:rPr lang="en-US" sz="2400" dirty="0" smtClean="0">
                <a:solidFill>
                  <a:prstClr val="black"/>
                </a:solidFill>
              </a:rPr>
              <a:t>The Bible encourages hard work and diligence. God gives us the ability to earn and make money. Our income should come from honest hard work and not from get-rich schemes.</a:t>
            </a:r>
            <a:endParaRPr lang="en-US" sz="2400" dirty="0">
              <a:solidFill>
                <a:prstClr val="black"/>
              </a:solidFill>
            </a:endParaRPr>
          </a:p>
          <a:p>
            <a:pPr marL="13716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58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
        <p:nvSpPr>
          <p:cNvPr id="3" name="Content Placeholder 2"/>
          <p:cNvSpPr>
            <a:spLocks noGrp="1"/>
          </p:cNvSpPr>
          <p:nvPr>
            <p:ph idx="1"/>
          </p:nvPr>
        </p:nvSpPr>
        <p:spPr>
          <a:xfrm>
            <a:off x="457200" y="1275170"/>
            <a:ext cx="8229600" cy="5394960"/>
          </a:xfrm>
        </p:spPr>
        <p:txBody>
          <a:bodyPr>
            <a:normAutofit fontScale="92500"/>
          </a:bodyPr>
          <a:lstStyle/>
          <a:p>
            <a:pPr marL="137160" lvl="0" indent="0">
              <a:buClr>
                <a:prstClr val="white">
                  <a:shade val="95000"/>
                </a:prstClr>
              </a:buClr>
              <a:buNone/>
            </a:pPr>
            <a:r>
              <a:rPr lang="en-US" sz="2500" dirty="0">
                <a:solidFill>
                  <a:prstClr val="black"/>
                </a:solidFill>
              </a:rPr>
              <a:t>4. </a:t>
            </a:r>
            <a:r>
              <a:rPr lang="en-US" sz="2500" u="sng" dirty="0">
                <a:solidFill>
                  <a:prstClr val="black"/>
                </a:solidFill>
              </a:rPr>
              <a:t>How we </a:t>
            </a:r>
            <a:r>
              <a:rPr lang="en-US" sz="2500" b="1" u="sng" dirty="0">
                <a:solidFill>
                  <a:prstClr val="black"/>
                </a:solidFill>
              </a:rPr>
              <a:t>spend</a:t>
            </a:r>
            <a:r>
              <a:rPr lang="en-US" sz="2500" u="sng" dirty="0">
                <a:solidFill>
                  <a:prstClr val="black"/>
                </a:solidFill>
              </a:rPr>
              <a:t> money</a:t>
            </a:r>
            <a:r>
              <a:rPr lang="en-US" sz="2500" u="sng" dirty="0" smtClean="0">
                <a:solidFill>
                  <a:prstClr val="black"/>
                </a:solidFill>
              </a:rPr>
              <a:t>.</a:t>
            </a:r>
          </a:p>
          <a:p>
            <a:pPr marL="137160" lvl="0" indent="0">
              <a:buClr>
                <a:prstClr val="white">
                  <a:shade val="95000"/>
                </a:prstClr>
              </a:buClr>
              <a:buNone/>
            </a:pPr>
            <a:r>
              <a:rPr lang="en-US" sz="2500" dirty="0" smtClean="0">
                <a:solidFill>
                  <a:prstClr val="black"/>
                </a:solidFill>
              </a:rPr>
              <a:t>Unfortunately, many of us over-spend. God’s Word makes clear that we are to provide for our family and relatives (1 Timothy 5:8). We are also called to care for those in need. God’s Word encourages us to save money. It also warns us about debt and urges us to pay debt back as quickly as possible (Proverbs 22:7; Romans 13:8).  </a:t>
            </a:r>
          </a:p>
          <a:p>
            <a:pPr marL="137160" lvl="0" indent="0">
              <a:buClr>
                <a:prstClr val="white">
                  <a:shade val="95000"/>
                </a:prstClr>
              </a:buClr>
              <a:buNone/>
            </a:pPr>
            <a:endParaRPr lang="en-US" sz="1500" dirty="0" smtClean="0">
              <a:solidFill>
                <a:prstClr val="black"/>
              </a:solidFill>
            </a:endParaRPr>
          </a:p>
          <a:p>
            <a:pPr marL="137160" lvl="0" indent="0">
              <a:buClr>
                <a:prstClr val="white">
                  <a:shade val="95000"/>
                </a:prstClr>
              </a:buClr>
              <a:buNone/>
            </a:pPr>
            <a:r>
              <a:rPr lang="en-US" sz="2500" dirty="0" smtClean="0">
                <a:solidFill>
                  <a:prstClr val="black"/>
                </a:solidFill>
              </a:rPr>
              <a:t>5</a:t>
            </a:r>
            <a:r>
              <a:rPr lang="en-US" sz="2500" dirty="0">
                <a:solidFill>
                  <a:prstClr val="black"/>
                </a:solidFill>
              </a:rPr>
              <a:t>. </a:t>
            </a:r>
            <a:r>
              <a:rPr lang="en-US" sz="2500" u="sng" dirty="0">
                <a:solidFill>
                  <a:prstClr val="black"/>
                </a:solidFill>
              </a:rPr>
              <a:t>How we </a:t>
            </a:r>
            <a:r>
              <a:rPr lang="en-US" sz="2500" b="1" u="sng" dirty="0">
                <a:solidFill>
                  <a:prstClr val="black"/>
                </a:solidFill>
              </a:rPr>
              <a:t>give</a:t>
            </a:r>
            <a:r>
              <a:rPr lang="en-US" sz="2500" u="sng" dirty="0">
                <a:solidFill>
                  <a:prstClr val="black"/>
                </a:solidFill>
              </a:rPr>
              <a:t> money</a:t>
            </a:r>
            <a:r>
              <a:rPr lang="en-US" sz="2500" dirty="0" smtClean="0">
                <a:solidFill>
                  <a:prstClr val="black"/>
                </a:solidFill>
              </a:rPr>
              <a:t>.</a:t>
            </a:r>
          </a:p>
          <a:p>
            <a:pPr marL="137160" lvl="0" indent="0">
              <a:buClr>
                <a:prstClr val="white">
                  <a:shade val="95000"/>
                </a:prstClr>
              </a:buClr>
              <a:buNone/>
            </a:pPr>
            <a:r>
              <a:rPr lang="en-US" sz="2500" dirty="0" smtClean="0">
                <a:solidFill>
                  <a:prstClr val="black"/>
                </a:solidFill>
              </a:rPr>
              <a:t>Through our faithful giving, we give evidence of our love, trust, and faith in the Lord for Who He is and for all that He has done for us (2 Corinthians 8:8). We give cheerfully and generously out of gratitude. Giving expresses our worship.  Our giving honors and pleases God (2 Corinthians 9:11</a:t>
            </a:r>
            <a:r>
              <a:rPr lang="en-US" sz="2400" dirty="0">
                <a:solidFill>
                  <a:schemeClr val="bg1"/>
                </a:solidFill>
              </a:rPr>
              <a:t>–</a:t>
            </a:r>
            <a:r>
              <a:rPr lang="en-US" sz="2500" dirty="0" smtClean="0">
                <a:solidFill>
                  <a:prstClr val="black"/>
                </a:solidFill>
              </a:rPr>
              <a:t>13).</a:t>
            </a:r>
            <a:endParaRPr lang="en-US" sz="2500" dirty="0">
              <a:solidFill>
                <a:prstClr val="black"/>
              </a:solidFill>
            </a:endParaRPr>
          </a:p>
          <a:p>
            <a:pPr marL="137160" indent="0">
              <a:buNone/>
            </a:pPr>
            <a:endParaRPr lang="en-US" sz="2400" dirty="0">
              <a:solidFill>
                <a:schemeClr val="bg1"/>
              </a:solidFill>
            </a:endParaRPr>
          </a:p>
        </p:txBody>
      </p:sp>
    </p:spTree>
    <p:extLst>
      <p:ext uri="{BB962C8B-B14F-4D97-AF65-F5344CB8AC3E}">
        <p14:creationId xmlns:p14="http://schemas.microsoft.com/office/powerpoint/2010/main" val="1920039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solidFill>
                  <a:srgbClr val="C00000"/>
                </a:solidFill>
                <a:latin typeface="Arial" panose="020B0604020202020204" pitchFamily="34" charset="0"/>
                <a:cs typeface="Arial" panose="020B0604020202020204" pitchFamily="34" charset="0"/>
              </a:rPr>
              <a:t>E</a:t>
            </a:r>
            <a:r>
              <a:rPr lang="en-US" dirty="0" smtClean="0">
                <a:solidFill>
                  <a:srgbClr val="C00000"/>
                </a:solidFill>
                <a:latin typeface="Arial" panose="020B0604020202020204" pitchFamily="34" charset="0"/>
                <a:cs typeface="Arial" panose="020B0604020202020204" pitchFamily="34" charset="0"/>
              </a:rPr>
              <a:t>mbracing the 10-10-80 Principle</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76400"/>
            <a:ext cx="8229600" cy="4709160"/>
          </a:xfrm>
        </p:spPr>
        <p:txBody>
          <a:bodyPr>
            <a:normAutofit/>
          </a:bodyPr>
          <a:lstStyle/>
          <a:p>
            <a:pPr marL="137160" indent="0">
              <a:buNone/>
            </a:pPr>
            <a:r>
              <a:rPr lang="en-US" sz="2400" dirty="0" smtClean="0">
                <a:solidFill>
                  <a:schemeClr val="bg1"/>
                </a:solidFill>
              </a:rPr>
              <a:t>The 10-10-80  Principle can guide us in our giving, saving, and spending.</a:t>
            </a:r>
          </a:p>
          <a:p>
            <a:pPr marL="137160" indent="0">
              <a:buNone/>
            </a:pPr>
            <a:endParaRPr lang="en-US" sz="1400" dirty="0" smtClean="0">
              <a:solidFill>
                <a:schemeClr val="bg1"/>
              </a:solidFill>
            </a:endParaRPr>
          </a:p>
          <a:p>
            <a:pPr marL="137160" indent="0">
              <a:buNone/>
            </a:pPr>
            <a:r>
              <a:rPr lang="en-US" sz="2400" dirty="0" smtClean="0">
                <a:solidFill>
                  <a:schemeClr val="bg1"/>
                </a:solidFill>
              </a:rPr>
              <a:t>However, most of us </a:t>
            </a:r>
            <a:endParaRPr lang="en-US" sz="2400" dirty="0">
              <a:solidFill>
                <a:schemeClr val="bg1"/>
              </a:solidFill>
            </a:endParaRPr>
          </a:p>
          <a:p>
            <a:r>
              <a:rPr lang="en-US" sz="2400" u="sng" dirty="0" smtClean="0">
                <a:solidFill>
                  <a:schemeClr val="bg1"/>
                </a:solidFill>
              </a:rPr>
              <a:t>Over-spend</a:t>
            </a:r>
            <a:r>
              <a:rPr lang="en-US" sz="2400" dirty="0" smtClean="0">
                <a:solidFill>
                  <a:schemeClr val="bg1"/>
                </a:solidFill>
              </a:rPr>
              <a:t>: We escalate</a:t>
            </a:r>
          </a:p>
          <a:p>
            <a:pPr marL="137160" indent="0">
              <a:buNone/>
            </a:pPr>
            <a:r>
              <a:rPr lang="en-US" sz="2400" dirty="0" smtClean="0">
                <a:solidFill>
                  <a:schemeClr val="bg1"/>
                </a:solidFill>
              </a:rPr>
              <a:t>     luxuries into necessities.</a:t>
            </a:r>
          </a:p>
          <a:p>
            <a:r>
              <a:rPr lang="en-US" sz="2400" u="sng" dirty="0" smtClean="0">
                <a:solidFill>
                  <a:schemeClr val="bg1"/>
                </a:solidFill>
              </a:rPr>
              <a:t>Under-save</a:t>
            </a:r>
            <a:r>
              <a:rPr lang="en-US" sz="2400" dirty="0" smtClean="0">
                <a:solidFill>
                  <a:schemeClr val="bg1"/>
                </a:solidFill>
              </a:rPr>
              <a:t>: We procrastinate,</a:t>
            </a:r>
          </a:p>
          <a:p>
            <a:pPr marL="137160" indent="0">
              <a:buNone/>
            </a:pPr>
            <a:r>
              <a:rPr lang="en-US" sz="2400" dirty="0" smtClean="0">
                <a:solidFill>
                  <a:schemeClr val="bg1"/>
                </a:solidFill>
              </a:rPr>
              <a:t>     and we lack planning and discipline.</a:t>
            </a:r>
          </a:p>
          <a:p>
            <a:r>
              <a:rPr lang="en-US" sz="2400" u="sng" dirty="0" smtClean="0">
                <a:solidFill>
                  <a:schemeClr val="bg1"/>
                </a:solidFill>
              </a:rPr>
              <a:t>Under-give</a:t>
            </a:r>
            <a:r>
              <a:rPr lang="en-US" sz="2400" dirty="0" smtClean="0">
                <a:solidFill>
                  <a:schemeClr val="bg1"/>
                </a:solidFill>
              </a:rPr>
              <a:t>: Because of over-spending and possibly even over-saving, God’s work languishes from lack of funds. </a:t>
            </a:r>
          </a:p>
          <a:p>
            <a:pPr marL="137160" indent="0">
              <a:buNone/>
            </a:pPr>
            <a:endParaRPr lang="en-US" dirty="0">
              <a:solidFill>
                <a:schemeClr val="bg1"/>
              </a:solidFill>
            </a:endParaRPr>
          </a:p>
          <a:p>
            <a:pPr marL="137160" indent="0">
              <a:buNone/>
            </a:pPr>
            <a:endParaRPr lang="en-US" dirty="0">
              <a:solidFill>
                <a:schemeClr val="bg1"/>
              </a:solidFill>
            </a:endParaRPr>
          </a:p>
          <a:p>
            <a:pPr marL="137160" indent="0">
              <a:buNone/>
            </a:pPr>
            <a:endParaRPr lang="en-US" dirty="0">
              <a:solidFill>
                <a:schemeClr val="bg1"/>
              </a:solidFill>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211" y="2362200"/>
            <a:ext cx="2286000" cy="228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682383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anose="020B0604020202020204" pitchFamily="34" charset="0"/>
                <a:cs typeface="Arial" panose="020B0604020202020204" pitchFamily="34" charset="0"/>
              </a:rPr>
              <a:t>G</a:t>
            </a:r>
            <a:r>
              <a:rPr lang="en-US" dirty="0" smtClean="0">
                <a:solidFill>
                  <a:srgbClr val="C00000"/>
                </a:solidFill>
                <a:latin typeface="Arial" panose="020B0604020202020204" pitchFamily="34" charset="0"/>
                <a:cs typeface="Arial" panose="020B0604020202020204" pitchFamily="34" charset="0"/>
              </a:rPr>
              <a:t>od Initiates Giving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37170"/>
            <a:ext cx="8229600" cy="4709161"/>
          </a:xfrm>
        </p:spPr>
        <p:txBody>
          <a:bodyPr>
            <a:normAutofit/>
          </a:bodyPr>
          <a:lstStyle/>
          <a:p>
            <a:pPr marL="137160" indent="0">
              <a:buNone/>
            </a:pPr>
            <a:r>
              <a:rPr lang="en-US" sz="2400" dirty="0" smtClean="0">
                <a:solidFill>
                  <a:schemeClr val="bg1"/>
                </a:solidFill>
              </a:rPr>
              <a:t>We give because God first gave to us.</a:t>
            </a:r>
          </a:p>
          <a:p>
            <a:pPr marL="137160" indent="0">
              <a:buNone/>
            </a:pPr>
            <a:endParaRPr lang="en-US" sz="1400" dirty="0">
              <a:solidFill>
                <a:schemeClr val="bg1"/>
              </a:solidFill>
            </a:endParaRPr>
          </a:p>
          <a:p>
            <a:pPr marL="137160" indent="0">
              <a:buNone/>
            </a:pPr>
            <a:r>
              <a:rPr lang="en-US" sz="2400" dirty="0" smtClean="0">
                <a:solidFill>
                  <a:schemeClr val="bg1"/>
                </a:solidFill>
              </a:rPr>
              <a:t>It’s a good thing God did not under-give. We are saved for all eternity because He </a:t>
            </a:r>
            <a:r>
              <a:rPr lang="en-US" sz="2400" i="1" dirty="0" smtClean="0">
                <a:solidFill>
                  <a:schemeClr val="bg1"/>
                </a:solidFill>
              </a:rPr>
              <a:t>“loved the world so much that He gave His only Son…” (John 3:16).  </a:t>
            </a:r>
            <a:r>
              <a:rPr lang="en-US" sz="2400" dirty="0" smtClean="0">
                <a:solidFill>
                  <a:schemeClr val="bg1"/>
                </a:solidFill>
              </a:rPr>
              <a:t>And when we give money away, we break its power over us, meet the needs of others, and glorify God. You can go to the bank on this: You cannot be fulfilled unless you are giving of your financial treasures. God gives us a desire to give, and we are </a:t>
            </a:r>
            <a:r>
              <a:rPr lang="en-US" sz="2400" i="1" dirty="0" smtClean="0">
                <a:solidFill>
                  <a:schemeClr val="bg1"/>
                </a:solidFill>
              </a:rPr>
              <a:t>“enriched in every way to be generous in every way” (2 Corinthians 9:11).</a:t>
            </a:r>
            <a:endParaRPr lang="en-US" sz="2400" i="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1197284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Part 3: Final Thoughts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39240"/>
            <a:ext cx="8229600" cy="4709160"/>
          </a:xfrm>
        </p:spPr>
        <p:txBody>
          <a:bodyPr/>
          <a:lstStyle/>
          <a:p>
            <a:pPr marL="137160" indent="0">
              <a:buNone/>
            </a:pPr>
            <a:r>
              <a:rPr lang="en-US" b="1" u="sng" dirty="0" smtClean="0">
                <a:solidFill>
                  <a:schemeClr val="bg1"/>
                </a:solidFill>
              </a:rPr>
              <a:t>The Story of Mammon</a:t>
            </a:r>
          </a:p>
          <a:p>
            <a:pPr marL="137160" indent="0">
              <a:buNone/>
            </a:pPr>
            <a:r>
              <a:rPr lang="en-US" sz="2400" dirty="0" smtClean="0">
                <a:solidFill>
                  <a:schemeClr val="bg1"/>
                </a:solidFill>
              </a:rPr>
              <a:t>Why are we here?				Pleasure</a:t>
            </a:r>
          </a:p>
          <a:p>
            <a:pPr marL="137160" indent="0">
              <a:buNone/>
            </a:pPr>
            <a:r>
              <a:rPr lang="en-US" sz="2400" dirty="0" smtClean="0">
                <a:solidFill>
                  <a:schemeClr val="bg1"/>
                </a:solidFill>
              </a:rPr>
              <a:t>What’s gone wrong?			Lack</a:t>
            </a:r>
          </a:p>
          <a:p>
            <a:pPr marL="137160" indent="0">
              <a:buNone/>
            </a:pPr>
            <a:r>
              <a:rPr lang="en-US" sz="2400" dirty="0" smtClean="0">
                <a:solidFill>
                  <a:schemeClr val="bg1"/>
                </a:solidFill>
              </a:rPr>
              <a:t>What’s going to fix things?		More</a:t>
            </a:r>
          </a:p>
          <a:p>
            <a:pPr marL="137160" indent="0">
              <a:buNone/>
            </a:pPr>
            <a:r>
              <a:rPr lang="en-US" sz="2400" dirty="0" smtClean="0">
                <a:solidFill>
                  <a:schemeClr val="bg1"/>
                </a:solidFill>
              </a:rPr>
              <a:t>How will it look when it is?		Luxury/success</a:t>
            </a:r>
          </a:p>
          <a:p>
            <a:pPr marL="137160" indent="0">
              <a:buNone/>
            </a:pPr>
            <a:r>
              <a:rPr lang="en-US" sz="2400" dirty="0">
                <a:solidFill>
                  <a:schemeClr val="bg1"/>
                </a:solidFill>
              </a:rPr>
              <a:t>	</a:t>
            </a:r>
            <a:r>
              <a:rPr lang="en-US" sz="2400" dirty="0" smtClean="0">
                <a:solidFill>
                  <a:schemeClr val="bg1"/>
                </a:solidFill>
              </a:rPr>
              <a:t>				</a:t>
            </a:r>
          </a:p>
          <a:p>
            <a:pPr marL="137160" indent="0">
              <a:buNone/>
            </a:pPr>
            <a:r>
              <a:rPr lang="en-US" sz="2400" dirty="0">
                <a:solidFill>
                  <a:schemeClr val="bg1"/>
                </a:solidFill>
              </a:rPr>
              <a:t>	</a:t>
            </a:r>
            <a:r>
              <a:rPr lang="en-US" sz="2400" dirty="0" smtClean="0">
                <a:solidFill>
                  <a:schemeClr val="bg1"/>
                </a:solidFill>
              </a:rPr>
              <a:t>					(Rev. Jon Tyson)</a:t>
            </a:r>
            <a:endParaRPr lang="en-US" sz="2400" dirty="0">
              <a:solidFill>
                <a:schemeClr val="bg1"/>
              </a:solidFill>
            </a:endParaRPr>
          </a:p>
        </p:txBody>
      </p:sp>
      <p:pic>
        <p:nvPicPr>
          <p:cNvPr id="2050" name="Picture 2" descr="C:\Users\Ronald J Chewning\AppData\Local\Microsoft\Windows\INetCache\IE\CLA4O0H4\ArtFavor_Fist_full_of_mone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114800"/>
            <a:ext cx="1805609" cy="1938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41509101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Final Thoughts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39240"/>
            <a:ext cx="8229600" cy="4709160"/>
          </a:xfrm>
        </p:spPr>
        <p:txBody>
          <a:bodyPr/>
          <a:lstStyle/>
          <a:p>
            <a:pPr marL="137160" lvl="0" indent="0">
              <a:buClr>
                <a:prstClr val="white">
                  <a:shade val="95000"/>
                </a:prstClr>
              </a:buClr>
              <a:buNone/>
            </a:pPr>
            <a:r>
              <a:rPr lang="en-US" b="1" u="sng" dirty="0">
                <a:solidFill>
                  <a:prstClr val="black"/>
                </a:solidFill>
              </a:rPr>
              <a:t>The </a:t>
            </a:r>
            <a:r>
              <a:rPr lang="en-US" b="1" u="sng" dirty="0" smtClean="0">
                <a:solidFill>
                  <a:prstClr val="black"/>
                </a:solidFill>
              </a:rPr>
              <a:t>Kingdom Story</a:t>
            </a:r>
            <a:endParaRPr lang="en-US" b="1" u="sng" dirty="0">
              <a:solidFill>
                <a:prstClr val="black"/>
              </a:solidFill>
            </a:endParaRPr>
          </a:p>
          <a:p>
            <a:pPr marL="137160" lvl="0" indent="0">
              <a:buClr>
                <a:prstClr val="white">
                  <a:shade val="95000"/>
                </a:prstClr>
              </a:buClr>
              <a:buNone/>
            </a:pPr>
            <a:r>
              <a:rPr lang="en-US" sz="2400" dirty="0">
                <a:solidFill>
                  <a:prstClr val="black"/>
                </a:solidFill>
              </a:rPr>
              <a:t>Why are we here?			</a:t>
            </a:r>
            <a:r>
              <a:rPr lang="en-US" sz="2400" dirty="0" smtClean="0">
                <a:solidFill>
                  <a:prstClr val="black"/>
                </a:solidFill>
              </a:rPr>
              <a:t>	God</a:t>
            </a:r>
            <a:endParaRPr lang="en-US" sz="2400" dirty="0">
              <a:solidFill>
                <a:prstClr val="black"/>
              </a:solidFill>
            </a:endParaRPr>
          </a:p>
          <a:p>
            <a:pPr marL="137160" lvl="0" indent="0">
              <a:buClr>
                <a:prstClr val="white">
                  <a:shade val="95000"/>
                </a:prstClr>
              </a:buClr>
              <a:buNone/>
            </a:pPr>
            <a:r>
              <a:rPr lang="en-US" sz="2400" dirty="0">
                <a:solidFill>
                  <a:prstClr val="black"/>
                </a:solidFill>
              </a:rPr>
              <a:t>What’s gone wrong?			</a:t>
            </a:r>
            <a:r>
              <a:rPr lang="en-US" sz="2400" dirty="0" smtClean="0">
                <a:solidFill>
                  <a:prstClr val="black"/>
                </a:solidFill>
              </a:rPr>
              <a:t>Sin</a:t>
            </a:r>
            <a:endParaRPr lang="en-US" sz="2400" dirty="0">
              <a:solidFill>
                <a:prstClr val="black"/>
              </a:solidFill>
            </a:endParaRPr>
          </a:p>
          <a:p>
            <a:pPr marL="137160" lvl="0" indent="0">
              <a:buClr>
                <a:prstClr val="white">
                  <a:shade val="95000"/>
                </a:prstClr>
              </a:buClr>
              <a:buNone/>
            </a:pPr>
            <a:r>
              <a:rPr lang="en-US" sz="2400" dirty="0" smtClean="0">
                <a:solidFill>
                  <a:prstClr val="black"/>
                </a:solidFill>
              </a:rPr>
              <a:t>What’s </a:t>
            </a:r>
            <a:r>
              <a:rPr lang="en-US" sz="2400" dirty="0">
                <a:solidFill>
                  <a:prstClr val="black"/>
                </a:solidFill>
              </a:rPr>
              <a:t>going to fix things?		</a:t>
            </a:r>
            <a:r>
              <a:rPr lang="en-US" sz="2400" dirty="0" smtClean="0">
                <a:solidFill>
                  <a:prstClr val="black"/>
                </a:solidFill>
              </a:rPr>
              <a:t>Jesus</a:t>
            </a:r>
            <a:endParaRPr lang="en-US" sz="2400" dirty="0">
              <a:solidFill>
                <a:prstClr val="black"/>
              </a:solidFill>
            </a:endParaRPr>
          </a:p>
          <a:p>
            <a:pPr marL="137160" lvl="0" indent="0">
              <a:buClr>
                <a:prstClr val="white">
                  <a:shade val="95000"/>
                </a:prstClr>
              </a:buClr>
              <a:buNone/>
            </a:pPr>
            <a:r>
              <a:rPr lang="en-US" sz="2400" dirty="0">
                <a:solidFill>
                  <a:prstClr val="black"/>
                </a:solidFill>
              </a:rPr>
              <a:t>How will it look when it is?		</a:t>
            </a:r>
            <a:r>
              <a:rPr lang="en-US" sz="2400" dirty="0" smtClean="0">
                <a:solidFill>
                  <a:prstClr val="black"/>
                </a:solidFill>
              </a:rPr>
              <a:t>Restoration of 						all things through 						the Gospel</a:t>
            </a:r>
            <a:endParaRPr lang="en-US" sz="2400" dirty="0">
              <a:solidFill>
                <a:prstClr val="black"/>
              </a:solidFill>
            </a:endParaRPr>
          </a:p>
          <a:p>
            <a:pPr marL="137160" indent="0">
              <a:buNone/>
            </a:pPr>
            <a:endParaRPr lang="en-US" dirty="0">
              <a:solidFill>
                <a:schemeClr val="bg1"/>
              </a:solidFill>
            </a:endParaRPr>
          </a:p>
        </p:txBody>
      </p:sp>
      <p:pic>
        <p:nvPicPr>
          <p:cNvPr id="1026" name="Picture 2" descr="C:\Users\Ronald J Chewning\AppData\Local\Microsoft\Windows\INetCache\IE\CLA4O0H4\www-St-Takla-org___Jesus-Christ-Pantokrator-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267200"/>
            <a:ext cx="1429286" cy="2133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339620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Final Thoughts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709160"/>
          </a:xfrm>
        </p:spPr>
        <p:txBody>
          <a:bodyPr/>
          <a:lstStyle/>
          <a:p>
            <a:pPr marL="137160" indent="0">
              <a:buNone/>
            </a:pPr>
            <a:r>
              <a:rPr lang="en-US" sz="2400" dirty="0" smtClean="0">
                <a:solidFill>
                  <a:schemeClr val="bg1"/>
                </a:solidFill>
              </a:rPr>
              <a:t>God loves us and forgives us. Even though we mismanage the money He entrusts to us and give less than our ability, we are, by grace through faith, forgiven.   </a:t>
            </a:r>
          </a:p>
          <a:p>
            <a:pPr marL="137160" indent="0">
              <a:buNone/>
            </a:pPr>
            <a:endParaRPr lang="en-US" sz="1000" dirty="0" smtClean="0">
              <a:solidFill>
                <a:schemeClr val="bg1"/>
              </a:solidFill>
            </a:endParaRPr>
          </a:p>
          <a:p>
            <a:pPr marL="137160" indent="0">
              <a:buNone/>
            </a:pPr>
            <a:r>
              <a:rPr lang="en-US" sz="2400" dirty="0" smtClean="0">
                <a:solidFill>
                  <a:schemeClr val="bg1"/>
                </a:solidFill>
              </a:rPr>
              <a:t>As we seek God’s wisdom and guidance, He empowers us to follow His financial counsel.</a:t>
            </a:r>
          </a:p>
          <a:p>
            <a:pPr marL="137160" indent="0">
              <a:buNone/>
            </a:pPr>
            <a:endParaRPr lang="en-US" sz="1000" dirty="0">
              <a:solidFill>
                <a:schemeClr val="bg1"/>
              </a:solidFill>
            </a:endParaRPr>
          </a:p>
          <a:p>
            <a:pPr marL="137160" indent="0">
              <a:buNone/>
            </a:pPr>
            <a:r>
              <a:rPr lang="en-US" sz="2400" dirty="0" smtClean="0">
                <a:solidFill>
                  <a:schemeClr val="bg1"/>
                </a:solidFill>
              </a:rPr>
              <a:t>May God helps us all </a:t>
            </a:r>
            <a:r>
              <a:rPr lang="en-US" sz="2400" dirty="0">
                <a:solidFill>
                  <a:schemeClr val="bg1"/>
                </a:solidFill>
              </a:rPr>
              <a:t>hear Him say, </a:t>
            </a:r>
            <a:r>
              <a:rPr lang="en-US" sz="2400" i="1" dirty="0">
                <a:solidFill>
                  <a:schemeClr val="bg1"/>
                </a:solidFill>
              </a:rPr>
              <a:t>“Well done, good and faithful servant!”</a:t>
            </a:r>
            <a:r>
              <a:rPr lang="en-US" sz="2400" dirty="0">
                <a:solidFill>
                  <a:schemeClr val="bg1"/>
                </a:solidFill>
              </a:rPr>
              <a:t> </a:t>
            </a:r>
            <a:r>
              <a:rPr lang="en-US" sz="2400" i="1" dirty="0">
                <a:solidFill>
                  <a:schemeClr val="bg1"/>
                </a:solidFill>
              </a:rPr>
              <a:t>(Matthew 25:23</a:t>
            </a:r>
            <a:r>
              <a:rPr lang="en-US" sz="2400" i="1" dirty="0" smtClean="0">
                <a:solidFill>
                  <a:schemeClr val="bg1"/>
                </a:solidFill>
              </a:rPr>
              <a:t>).</a:t>
            </a:r>
          </a:p>
          <a:p>
            <a:pPr marL="137160" indent="0">
              <a:buNone/>
            </a:pPr>
            <a:endParaRPr lang="en-US" dirty="0">
              <a:solidFill>
                <a:schemeClr val="bg1"/>
              </a:solidFill>
            </a:endParaRPr>
          </a:p>
          <a:p>
            <a:pPr marL="137160" indent="0">
              <a:buNone/>
            </a:pPr>
            <a:endParaRPr lang="en-US" dirty="0">
              <a:solidFill>
                <a:schemeClr val="bg1"/>
              </a:solidFill>
            </a:endParaRPr>
          </a:p>
        </p:txBody>
      </p:sp>
      <p:pic>
        <p:nvPicPr>
          <p:cNvPr id="4" name="Picture 2" descr="C:\Users\Ronald J Chewning\AppData\Local\Microsoft\Windows\INetCache\IE\L6TAGRZ1\2899778557_8a4991e632_o[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648200"/>
            <a:ext cx="2166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98707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14" y="356724"/>
            <a:ext cx="8915399" cy="1143000"/>
          </a:xfrm>
        </p:spPr>
        <p:txBody>
          <a:bodyPr>
            <a:noAutofit/>
          </a:bodyPr>
          <a:lstStyle/>
          <a:p>
            <a:r>
              <a:rPr lang="en-US" sz="2500" spc="-30" dirty="0" smtClean="0">
                <a:latin typeface="Arial" panose="020B0604020202020204" pitchFamily="34" charset="0"/>
                <a:cs typeface="Arial" panose="020B0604020202020204" pitchFamily="34" charset="0"/>
              </a:rPr>
              <a:t>V. 3  “And the manager said to himself, ‘What shall I do, since my master is taking the management away from me?  I am not strong enough to dig, and I am ashamed to beg.’”</a:t>
            </a:r>
            <a:endParaRPr lang="en-US" sz="2500" spc="-3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8260"/>
            <a:ext cx="8229600" cy="4709160"/>
          </a:xfrm>
        </p:spPr>
        <p:txBody>
          <a:bodyPr/>
          <a:lstStyle/>
          <a:p>
            <a:endParaRPr lang="en-US" dirty="0" smtClean="0"/>
          </a:p>
          <a:p>
            <a:r>
              <a:rPr lang="en-US" dirty="0" smtClean="0"/>
              <a:t>We need to know how to use “stuff” the way the manufacturer intended. (People of the world use it under their own directions/instructions).</a:t>
            </a:r>
          </a:p>
          <a:p>
            <a:endParaRPr lang="en-US" dirty="0"/>
          </a:p>
          <a:p>
            <a:r>
              <a:rPr lang="en-US" dirty="0" smtClean="0"/>
              <a:t>How do we answer the question:</a:t>
            </a:r>
          </a:p>
          <a:p>
            <a:pPr lvl="1"/>
            <a:r>
              <a:rPr lang="en-US" sz="2500" dirty="0"/>
              <a:t>What is the purpose of the stuff we have?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064011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www.michigandistrict.org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665" y="2362200"/>
            <a:ext cx="2239335" cy="2590800"/>
          </a:xfrm>
          <a:prstGeom prst="rect">
            <a:avLst/>
          </a:prstGeom>
        </p:spPr>
      </p:pic>
    </p:spTree>
    <p:extLst>
      <p:ext uri="{BB962C8B-B14F-4D97-AF65-F5344CB8AC3E}">
        <p14:creationId xmlns:p14="http://schemas.microsoft.com/office/powerpoint/2010/main" val="344503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Psalm 46:10</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0168"/>
            <a:ext cx="8229600" cy="4709160"/>
          </a:xfrm>
        </p:spPr>
        <p:txBody>
          <a:bodyPr/>
          <a:lstStyle/>
          <a:p>
            <a:pPr marL="0" indent="0">
              <a:buNone/>
            </a:pPr>
            <a:endParaRPr lang="en-US" dirty="0" smtClean="0"/>
          </a:p>
          <a:p>
            <a:pPr marL="0" indent="0">
              <a:buNone/>
            </a:pPr>
            <a:r>
              <a:rPr lang="en-US" dirty="0" smtClean="0"/>
              <a:t>      “Be still, and know that I am God; I will be exalted among the nations, I will be exalted in the earth.”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205313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724"/>
            <a:ext cx="8229600" cy="1143000"/>
          </a:xfrm>
        </p:spPr>
        <p:txBody>
          <a:bodyPr>
            <a:noAutofit/>
          </a:bodyPr>
          <a:lstStyle/>
          <a:p>
            <a:r>
              <a:rPr lang="en-US" sz="2500" dirty="0" smtClean="0">
                <a:latin typeface="Arial" panose="020B0604020202020204" pitchFamily="34" charset="0"/>
                <a:cs typeface="Arial" panose="020B0604020202020204" pitchFamily="34" charset="0"/>
              </a:rPr>
              <a:t>V. 4  “I have decided what to do, so that when I am removed from management, people may receive me into their houses.”</a:t>
            </a:r>
            <a:endParaRPr lang="en-US" sz="2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709160"/>
          </a:xfrm>
        </p:spPr>
        <p:txBody>
          <a:bodyPr>
            <a:normAutofit fontScale="92500" lnSpcReduction="10000"/>
          </a:bodyPr>
          <a:lstStyle/>
          <a:p>
            <a:r>
              <a:rPr lang="en-US" dirty="0" smtClean="0"/>
              <a:t>What is the goal of this world, and what is the goal of our world?</a:t>
            </a:r>
          </a:p>
          <a:p>
            <a:pPr lvl="1"/>
            <a:r>
              <a:rPr lang="en-US" sz="2800" dirty="0" smtClean="0"/>
              <a:t>Then learn how to use Law and Gospel appropriately in each.</a:t>
            </a:r>
          </a:p>
          <a:p>
            <a:pPr lvl="1"/>
            <a:r>
              <a:rPr lang="en-US" sz="2800" b="1" dirty="0" smtClean="0"/>
              <a:t>Whose house are we hoping to be welcomed into?  </a:t>
            </a:r>
            <a:r>
              <a:rPr lang="en-US" sz="2800" dirty="0" smtClean="0"/>
              <a:t>(This is not a works/righteousness question.)</a:t>
            </a:r>
          </a:p>
          <a:p>
            <a:pPr lvl="1"/>
            <a:endParaRPr lang="en-US" sz="2800" dirty="0" smtClean="0"/>
          </a:p>
          <a:p>
            <a:pPr marL="457200" lvl="1" indent="0">
              <a:buNone/>
            </a:pPr>
            <a:r>
              <a:rPr lang="en-US" sz="2800" b="1" dirty="0" smtClean="0"/>
              <a:t>What is the goal of this world?</a:t>
            </a:r>
          </a:p>
          <a:p>
            <a:pPr marL="457200" lvl="1" indent="0">
              <a:buNone/>
            </a:pPr>
            <a:endParaRPr lang="en-US" sz="2800" b="1" dirty="0" smtClean="0"/>
          </a:p>
          <a:p>
            <a:pPr marL="457200" lvl="1" indent="0">
              <a:buNone/>
            </a:pPr>
            <a:r>
              <a:rPr lang="en-US" sz="2800" b="1" dirty="0" smtClean="0"/>
              <a:t>What is the goal of God’s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028668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 5</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7672"/>
            <a:ext cx="8229600" cy="3891868"/>
          </a:xfrm>
        </p:spPr>
        <p:txBody>
          <a:bodyPr>
            <a:normAutofit/>
          </a:bodyPr>
          <a:lstStyle/>
          <a:p>
            <a:pPr marL="0" indent="0">
              <a:buNone/>
            </a:pPr>
            <a:r>
              <a:rPr lang="en-US" dirty="0" smtClean="0"/>
              <a:t>     “So, summoning his master’s debtors one by one, he said to the first, ‘How much do you owe my master?’ He said, ‘A hundred measures of oil.’  He said to him, ‘Take your bill, and sit down quickly and write fifty.’ Then he said to another, ‘And how much do you owe?’ He said, ‘A hundred measures of wheat.’ He said to him, ‘Take your bill, and write eighty.’”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074" y="5909129"/>
            <a:ext cx="676275" cy="850900"/>
          </a:xfrm>
          <a:prstGeom prst="rect">
            <a:avLst/>
          </a:prstGeom>
        </p:spPr>
      </p:pic>
    </p:spTree>
    <p:extLst>
      <p:ext uri="{BB962C8B-B14F-4D97-AF65-F5344CB8AC3E}">
        <p14:creationId xmlns:p14="http://schemas.microsoft.com/office/powerpoint/2010/main" val="3889266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1984</TotalTime>
  <Words>4543</Words>
  <Application>Microsoft Office PowerPoint</Application>
  <PresentationFormat>On-screen Show (4:3)</PresentationFormat>
  <Paragraphs>398</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Apex</vt:lpstr>
      <vt:lpstr>Stewardship  Workshop</vt:lpstr>
      <vt:lpstr>Luke 16:1–13</vt:lpstr>
      <vt:lpstr>Parable of the Shrewd Manager</vt:lpstr>
      <vt:lpstr>V. 1  Jesus told his disciples:  “There was a rich man who had a manager and charges were brought to him that this man was wasting his possessions.”</vt:lpstr>
      <vt:lpstr>V. 2  “And he called him and said to him, ‘What is this that I hear about you? Turn in the account of your management, for you can no longer be manager.’”</vt:lpstr>
      <vt:lpstr>V. 3  “And the manager said to himself, ‘What shall I do, since my master is taking the management away from me?  I am not strong enough to dig, and I am ashamed to beg.’”</vt:lpstr>
      <vt:lpstr>Psalm 46:10</vt:lpstr>
      <vt:lpstr>V. 4  “I have decided what to do, so that when I am removed from management, people may receive me into their houses.”</vt:lpstr>
      <vt:lpstr>V. 5–7</vt:lpstr>
      <vt:lpstr>V. 5–7</vt:lpstr>
      <vt:lpstr>V. 8  “The master commended the dishonest manager for his  shrewdness. For the sons of this world are more shrewd in dealing with their own generation than the sons of light.”</vt:lpstr>
      <vt:lpstr>V. 8</vt:lpstr>
      <vt:lpstr>V. 9  “And I tell you, make friends for yourselves by means of unrighteous wealth, so that when it fails they may receive you into eternal dwellings.”</vt:lpstr>
      <vt:lpstr>V. 10–12</vt:lpstr>
      <vt:lpstr>V. 10–12</vt:lpstr>
      <vt:lpstr>V. 13  “No servant can serve two masters, for either he will hate the one and love the other, or he will be devoted to the one and despise the other.  You cannot serve God and money.”</vt:lpstr>
      <vt:lpstr>V. 13</vt:lpstr>
      <vt:lpstr>V. 13</vt:lpstr>
      <vt:lpstr>Key Takeaways</vt:lpstr>
      <vt:lpstr>Key Takeaways</vt:lpstr>
      <vt:lpstr>PowerPoint Presentation</vt:lpstr>
      <vt:lpstr>Handling Stuff in a God-pleasing Way</vt:lpstr>
      <vt:lpstr>PowerPoint Presentation</vt:lpstr>
      <vt:lpstr>Handling Stuff in a God-pleasing Way</vt:lpstr>
      <vt:lpstr>Handling Stuff in a God-pleasing Way</vt:lpstr>
      <vt:lpstr>Handling Stuff in a God-pleasing Way</vt:lpstr>
      <vt:lpstr>Handling Stuff in a God-pleasing Way</vt:lpstr>
      <vt:lpstr>Part 1: Serving God Not Mammon (Breaking the Spirit of Mammon)</vt:lpstr>
      <vt:lpstr>A. What is Mammon?</vt:lpstr>
      <vt:lpstr>A-1 Mammon as a god</vt:lpstr>
      <vt:lpstr>A-2 Mammon as a god</vt:lpstr>
      <vt:lpstr>A-3 Mammon as Power</vt:lpstr>
      <vt:lpstr>A-4 The Jealousy of Mammon</vt:lpstr>
      <vt:lpstr>A-5 Resisting the Draw of Mammon</vt:lpstr>
      <vt:lpstr>B. Where/when did it start?</vt:lpstr>
      <vt:lpstr>B-1 Mammon Entices</vt:lpstr>
      <vt:lpstr>B-2 The Lust for More</vt:lpstr>
      <vt:lpstr>C. Why Is Mammon so Dangerous?</vt:lpstr>
      <vt:lpstr>C-1 Mammon Separates</vt:lpstr>
      <vt:lpstr>C-2 Mammon Distorts</vt:lpstr>
      <vt:lpstr>C-3 Mammon Focuses on Self</vt:lpstr>
      <vt:lpstr>C-4 God is Displaced by a god</vt:lpstr>
      <vt:lpstr>D. How Can You Resist It?</vt:lpstr>
      <vt:lpstr>D-1 The Antidote to Mammon  Is Giving</vt:lpstr>
      <vt:lpstr>D-2 Giving Focuses on God</vt:lpstr>
      <vt:lpstr>D-3 The Economy of Giving</vt:lpstr>
      <vt:lpstr>Part 2: God’s Money Managers</vt:lpstr>
      <vt:lpstr>Money Impacts Us Spiritually</vt:lpstr>
      <vt:lpstr>God Equips Us to Manage Money</vt:lpstr>
      <vt:lpstr>Money Is a Tool to Support Ministry</vt:lpstr>
      <vt:lpstr>Money Is a Tool to Serve Others</vt:lpstr>
      <vt:lpstr> Five Important Points the Bible Makes about Money: </vt:lpstr>
      <vt:lpstr>PowerPoint Presentation</vt:lpstr>
      <vt:lpstr>PowerPoint Presentation</vt:lpstr>
      <vt:lpstr>Embracing the 10-10-80 Principle</vt:lpstr>
      <vt:lpstr>God Initiates Giving</vt:lpstr>
      <vt:lpstr>Part 3: Final Thoughts</vt:lpstr>
      <vt:lpstr>Final Thoughts</vt:lpstr>
      <vt:lpstr>Final Thoughts</vt:lpstr>
      <vt:lpstr>www.michigandistrict.org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God Not Mammon (Breaking the Spirit of Mammon)</dc:title>
  <dc:creator>Ronald J Chewning</dc:creator>
  <cp:lastModifiedBy>Ekong, Linda</cp:lastModifiedBy>
  <cp:revision>143</cp:revision>
  <cp:lastPrinted>2017-12-28T15:25:12Z</cp:lastPrinted>
  <dcterms:created xsi:type="dcterms:W3CDTF">2017-12-11T14:02:31Z</dcterms:created>
  <dcterms:modified xsi:type="dcterms:W3CDTF">2019-04-24T15:12:20Z</dcterms:modified>
</cp:coreProperties>
</file>